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9" r:id="rId2"/>
    <p:sldId id="336" r:id="rId3"/>
    <p:sldId id="350" r:id="rId4"/>
    <p:sldId id="351" r:id="rId5"/>
    <p:sldId id="352" r:id="rId6"/>
    <p:sldId id="353" r:id="rId7"/>
    <p:sldId id="355" r:id="rId8"/>
    <p:sldId id="354" r:id="rId9"/>
    <p:sldId id="331" r:id="rId10"/>
    <p:sldId id="343" r:id="rId11"/>
    <p:sldId id="341" r:id="rId12"/>
    <p:sldId id="347" r:id="rId13"/>
    <p:sldId id="348" r:id="rId14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A32"/>
    <a:srgbClr val="4F9625"/>
    <a:srgbClr val="963C49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120" d="100"/>
          <a:sy n="120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05/03/17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05/03/17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05/03/17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05/03/17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0" y="3352800"/>
            <a:ext cx="3962400" cy="2590800"/>
          </a:xfrm>
          <a:noFill/>
          <a:ln w="571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IL </a:t>
            </a:r>
            <a:r>
              <a:rPr lang="en-US" dirty="0" smtClean="0"/>
              <a:t>CAFFÈ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cap="none" dirty="0" err="1" smtClean="0"/>
              <a:t>ricerca</a:t>
            </a:r>
            <a:r>
              <a:rPr lang="en-US" sz="2800" cap="none" dirty="0" smtClean="0"/>
              <a:t> di Massimo</a:t>
            </a:r>
            <a:endParaRPr lang="en-US" sz="2800" cap="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14" b="76048" l="23727" r="78977">
                        <a14:backgroundMark x1="48996" y1="62376" x2="48996" y2="62376"/>
                      </a14:backgroundRemoval>
                    </a14:imgEffect>
                  </a14:imgLayer>
                </a14:imgProps>
              </a:ext>
            </a:extLst>
          </a:blip>
          <a:srcRect l="16821" t="17284" r="14117" b="17423"/>
          <a:stretch/>
        </p:blipFill>
        <p:spPr>
          <a:xfrm>
            <a:off x="1447800" y="3505200"/>
            <a:ext cx="263659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73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599" y="533400"/>
            <a:ext cx="4198687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657600"/>
            <a:ext cx="3352800" cy="2819400"/>
          </a:xfrm>
        </p:spPr>
        <p:txBody>
          <a:bodyPr/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pianta</a:t>
            </a:r>
            <a:r>
              <a:rPr lang="en-US" sz="2000" dirty="0" smtClean="0"/>
              <a:t> </a:t>
            </a:r>
            <a:r>
              <a:rPr lang="en-US" sz="2000" dirty="0" err="1" smtClean="0"/>
              <a:t>della</a:t>
            </a:r>
            <a:r>
              <a:rPr lang="en-US" sz="2000" dirty="0" smtClean="0"/>
              <a:t> </a:t>
            </a:r>
            <a:r>
              <a:rPr lang="en-US" sz="2000" dirty="0" err="1" smtClean="0"/>
              <a:t>Coffea</a:t>
            </a:r>
            <a:r>
              <a:rPr lang="en-US" sz="2000" dirty="0" smtClean="0"/>
              <a:t> ha </a:t>
            </a:r>
            <a:r>
              <a:rPr lang="en-US" sz="2000" dirty="0" err="1" smtClean="0"/>
              <a:t>grandi</a:t>
            </a:r>
            <a:r>
              <a:rPr lang="en-US" sz="2000" dirty="0" smtClean="0"/>
              <a:t> </a:t>
            </a:r>
            <a:r>
              <a:rPr lang="en-US" sz="2000" dirty="0" err="1" smtClean="0"/>
              <a:t>foglie</a:t>
            </a:r>
            <a:r>
              <a:rPr lang="en-US" sz="2000" dirty="0" smtClean="0"/>
              <a:t> </a:t>
            </a:r>
            <a:r>
              <a:rPr lang="en-US" sz="2000" dirty="0" err="1" smtClean="0"/>
              <a:t>ovali</a:t>
            </a:r>
            <a:r>
              <a:rPr lang="en-US" sz="2000" dirty="0" smtClean="0"/>
              <a:t>. </a:t>
            </a:r>
            <a:br>
              <a:rPr lang="en-US" sz="2000" dirty="0" smtClean="0"/>
            </a:br>
            <a:r>
              <a:rPr lang="en-US" sz="2000" dirty="0" smtClean="0"/>
              <a:t>I </a:t>
            </a:r>
            <a:r>
              <a:rPr lang="en-US" sz="2000" dirty="0" err="1" smtClean="0"/>
              <a:t>fiori</a:t>
            </a:r>
            <a:r>
              <a:rPr lang="en-US" sz="2000" dirty="0" smtClean="0"/>
              <a:t> </a:t>
            </a:r>
            <a:r>
              <a:rPr lang="en-US" sz="2000" dirty="0" err="1" smtClean="0"/>
              <a:t>sono</a:t>
            </a:r>
            <a:r>
              <a:rPr lang="en-US" sz="2000" dirty="0" smtClean="0"/>
              <a:t> </a:t>
            </a:r>
            <a:r>
              <a:rPr lang="en-US" sz="2000" dirty="0" err="1" smtClean="0"/>
              <a:t>bianchi</a:t>
            </a:r>
            <a:r>
              <a:rPr lang="en-US" sz="2000" dirty="0" smtClean="0"/>
              <a:t> e </a:t>
            </a:r>
            <a:r>
              <a:rPr lang="en-US" sz="2000" dirty="0" err="1" smtClean="0"/>
              <a:t>raggruppati</a:t>
            </a:r>
            <a:r>
              <a:rPr lang="en-US" sz="2000" dirty="0" smtClean="0"/>
              <a:t> in </a:t>
            </a:r>
            <a:r>
              <a:rPr lang="en-US" sz="2000" dirty="0" err="1" smtClean="0"/>
              <a:t>piccoli</a:t>
            </a:r>
            <a:r>
              <a:rPr lang="en-US" sz="2000" dirty="0" smtClean="0"/>
              <a:t> </a:t>
            </a:r>
            <a:r>
              <a:rPr lang="en-US" sz="2000" dirty="0" err="1" smtClean="0"/>
              <a:t>grappoli</a:t>
            </a:r>
            <a:r>
              <a:rPr lang="en-US" sz="2000" dirty="0" smtClean="0"/>
              <a:t>. </a:t>
            </a:r>
            <a:r>
              <a:rPr lang="en-US" sz="2000" dirty="0" err="1" smtClean="0"/>
              <a:t>Nascono</a:t>
            </a:r>
            <a:r>
              <a:rPr lang="en-US" sz="2000" dirty="0" smtClean="0"/>
              <a:t> </a:t>
            </a:r>
            <a:r>
              <a:rPr lang="en-US" sz="2000" dirty="0" err="1" smtClean="0"/>
              <a:t>più</a:t>
            </a:r>
            <a:r>
              <a:rPr lang="en-US" sz="2000" dirty="0" smtClean="0"/>
              <a:t> volte </a:t>
            </a:r>
            <a:r>
              <a:rPr lang="en-US" sz="2000" dirty="0" err="1" smtClean="0"/>
              <a:t>all’anno</a:t>
            </a:r>
            <a:r>
              <a:rPr lang="en-US" sz="2000" dirty="0" smtClean="0"/>
              <a:t> </a:t>
            </a:r>
            <a:r>
              <a:rPr lang="en-US" sz="2000" dirty="0" err="1" smtClean="0"/>
              <a:t>dopo</a:t>
            </a:r>
            <a:r>
              <a:rPr lang="en-US" sz="2000" dirty="0" smtClean="0"/>
              <a:t> le </a:t>
            </a:r>
            <a:r>
              <a:rPr lang="en-US" sz="2000" dirty="0" err="1" smtClean="0"/>
              <a:t>piogge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Dal </a:t>
            </a:r>
            <a:r>
              <a:rPr lang="en-US" sz="2000" dirty="0" err="1" smtClean="0"/>
              <a:t>fiore</a:t>
            </a:r>
            <a:r>
              <a:rPr lang="en-US" sz="2000" dirty="0" smtClean="0"/>
              <a:t> al </a:t>
            </a:r>
            <a:r>
              <a:rPr lang="en-US" sz="2000" dirty="0" err="1" smtClean="0"/>
              <a:t>frutto</a:t>
            </a:r>
            <a:r>
              <a:rPr lang="en-US" sz="2000" dirty="0" smtClean="0"/>
              <a:t> </a:t>
            </a:r>
            <a:r>
              <a:rPr lang="en-US" sz="2000" dirty="0" err="1" smtClean="0"/>
              <a:t>maturo</a:t>
            </a:r>
            <a:r>
              <a:rPr lang="en-US" sz="2000" dirty="0" smtClean="0"/>
              <a:t> </a:t>
            </a:r>
            <a:r>
              <a:rPr lang="en-US" sz="2000" dirty="0" err="1" smtClean="0"/>
              <a:t>passano</a:t>
            </a:r>
            <a:r>
              <a:rPr lang="en-US" sz="2000" dirty="0" smtClean="0"/>
              <a:t> circa 7-9 </a:t>
            </a:r>
            <a:r>
              <a:rPr lang="en-US" sz="2000" dirty="0" err="1" smtClean="0"/>
              <a:t>mesi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5" name="Picture 4" descr="fiori_3ap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342900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3505200"/>
            <a:ext cx="4191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Il </a:t>
            </a:r>
            <a:r>
              <a:rPr lang="en-US" sz="2000" dirty="0" err="1" smtClean="0"/>
              <a:t>frutto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chiama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rgbClr val="693122"/>
                </a:solidFill>
              </a:rPr>
              <a:t>drupa</a:t>
            </a:r>
            <a:r>
              <a:rPr lang="en-US" sz="2000" dirty="0" smtClean="0"/>
              <a:t> </a:t>
            </a:r>
            <a:r>
              <a:rPr lang="en-US" sz="2000" dirty="0" err="1" smtClean="0"/>
              <a:t>ed</a:t>
            </a:r>
            <a:r>
              <a:rPr lang="en-US" sz="2000" dirty="0" smtClean="0"/>
              <a:t> </a:t>
            </a:r>
            <a:r>
              <a:rPr lang="en-US" sz="2000" dirty="0" err="1" smtClean="0"/>
              <a:t>è</a:t>
            </a:r>
            <a:r>
              <a:rPr lang="en-US" sz="2000" dirty="0" smtClean="0"/>
              <a:t> simile a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piccola</a:t>
            </a:r>
            <a:r>
              <a:rPr lang="en-US" sz="2000" dirty="0" smtClean="0"/>
              <a:t> </a:t>
            </a:r>
            <a:r>
              <a:rPr lang="en-US" sz="2000" dirty="0" err="1" smtClean="0"/>
              <a:t>ciliegia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La </a:t>
            </a:r>
            <a:r>
              <a:rPr lang="en-US" sz="2000" dirty="0" err="1" smtClean="0"/>
              <a:t>drupa</a:t>
            </a:r>
            <a:r>
              <a:rPr lang="en-US" sz="2000" dirty="0" smtClean="0"/>
              <a:t> </a:t>
            </a:r>
            <a:r>
              <a:rPr lang="en-US" sz="2000" dirty="0" err="1" smtClean="0"/>
              <a:t>contiene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693122"/>
                </a:solidFill>
              </a:rPr>
              <a:t>due semi </a:t>
            </a:r>
            <a:r>
              <a:rPr lang="en-US" sz="2000" dirty="0" err="1" smtClean="0"/>
              <a:t>semiovali</a:t>
            </a:r>
            <a:r>
              <a:rPr lang="en-US" sz="2000" dirty="0" smtClean="0"/>
              <a:t> </a:t>
            </a:r>
            <a:r>
              <a:rPr lang="en-US" sz="2000" dirty="0" err="1" smtClean="0"/>
              <a:t>che</a:t>
            </a:r>
            <a:r>
              <a:rPr lang="en-US" sz="2000" dirty="0" smtClean="0"/>
              <a:t> </a:t>
            </a:r>
            <a:r>
              <a:rPr lang="en-US" sz="2000" dirty="0" err="1" smtClean="0"/>
              <a:t>diventeranno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chicchi</a:t>
            </a:r>
            <a:r>
              <a:rPr lang="en-US" sz="2000" dirty="0" smtClean="0"/>
              <a:t> di </a:t>
            </a:r>
            <a:r>
              <a:rPr lang="en-US" sz="2000" dirty="0" err="1" smtClean="0"/>
              <a:t>caffè</a:t>
            </a:r>
            <a:r>
              <a:rPr lang="en-US" sz="2000" dirty="0" smtClean="0"/>
              <a:t>.</a:t>
            </a:r>
          </a:p>
          <a:p>
            <a:r>
              <a:rPr lang="en-US" sz="2000" dirty="0" err="1" smtClean="0"/>
              <a:t>Sono</a:t>
            </a:r>
            <a:r>
              <a:rPr lang="en-US" sz="2000" dirty="0" smtClean="0"/>
              <a:t> </a:t>
            </a:r>
            <a:r>
              <a:rPr lang="en-US" sz="2000" dirty="0" err="1" smtClean="0"/>
              <a:t>lunghi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decina</a:t>
            </a:r>
            <a:r>
              <a:rPr lang="en-US" sz="2000" dirty="0" smtClean="0"/>
              <a:t> di mm e di </a:t>
            </a:r>
            <a:r>
              <a:rPr lang="en-US" sz="2000" dirty="0" err="1" smtClean="0"/>
              <a:t>colore</a:t>
            </a:r>
            <a:r>
              <a:rPr lang="en-US" sz="2000" dirty="0" smtClean="0"/>
              <a:t> </a:t>
            </a:r>
            <a:r>
              <a:rPr lang="en-US" sz="2000" dirty="0" err="1" smtClean="0"/>
              <a:t>verde</a:t>
            </a:r>
            <a:r>
              <a:rPr lang="en-US" sz="2000" dirty="0" smtClean="0"/>
              <a:t> con </a:t>
            </a:r>
            <a:r>
              <a:rPr lang="en-US" sz="2000" dirty="0" err="1" smtClean="0"/>
              <a:t>varie</a:t>
            </a:r>
            <a:r>
              <a:rPr lang="en-US" sz="2000" dirty="0" smtClean="0"/>
              <a:t> </a:t>
            </a:r>
            <a:r>
              <a:rPr lang="en-US" sz="2000" dirty="0" err="1" smtClean="0"/>
              <a:t>sfumature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 smtClean="0"/>
              <a:t>La </a:t>
            </a:r>
            <a:r>
              <a:rPr lang="en-US" sz="2000" dirty="0" err="1" smtClean="0"/>
              <a:t>pianta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riproduce</a:t>
            </a:r>
            <a:r>
              <a:rPr lang="en-US" sz="2000" dirty="0" smtClean="0"/>
              <a:t> </a:t>
            </a:r>
            <a:r>
              <a:rPr lang="en-US" sz="2000" dirty="0" err="1" smtClean="0"/>
              <a:t>attraverso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semi o per </a:t>
            </a:r>
            <a:r>
              <a:rPr lang="en-US" sz="2000" dirty="0" err="1" smtClean="0"/>
              <a:t>gemmazione</a:t>
            </a:r>
            <a:r>
              <a:rPr lang="en-US" sz="2000" dirty="0" smtClean="0"/>
              <a:t>.</a:t>
            </a:r>
          </a:p>
          <a:p>
            <a:endParaRPr lang="en-US" dirty="0"/>
          </a:p>
        </p:txBody>
      </p:sp>
      <p:pic>
        <p:nvPicPr>
          <p:cNvPr id="8" name="Picture 7" descr="drupa_372x2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7200"/>
            <a:ext cx="4830329" cy="2895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7924800" y="2362200"/>
            <a:ext cx="381000" cy="1981200"/>
          </a:xfrm>
          <a:prstGeom prst="straightConnector1">
            <a:avLst/>
          </a:prstGeom>
          <a:ln w="38100" cmpd="sng">
            <a:solidFill>
              <a:srgbClr val="0B4A3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0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>
          <a:xfrm>
            <a:off x="752670" y="5486400"/>
            <a:ext cx="7772400" cy="838200"/>
          </a:xfrm>
        </p:spPr>
        <p:txBody>
          <a:bodyPr>
            <a:noAutofit/>
          </a:bodyPr>
          <a:lstStyle>
            <a:extLst/>
          </a:lstStyle>
          <a:p>
            <a:pPr marL="0" indent="0">
              <a:lnSpc>
                <a:spcPct val="120000"/>
              </a:lnSpc>
            </a:pPr>
            <a:r>
              <a:rPr lang="en-US" sz="2200" dirty="0" err="1" smtClean="0"/>
              <a:t>Quando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frutti</a:t>
            </a:r>
            <a:r>
              <a:rPr lang="en-US" sz="2200" dirty="0" smtClean="0"/>
              <a:t> </a:t>
            </a:r>
            <a:r>
              <a:rPr lang="en-US" sz="2200" dirty="0" err="1" smtClean="0"/>
              <a:t>sono</a:t>
            </a:r>
            <a:r>
              <a:rPr lang="en-US" sz="2200" dirty="0" smtClean="0"/>
              <a:t> </a:t>
            </a:r>
            <a:r>
              <a:rPr lang="en-US" sz="2200" dirty="0" err="1" smtClean="0"/>
              <a:t>maturi</a:t>
            </a:r>
            <a:r>
              <a:rPr lang="en-US" sz="2200" dirty="0" smtClean="0"/>
              <a:t> </a:t>
            </a:r>
            <a:r>
              <a:rPr lang="en-US" sz="2200" dirty="0" err="1" smtClean="0"/>
              <a:t>vengono</a:t>
            </a:r>
            <a:r>
              <a:rPr lang="en-US" sz="2200" dirty="0" smtClean="0"/>
              <a:t> </a:t>
            </a:r>
            <a:r>
              <a:rPr lang="en-US" sz="2200" dirty="0" err="1" smtClean="0"/>
              <a:t>raccolti</a:t>
            </a:r>
            <a:r>
              <a:rPr lang="en-US" sz="2200" dirty="0" smtClean="0"/>
              <a:t>, </a:t>
            </a:r>
            <a:r>
              <a:rPr lang="en-US" sz="2200" dirty="0" err="1" smtClean="0"/>
              <a:t>selezionati</a:t>
            </a:r>
            <a:r>
              <a:rPr lang="en-US" sz="2200" dirty="0" smtClean="0"/>
              <a:t> e </a:t>
            </a:r>
            <a:r>
              <a:rPr lang="en-US" sz="2200" dirty="0" err="1" smtClean="0"/>
              <a:t>preparati</a:t>
            </a:r>
            <a:r>
              <a:rPr lang="en-US" sz="2200" dirty="0" smtClean="0"/>
              <a:t> per </a:t>
            </a:r>
            <a:r>
              <a:rPr lang="en-US" sz="2200" dirty="0" err="1" smtClean="0"/>
              <a:t>essere</a:t>
            </a:r>
            <a:r>
              <a:rPr lang="en-US" sz="2200" dirty="0" smtClean="0"/>
              <a:t> </a:t>
            </a:r>
            <a:r>
              <a:rPr lang="en-US" sz="2200" dirty="0" err="1" smtClean="0"/>
              <a:t>trasportati</a:t>
            </a:r>
            <a:r>
              <a:rPr lang="en-US" sz="2200" dirty="0" smtClean="0"/>
              <a:t> </a:t>
            </a:r>
            <a:r>
              <a:rPr lang="en-US" sz="2200" dirty="0" err="1" smtClean="0"/>
              <a:t>nelle</a:t>
            </a:r>
            <a:r>
              <a:rPr lang="en-US" sz="2200" dirty="0" smtClean="0"/>
              <a:t> </a:t>
            </a:r>
            <a:r>
              <a:rPr lang="en-US" sz="2200" dirty="0" err="1" smtClean="0"/>
              <a:t>industrie</a:t>
            </a:r>
            <a:r>
              <a:rPr lang="en-US" sz="2200" dirty="0" smtClean="0"/>
              <a:t> di </a:t>
            </a:r>
            <a:r>
              <a:rPr lang="en-US" sz="2200" dirty="0" err="1" smtClean="0"/>
              <a:t>tutto</a:t>
            </a:r>
            <a:r>
              <a:rPr lang="en-US" sz="2200" dirty="0" smtClean="0"/>
              <a:t>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 smtClean="0"/>
              <a:t>mondo</a:t>
            </a:r>
            <a:r>
              <a:rPr lang="en-US" sz="2200" dirty="0" smtClean="0"/>
              <a:t>.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807" r="8557"/>
          <a:stretch/>
        </p:blipFill>
        <p:spPr>
          <a:xfrm>
            <a:off x="5334000" y="2514600"/>
            <a:ext cx="2971800" cy="2063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1000"/>
            <a:ext cx="2743200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57200"/>
            <a:ext cx="3088640" cy="1447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352800"/>
            <a:ext cx="3429000" cy="1908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76800" y="533400"/>
            <a:ext cx="3581400" cy="3352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Per </a:t>
            </a:r>
            <a:r>
              <a:rPr lang="en-US" sz="2000" dirty="0" err="1" smtClean="0"/>
              <a:t>essere</a:t>
            </a:r>
            <a:r>
              <a:rPr lang="en-US" sz="2000" dirty="0" smtClean="0"/>
              <a:t> </a:t>
            </a:r>
            <a:r>
              <a:rPr lang="en-US" sz="2000" dirty="0" err="1" smtClean="0"/>
              <a:t>consumato</a:t>
            </a:r>
            <a:r>
              <a:rPr lang="en-US" sz="2000" dirty="0" smtClean="0"/>
              <a:t> come </a:t>
            </a:r>
          </a:p>
          <a:p>
            <a:r>
              <a:rPr lang="en-US" sz="2000" dirty="0" err="1" smtClean="0"/>
              <a:t>bevanda</a:t>
            </a:r>
            <a:r>
              <a:rPr lang="en-US" sz="2000" dirty="0" smtClean="0"/>
              <a:t>,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caffè</a:t>
            </a:r>
            <a:r>
              <a:rPr lang="en-US" sz="2000" dirty="0" smtClean="0"/>
              <a:t> ha </a:t>
            </a:r>
            <a:r>
              <a:rPr lang="en-US" sz="2000" dirty="0" err="1" smtClean="0"/>
              <a:t>bisogno</a:t>
            </a:r>
            <a:endParaRPr lang="en-US" sz="2000" dirty="0" smtClean="0"/>
          </a:p>
          <a:p>
            <a:r>
              <a:rPr lang="en-US" sz="2000" dirty="0"/>
              <a:t>d</a:t>
            </a:r>
            <a:r>
              <a:rPr lang="en-US" sz="2000" dirty="0" smtClean="0"/>
              <a:t>i </a:t>
            </a:r>
            <a:r>
              <a:rPr lang="en-US" sz="2000" dirty="0" err="1" smtClean="0"/>
              <a:t>essere</a:t>
            </a:r>
            <a:r>
              <a:rPr lang="en-US" sz="2000" dirty="0" smtClean="0"/>
              <a:t> </a:t>
            </a:r>
            <a:r>
              <a:rPr lang="en-US" sz="2000" dirty="0" err="1" smtClean="0"/>
              <a:t>lavorato</a:t>
            </a:r>
            <a:r>
              <a:rPr lang="en-US" sz="2000" dirty="0" smtClean="0"/>
              <a:t>: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chicchi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vanno</a:t>
            </a:r>
            <a:r>
              <a:rPr lang="en-US" sz="2000" dirty="0" smtClean="0"/>
              <a:t> </a:t>
            </a:r>
            <a:r>
              <a:rPr lang="en-US" sz="2000" dirty="0" err="1" smtClean="0"/>
              <a:t>tostati</a:t>
            </a:r>
            <a:r>
              <a:rPr lang="en-US" sz="2000" dirty="0" smtClean="0"/>
              <a:t> a </a:t>
            </a:r>
            <a:r>
              <a:rPr lang="en-US" sz="2000" dirty="0" err="1" smtClean="0"/>
              <a:t>alte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temperature (circa 200 </a:t>
            </a:r>
          </a:p>
          <a:p>
            <a:r>
              <a:rPr lang="en-US" sz="2000" dirty="0" err="1" smtClean="0"/>
              <a:t>gradi</a:t>
            </a:r>
            <a:r>
              <a:rPr lang="en-US" sz="2000" dirty="0" smtClean="0"/>
              <a:t>); </a:t>
            </a:r>
            <a:r>
              <a:rPr lang="en-US" sz="2000" dirty="0" err="1" smtClean="0"/>
              <a:t>questo</a:t>
            </a:r>
            <a:r>
              <a:rPr lang="en-US" sz="2000" dirty="0" smtClean="0"/>
              <a:t> </a:t>
            </a:r>
            <a:r>
              <a:rPr lang="en-US" sz="2000" dirty="0" err="1" smtClean="0"/>
              <a:t>processo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chiama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rgbClr val="693122"/>
                </a:solidFill>
              </a:rPr>
              <a:t>torrefazione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Poi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chicchi</a:t>
            </a:r>
            <a:r>
              <a:rPr lang="en-US" sz="2000" dirty="0" smtClean="0"/>
              <a:t> </a:t>
            </a:r>
            <a:r>
              <a:rPr lang="en-US" sz="2000" dirty="0" err="1" smtClean="0"/>
              <a:t>vanno</a:t>
            </a:r>
            <a:r>
              <a:rPr lang="en-US" sz="2000" dirty="0" smtClean="0"/>
              <a:t> </a:t>
            </a:r>
            <a:r>
              <a:rPr lang="en-US" sz="2000" dirty="0" err="1" smtClean="0"/>
              <a:t>macinati</a:t>
            </a:r>
            <a:endParaRPr lang="en-US" sz="2000" dirty="0"/>
          </a:p>
          <a:p>
            <a:r>
              <a:rPr lang="en-US" sz="2000" dirty="0" err="1" smtClean="0"/>
              <a:t>fino</a:t>
            </a:r>
            <a:r>
              <a:rPr lang="en-US" sz="2000" dirty="0" smtClean="0"/>
              <a:t> a </a:t>
            </a:r>
            <a:r>
              <a:rPr lang="en-US" sz="2000" dirty="0" err="1" smtClean="0"/>
              <a:t>ottenere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polvere</a:t>
            </a:r>
            <a:r>
              <a:rPr lang="en-US" sz="2000" dirty="0" smtClean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2933"/>
            <a:ext cx="3620106" cy="414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" y="4800600"/>
            <a:ext cx="5334000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La </a:t>
            </a:r>
            <a:r>
              <a:rPr lang="en-US" sz="2000" dirty="0" err="1" smtClean="0"/>
              <a:t>polvere</a:t>
            </a:r>
            <a:r>
              <a:rPr lang="en-US" sz="2000" dirty="0" smtClean="0"/>
              <a:t> di </a:t>
            </a:r>
            <a:r>
              <a:rPr lang="en-US" sz="2000" dirty="0" err="1" smtClean="0"/>
              <a:t>caffè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miscela</a:t>
            </a:r>
            <a:r>
              <a:rPr lang="en-US" sz="2000" dirty="0" smtClean="0"/>
              <a:t> con </a:t>
            </a:r>
            <a:r>
              <a:rPr lang="en-US" sz="2000" dirty="0" err="1" smtClean="0"/>
              <a:t>acqua</a:t>
            </a:r>
            <a:r>
              <a:rPr lang="en-US" sz="2000" dirty="0" smtClean="0"/>
              <a:t> </a:t>
            </a:r>
            <a:r>
              <a:rPr lang="en-US" sz="2000" dirty="0" err="1" smtClean="0"/>
              <a:t>bollente</a:t>
            </a:r>
            <a:r>
              <a:rPr lang="en-US" sz="2000" dirty="0" smtClean="0"/>
              <a:t> per </a:t>
            </a:r>
            <a:r>
              <a:rPr lang="en-US" sz="2000" dirty="0" err="1" smtClean="0"/>
              <a:t>ottenere</a:t>
            </a:r>
            <a:r>
              <a:rPr lang="en-US" sz="2000" dirty="0" smtClean="0"/>
              <a:t> la </a:t>
            </a:r>
            <a:r>
              <a:rPr lang="en-US" sz="2000" dirty="0" err="1" smtClean="0"/>
              <a:t>bevanda</a:t>
            </a:r>
            <a:r>
              <a:rPr lang="en-US" sz="2000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sz="2000" dirty="0" err="1" smtClean="0"/>
              <a:t>Esistono</a:t>
            </a:r>
            <a:r>
              <a:rPr lang="en-US" sz="2000" dirty="0" smtClean="0"/>
              <a:t> </a:t>
            </a:r>
            <a:r>
              <a:rPr lang="en-US" sz="2000" dirty="0" err="1" smtClean="0"/>
              <a:t>vari</a:t>
            </a:r>
            <a:r>
              <a:rPr lang="en-US" sz="2000" dirty="0" smtClean="0"/>
              <a:t> tipi di </a:t>
            </a:r>
            <a:r>
              <a:rPr lang="en-US" sz="2000" dirty="0" err="1" smtClean="0"/>
              <a:t>macchinette</a:t>
            </a:r>
            <a:r>
              <a:rPr lang="en-US" sz="2000" dirty="0" smtClean="0"/>
              <a:t>, </a:t>
            </a:r>
            <a:r>
              <a:rPr lang="en-US" sz="2000" dirty="0" err="1" smtClean="0"/>
              <a:t>elettriche</a:t>
            </a:r>
            <a:r>
              <a:rPr lang="en-US" sz="2000" dirty="0" smtClean="0"/>
              <a:t> o da </a:t>
            </a:r>
            <a:r>
              <a:rPr lang="en-US" sz="2000" dirty="0" err="1" smtClean="0"/>
              <a:t>mettere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fuoco</a:t>
            </a:r>
            <a:r>
              <a:rPr lang="en-US" sz="2000" dirty="0" smtClean="0"/>
              <a:t>, per </a:t>
            </a:r>
            <a:r>
              <a:rPr lang="en-US" sz="2000" dirty="0" err="1" smtClean="0"/>
              <a:t>ottenere</a:t>
            </a:r>
            <a:r>
              <a:rPr lang="en-US" sz="2000" dirty="0" smtClean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caffè</a:t>
            </a:r>
            <a:r>
              <a:rPr lang="en-US" sz="2000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sz="2000" dirty="0" err="1" smtClean="0"/>
              <a:t>Nella</a:t>
            </a:r>
            <a:r>
              <a:rPr lang="en-US" sz="2000" dirty="0" smtClean="0"/>
              <a:t> </a:t>
            </a:r>
            <a:r>
              <a:rPr lang="en-US" sz="2000" dirty="0" err="1" smtClean="0"/>
              <a:t>mia</a:t>
            </a:r>
            <a:r>
              <a:rPr lang="en-US" sz="2000" dirty="0" smtClean="0"/>
              <a:t> </a:t>
            </a:r>
            <a:r>
              <a:rPr lang="en-US" sz="2000" dirty="0" err="1" smtClean="0"/>
              <a:t>famiglia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usa</a:t>
            </a:r>
            <a:r>
              <a:rPr lang="en-US" sz="2000" dirty="0" smtClean="0"/>
              <a:t> la </a:t>
            </a:r>
            <a:r>
              <a:rPr lang="en-US" sz="2000" b="1" dirty="0" err="1" smtClean="0">
                <a:solidFill>
                  <a:srgbClr val="693122"/>
                </a:solidFill>
              </a:rPr>
              <a:t>moka</a:t>
            </a:r>
            <a:r>
              <a:rPr lang="en-US" sz="2000" b="1" dirty="0" smtClean="0"/>
              <a:t>.</a:t>
            </a:r>
            <a:endParaRPr lang="en-US" sz="2000" b="1" dirty="0">
              <a:solidFill>
                <a:srgbClr val="69312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726754"/>
            <a:ext cx="2438400" cy="182644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800600" y="5943600"/>
            <a:ext cx="1371600" cy="381000"/>
          </a:xfrm>
          <a:prstGeom prst="straightConnector1">
            <a:avLst/>
          </a:prstGeom>
          <a:ln w="571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38600" y="2514600"/>
            <a:ext cx="1905000" cy="304800"/>
          </a:xfrm>
          <a:prstGeom prst="straightConnector1">
            <a:avLst/>
          </a:prstGeom>
          <a:ln w="571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1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3400" y="4495800"/>
            <a:ext cx="8153400" cy="17526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Oltre</a:t>
            </a:r>
            <a:r>
              <a:rPr lang="en-US" sz="2000" dirty="0" smtClean="0"/>
              <a:t> a </a:t>
            </a:r>
            <a:r>
              <a:rPr lang="en-US" sz="2000" dirty="0" err="1" smtClean="0"/>
              <a:t>essere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bevanda</a:t>
            </a:r>
            <a:r>
              <a:rPr lang="en-US" sz="2000" dirty="0" smtClean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caffè</a:t>
            </a:r>
            <a:r>
              <a:rPr lang="en-US" sz="2000" dirty="0" smtClean="0"/>
              <a:t> </a:t>
            </a:r>
            <a:r>
              <a:rPr lang="en-US" sz="2000" dirty="0" err="1" smtClean="0"/>
              <a:t>può</a:t>
            </a:r>
            <a:r>
              <a:rPr lang="en-US" sz="2000" dirty="0" smtClean="0"/>
              <a:t> </a:t>
            </a:r>
            <a:r>
              <a:rPr lang="en-US" sz="2000" dirty="0" err="1" smtClean="0"/>
              <a:t>essere</a:t>
            </a:r>
            <a:r>
              <a:rPr lang="en-US" sz="2000" dirty="0" smtClean="0"/>
              <a:t> </a:t>
            </a:r>
            <a:r>
              <a:rPr lang="en-US" sz="2000" dirty="0" err="1" smtClean="0"/>
              <a:t>utilizzato</a:t>
            </a:r>
            <a:r>
              <a:rPr lang="en-US" sz="2000" dirty="0" smtClean="0"/>
              <a:t> come</a:t>
            </a:r>
          </a:p>
          <a:p>
            <a:r>
              <a:rPr lang="en-US" sz="2000" dirty="0" err="1" smtClean="0"/>
              <a:t>ingrediente</a:t>
            </a:r>
            <a:r>
              <a:rPr lang="en-US" sz="2000" dirty="0" smtClean="0"/>
              <a:t> per </a:t>
            </a:r>
            <a:r>
              <a:rPr lang="en-US" sz="2000" dirty="0" err="1" smtClean="0"/>
              <a:t>dolci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Per </a:t>
            </a:r>
            <a:r>
              <a:rPr lang="en-US" sz="2000" dirty="0" err="1" smtClean="0"/>
              <a:t>esempio</a:t>
            </a:r>
            <a:r>
              <a:rPr lang="en-US" sz="2000" dirty="0" smtClean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tiramisù</a:t>
            </a:r>
            <a:r>
              <a:rPr lang="en-US" sz="2000" dirty="0" smtClean="0"/>
              <a:t>, </a:t>
            </a:r>
            <a:r>
              <a:rPr lang="en-US" sz="2000" dirty="0" err="1" smtClean="0"/>
              <a:t>che</a:t>
            </a:r>
            <a:r>
              <a:rPr lang="en-US" sz="2000" dirty="0" smtClean="0"/>
              <a:t> </a:t>
            </a:r>
            <a:r>
              <a:rPr lang="en-US" sz="2000" dirty="0" err="1" smtClean="0"/>
              <a:t>viene</a:t>
            </a:r>
            <a:r>
              <a:rPr lang="en-US" sz="2000" dirty="0" smtClean="0"/>
              <a:t> </a:t>
            </a:r>
            <a:r>
              <a:rPr lang="en-US" sz="2000" dirty="0" err="1" smtClean="0"/>
              <a:t>preparato</a:t>
            </a:r>
            <a:r>
              <a:rPr lang="en-US" sz="2000" dirty="0" smtClean="0"/>
              <a:t> con:</a:t>
            </a:r>
          </a:p>
          <a:p>
            <a:r>
              <a:rPr lang="en-US" sz="2000" dirty="0" err="1"/>
              <a:t>u</a:t>
            </a:r>
            <a:r>
              <a:rPr lang="en-US" sz="2000" dirty="0" err="1" smtClean="0"/>
              <a:t>ova</a:t>
            </a:r>
            <a:r>
              <a:rPr lang="en-US" sz="2000" dirty="0" smtClean="0"/>
              <a:t> </a:t>
            </a:r>
            <a:r>
              <a:rPr lang="en-US" sz="2000" dirty="0" err="1" smtClean="0"/>
              <a:t>fresche</a:t>
            </a:r>
            <a:r>
              <a:rPr lang="en-US" sz="2000" dirty="0" smtClean="0"/>
              <a:t>, </a:t>
            </a:r>
            <a:r>
              <a:rPr lang="en-US" sz="2000" dirty="0" err="1" smtClean="0"/>
              <a:t>zucchero</a:t>
            </a:r>
            <a:r>
              <a:rPr lang="en-US" sz="2000" dirty="0" smtClean="0"/>
              <a:t>, mascarpone, </a:t>
            </a:r>
            <a:r>
              <a:rPr lang="en-US" sz="2000" dirty="0" err="1" smtClean="0"/>
              <a:t>savoiardi</a:t>
            </a:r>
            <a:r>
              <a:rPr lang="en-US" sz="2000" dirty="0" smtClean="0"/>
              <a:t>, cacao e…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CAFFE’ </a:t>
            </a:r>
            <a:r>
              <a:rPr lang="en-US" sz="2000" b="1" dirty="0" smtClean="0">
                <a:solidFill>
                  <a:srgbClr val="FFFFFF"/>
                </a:solidFill>
              </a:rPr>
              <a:t>!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358"/>
          <a:stretch/>
        </p:blipFill>
        <p:spPr>
          <a:xfrm>
            <a:off x="1524000" y="609600"/>
            <a:ext cx="6061982" cy="3210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6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0" y="838200"/>
            <a:ext cx="3505200" cy="5105400"/>
          </a:xfrm>
          <a:ln>
            <a:noFill/>
          </a:ln>
        </p:spPr>
        <p:txBody>
          <a:bodyPr/>
          <a:lstStyle/>
          <a:p>
            <a:r>
              <a:rPr lang="en-US" sz="2400" dirty="0" smtClean="0"/>
              <a:t>Il </a:t>
            </a:r>
            <a:r>
              <a:rPr lang="en-US" sz="2400" dirty="0" err="1" smtClean="0"/>
              <a:t>caffè</a:t>
            </a:r>
            <a:r>
              <a:rPr lang="en-US" sz="2400" dirty="0" smtClean="0"/>
              <a:t> ha </a:t>
            </a:r>
            <a:r>
              <a:rPr lang="en-US" sz="2400" dirty="0" err="1" smtClean="0"/>
              <a:t>origine</a:t>
            </a:r>
            <a:r>
              <a:rPr lang="en-US" sz="2400" dirty="0" smtClean="0"/>
              <a:t> da </a:t>
            </a:r>
            <a:r>
              <a:rPr lang="en-US" sz="2400" dirty="0" err="1" smtClean="0"/>
              <a:t>piante</a:t>
            </a:r>
            <a:r>
              <a:rPr lang="en-US" sz="2400" dirty="0" smtClean="0"/>
              <a:t> </a:t>
            </a:r>
            <a:r>
              <a:rPr lang="en-US" sz="2400" dirty="0" err="1" smtClean="0"/>
              <a:t>tropicali</a:t>
            </a:r>
            <a:r>
              <a:rPr lang="en-US" sz="2400" dirty="0" smtClean="0"/>
              <a:t> del </a:t>
            </a:r>
            <a:r>
              <a:rPr lang="en-US" sz="2400" dirty="0" err="1" smtClean="0"/>
              <a:t>genere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693122"/>
                </a:solidFill>
              </a:rPr>
              <a:t>Coffea</a:t>
            </a:r>
            <a:r>
              <a:rPr lang="en-US" sz="2400" b="1" dirty="0" smtClean="0"/>
              <a:t>.</a:t>
            </a:r>
          </a:p>
          <a:p>
            <a:endParaRPr lang="en-US" sz="2400" dirty="0" smtClean="0">
              <a:solidFill>
                <a:schemeClr val="accent1"/>
              </a:solidFill>
            </a:endParaRPr>
          </a:p>
          <a:p>
            <a:r>
              <a:rPr lang="en-US" sz="2400" dirty="0" err="1" smtClean="0"/>
              <a:t>Appartengono</a:t>
            </a:r>
            <a:r>
              <a:rPr lang="en-US" sz="2400" dirty="0" smtClean="0"/>
              <a:t> </a:t>
            </a:r>
            <a:r>
              <a:rPr lang="en-US" sz="2400" dirty="0" err="1" smtClean="0"/>
              <a:t>alla</a:t>
            </a:r>
            <a:r>
              <a:rPr lang="en-US" sz="2400" dirty="0" smtClean="0"/>
              <a:t> </a:t>
            </a:r>
            <a:r>
              <a:rPr lang="en-US" sz="2400" dirty="0" err="1" smtClean="0"/>
              <a:t>famiglia</a:t>
            </a:r>
            <a:r>
              <a:rPr lang="en-US" sz="2400" dirty="0" smtClean="0"/>
              <a:t> di </a:t>
            </a:r>
            <a:r>
              <a:rPr lang="en-US" sz="2400" dirty="0" err="1" smtClean="0"/>
              <a:t>angiosperme</a:t>
            </a:r>
            <a:r>
              <a:rPr lang="en-US" sz="2400" dirty="0" smtClean="0"/>
              <a:t> </a:t>
            </a:r>
            <a:r>
              <a:rPr lang="en-US" sz="2400" dirty="0" err="1" smtClean="0"/>
              <a:t>delle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Rubiacee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C66951"/>
              </a:solidFill>
            </a:endParaRPr>
          </a:p>
          <a:p>
            <a:r>
              <a:rPr lang="en-US" sz="2400" dirty="0" smtClean="0"/>
              <a:t>Le specie </a:t>
            </a:r>
            <a:r>
              <a:rPr lang="en-US" sz="2400" dirty="0" err="1" smtClean="0"/>
              <a:t>più</a:t>
            </a:r>
            <a:r>
              <a:rPr lang="en-US" sz="2400" dirty="0" smtClean="0"/>
              <a:t> diffuse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693122"/>
                </a:solidFill>
              </a:rPr>
              <a:t>Coffea</a:t>
            </a:r>
            <a:r>
              <a:rPr lang="en-US" sz="2400" b="1" dirty="0" smtClean="0">
                <a:solidFill>
                  <a:srgbClr val="693122"/>
                </a:solidFill>
              </a:rPr>
              <a:t> </a:t>
            </a:r>
            <a:r>
              <a:rPr lang="en-US" sz="2400" b="1" dirty="0" err="1" smtClean="0">
                <a:solidFill>
                  <a:srgbClr val="693122"/>
                </a:solidFill>
              </a:rPr>
              <a:t>arabica</a:t>
            </a:r>
            <a:r>
              <a:rPr lang="en-US" sz="2400" dirty="0" smtClean="0"/>
              <a:t> e </a:t>
            </a:r>
            <a:r>
              <a:rPr lang="en-US" sz="2400" b="1" dirty="0" err="1" smtClean="0">
                <a:solidFill>
                  <a:srgbClr val="693122"/>
                </a:solidFill>
              </a:rPr>
              <a:t>Coffea</a:t>
            </a:r>
            <a:r>
              <a:rPr lang="en-US" sz="2400" b="1" dirty="0" smtClean="0">
                <a:solidFill>
                  <a:srgbClr val="693122"/>
                </a:solidFill>
              </a:rPr>
              <a:t> </a:t>
            </a:r>
            <a:r>
              <a:rPr lang="en-US" sz="2400" b="1" dirty="0" err="1" smtClean="0">
                <a:solidFill>
                  <a:srgbClr val="693122"/>
                </a:solidFill>
              </a:rPr>
              <a:t>robusta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768" r="8983"/>
          <a:stretch/>
        </p:blipFill>
        <p:spPr>
          <a:xfrm>
            <a:off x="381000" y="762000"/>
            <a:ext cx="4457604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86200" y="533400"/>
            <a:ext cx="5029200" cy="2133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La </a:t>
            </a:r>
            <a:r>
              <a:rPr lang="en-US" sz="2400" dirty="0" err="1" smtClean="0"/>
              <a:t>pianta</a:t>
            </a:r>
            <a:r>
              <a:rPr lang="en-US" sz="2400" dirty="0" smtClean="0"/>
              <a:t> del </a:t>
            </a:r>
            <a:r>
              <a:rPr lang="en-US" sz="2400" dirty="0" err="1" smtClean="0"/>
              <a:t>caffè</a:t>
            </a:r>
            <a:r>
              <a:rPr lang="en-US" sz="2400" dirty="0" smtClean="0"/>
              <a:t> </a:t>
            </a:r>
            <a:r>
              <a:rPr lang="en-US" sz="2400" dirty="0" err="1" smtClean="0"/>
              <a:t>è</a:t>
            </a:r>
            <a:r>
              <a:rPr lang="en-US" sz="2400" dirty="0" smtClean="0"/>
              <a:t> </a:t>
            </a:r>
            <a:r>
              <a:rPr lang="en-US" sz="2400" dirty="0" err="1" smtClean="0"/>
              <a:t>originaria</a:t>
            </a:r>
            <a:endParaRPr lang="en-US" sz="2400" dirty="0"/>
          </a:p>
          <a:p>
            <a:r>
              <a:rPr lang="en-US" sz="2400" dirty="0" err="1" smtClean="0"/>
              <a:t>dell’</a:t>
            </a:r>
            <a:r>
              <a:rPr lang="en-US" sz="2400" b="1" dirty="0" err="1" smtClean="0">
                <a:solidFill>
                  <a:srgbClr val="693122"/>
                </a:solidFill>
              </a:rPr>
              <a:t>Etiopia</a:t>
            </a:r>
            <a:r>
              <a:rPr lang="en-US" sz="2400" dirty="0" smtClean="0"/>
              <a:t>, </a:t>
            </a:r>
            <a:r>
              <a:rPr lang="en-US" sz="2400" dirty="0" err="1" smtClean="0"/>
              <a:t>nell’Africa</a:t>
            </a:r>
            <a:r>
              <a:rPr lang="en-US" sz="2400" dirty="0" smtClean="0"/>
              <a:t> </a:t>
            </a:r>
            <a:r>
              <a:rPr lang="en-US" sz="2400" dirty="0" err="1" smtClean="0"/>
              <a:t>orientale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dove </a:t>
            </a:r>
            <a:r>
              <a:rPr lang="en-US" sz="2400" dirty="0" err="1" smtClean="0"/>
              <a:t>già</a:t>
            </a:r>
            <a:r>
              <a:rPr lang="en-US" sz="2400" dirty="0" smtClean="0"/>
              <a:t> </a:t>
            </a:r>
            <a:r>
              <a:rPr lang="en-US" sz="2400" dirty="0" err="1" smtClean="0"/>
              <a:t>nel</a:t>
            </a:r>
            <a:r>
              <a:rPr lang="en-US" sz="2400" dirty="0" smtClean="0"/>
              <a:t> 900 </a:t>
            </a:r>
            <a:r>
              <a:rPr lang="en-US" sz="2400" dirty="0" err="1" smtClean="0"/>
              <a:t>dopo</a:t>
            </a:r>
            <a:r>
              <a:rPr lang="en-US" sz="2400" dirty="0" smtClean="0"/>
              <a:t> Cristo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utilizzava</a:t>
            </a:r>
            <a:r>
              <a:rPr lang="en-US" sz="2400" dirty="0" smtClean="0"/>
              <a:t> come </a:t>
            </a:r>
            <a:r>
              <a:rPr lang="en-US" sz="2400" dirty="0" err="1" smtClean="0"/>
              <a:t>medicinale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1981200" cy="1981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362200" y="1066800"/>
            <a:ext cx="1600200" cy="2286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400" y="3522345"/>
            <a:ext cx="548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 smtClean="0"/>
              <a:t>Secondo una leggenda, la </a:t>
            </a:r>
            <a:r>
              <a:rPr lang="it-IT" sz="2000" dirty="0"/>
              <a:t>scoperta del caffè </a:t>
            </a:r>
            <a:r>
              <a:rPr lang="it-IT" sz="2000" dirty="0" smtClean="0"/>
              <a:t>risale ad </a:t>
            </a:r>
            <a:r>
              <a:rPr lang="it-IT" sz="2000" dirty="0"/>
              <a:t>un pastore etiope di nome </a:t>
            </a:r>
            <a:r>
              <a:rPr lang="it-IT" sz="2000" b="1" dirty="0" err="1">
                <a:solidFill>
                  <a:srgbClr val="693122"/>
                </a:solidFill>
              </a:rPr>
              <a:t>Kaldi</a:t>
            </a:r>
            <a:r>
              <a:rPr lang="it-IT" sz="2000" dirty="0"/>
              <a:t>, il quale </a:t>
            </a:r>
            <a:r>
              <a:rPr lang="it-IT" sz="2000" dirty="0" smtClean="0"/>
              <a:t>vide che i suoi animali erano molto attivi dopo </a:t>
            </a:r>
            <a:r>
              <a:rPr lang="it-IT" sz="2000" dirty="0"/>
              <a:t>aver </a:t>
            </a:r>
            <a:r>
              <a:rPr lang="it-IT" sz="2000" dirty="0" smtClean="0"/>
              <a:t>mangiato </a:t>
            </a:r>
            <a:r>
              <a:rPr lang="it-IT" sz="2000" dirty="0"/>
              <a:t>delle bacche </a:t>
            </a:r>
            <a:r>
              <a:rPr lang="it-IT" sz="2000" dirty="0" smtClean="0"/>
              <a:t>rosse. </a:t>
            </a:r>
          </a:p>
          <a:p>
            <a:pPr>
              <a:lnSpc>
                <a:spcPct val="120000"/>
              </a:lnSpc>
            </a:pPr>
            <a:r>
              <a:rPr lang="it-IT" sz="2000" dirty="0" smtClean="0"/>
              <a:t>Provò a assaggiarle anche lui e scoprì che davano molta energia al corpo.</a:t>
            </a:r>
            <a:endParaRPr lang="it-IT" sz="2000" dirty="0"/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14800"/>
            <a:ext cx="3352800" cy="200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3400" y="7513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Dall’Etiopia l’uso del caffè si diffuse nelle zone </a:t>
            </a:r>
            <a:r>
              <a:rPr lang="it-IT" sz="2400" dirty="0" smtClean="0"/>
              <a:t>vicine. </a:t>
            </a:r>
          </a:p>
          <a:p>
            <a:r>
              <a:rPr lang="it-IT" sz="2400" dirty="0" smtClean="0"/>
              <a:t>La </a:t>
            </a:r>
            <a:r>
              <a:rPr lang="it-IT" sz="2400" dirty="0"/>
              <a:t>prima piantagione di caffè </a:t>
            </a:r>
            <a:r>
              <a:rPr lang="it-IT" sz="2400" dirty="0" smtClean="0"/>
              <a:t>fu </a:t>
            </a:r>
            <a:r>
              <a:rPr lang="it-IT" sz="2400" dirty="0"/>
              <a:t>nello </a:t>
            </a:r>
            <a:r>
              <a:rPr lang="it-IT" sz="2400" b="1" dirty="0" smtClean="0">
                <a:solidFill>
                  <a:srgbClr val="693122"/>
                </a:solidFill>
              </a:rPr>
              <a:t>Yemen</a:t>
            </a:r>
            <a:r>
              <a:rPr lang="it-IT" sz="2400" dirty="0" smtClean="0"/>
              <a:t>, poi </a:t>
            </a:r>
            <a:r>
              <a:rPr lang="it-IT" sz="2400" dirty="0" smtClean="0"/>
              <a:t>nel </a:t>
            </a:r>
            <a:r>
              <a:rPr lang="it-IT" sz="2400" dirty="0" smtClean="0"/>
              <a:t>resto dell’Arabia </a:t>
            </a:r>
            <a:r>
              <a:rPr lang="it-IT" sz="2400" dirty="0"/>
              <a:t>e in </a:t>
            </a:r>
            <a:r>
              <a:rPr lang="it-IT" sz="2400" dirty="0" smtClean="0"/>
              <a:t>Egitto, </a:t>
            </a:r>
            <a:r>
              <a:rPr lang="it-IT" sz="2400" dirty="0"/>
              <a:t>dove il </a:t>
            </a:r>
            <a:r>
              <a:rPr lang="it-IT" sz="2400" dirty="0" smtClean="0"/>
              <a:t>caffè divenne una bevanda molto comune.</a:t>
            </a:r>
            <a:endParaRPr lang="it-IT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04800"/>
            <a:ext cx="3124200" cy="3700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554141"/>
            <a:ext cx="838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Il </a:t>
            </a:r>
            <a:r>
              <a:rPr lang="en-US" sz="2000" dirty="0" err="1" smtClean="0"/>
              <a:t>nome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rgbClr val="693122"/>
                </a:solidFill>
              </a:rPr>
              <a:t>caffè</a:t>
            </a:r>
            <a:r>
              <a:rPr lang="en-US" sz="2000" dirty="0" smtClean="0"/>
              <a:t> </a:t>
            </a:r>
            <a:r>
              <a:rPr lang="en-US" sz="2000" dirty="0" err="1" smtClean="0"/>
              <a:t>deriva</a:t>
            </a:r>
            <a:r>
              <a:rPr lang="en-US" sz="2000" dirty="0" smtClean="0"/>
              <a:t> secondo </a:t>
            </a:r>
            <a:r>
              <a:rPr lang="en-US" sz="2000" dirty="0" err="1" smtClean="0"/>
              <a:t>alcuni</a:t>
            </a:r>
            <a:r>
              <a:rPr lang="en-US" sz="2000" dirty="0" smtClean="0"/>
              <a:t> </a:t>
            </a:r>
            <a:r>
              <a:rPr lang="en-US" sz="2000" dirty="0" err="1" smtClean="0"/>
              <a:t>dalla</a:t>
            </a:r>
            <a:r>
              <a:rPr lang="en-US" sz="2000" dirty="0" smtClean="0"/>
              <a:t> </a:t>
            </a:r>
            <a:r>
              <a:rPr lang="en-US" sz="2000" dirty="0" err="1" smtClean="0"/>
              <a:t>parola</a:t>
            </a:r>
            <a:r>
              <a:rPr lang="en-US" sz="2000" dirty="0" smtClean="0"/>
              <a:t> </a:t>
            </a:r>
            <a:r>
              <a:rPr lang="en-US" sz="2000" dirty="0" err="1" smtClean="0"/>
              <a:t>araba</a:t>
            </a:r>
            <a:r>
              <a:rPr lang="en-US" sz="2000" dirty="0" smtClean="0"/>
              <a:t> </a:t>
            </a:r>
            <a:r>
              <a:rPr lang="it-IT" sz="2000" b="1" i="1" dirty="0" err="1">
                <a:solidFill>
                  <a:srgbClr val="693122"/>
                </a:solidFill>
              </a:rPr>
              <a:t>qahwa</a:t>
            </a:r>
            <a:r>
              <a:rPr lang="en-US" sz="2000" dirty="0" smtClean="0"/>
              <a:t>, </a:t>
            </a:r>
            <a:r>
              <a:rPr lang="en-US" sz="2000" dirty="0" err="1" smtClean="0"/>
              <a:t>mentre</a:t>
            </a:r>
            <a:r>
              <a:rPr lang="en-US" sz="2000" dirty="0" smtClean="0"/>
              <a:t> secondo </a:t>
            </a:r>
            <a:r>
              <a:rPr lang="en-US" sz="2000" dirty="0" err="1" smtClean="0"/>
              <a:t>altri</a:t>
            </a:r>
            <a:r>
              <a:rPr lang="en-US" sz="2000" dirty="0" smtClean="0"/>
              <a:t> </a:t>
            </a:r>
            <a:r>
              <a:rPr lang="en-US" sz="2000" dirty="0" err="1" smtClean="0"/>
              <a:t>dalla</a:t>
            </a:r>
            <a:r>
              <a:rPr lang="en-US" sz="2000" dirty="0" smtClean="0"/>
              <a:t> </a:t>
            </a:r>
            <a:r>
              <a:rPr lang="en-US" sz="2000" dirty="0" err="1" smtClean="0"/>
              <a:t>regione</a:t>
            </a:r>
            <a:r>
              <a:rPr lang="en-US" sz="2000" dirty="0" smtClean="0"/>
              <a:t> di </a:t>
            </a:r>
            <a:r>
              <a:rPr lang="en-US" sz="2000" b="1" dirty="0" err="1" smtClean="0">
                <a:solidFill>
                  <a:srgbClr val="693122"/>
                </a:solidFill>
              </a:rPr>
              <a:t>Caffa</a:t>
            </a:r>
            <a:r>
              <a:rPr lang="en-US" sz="2000" dirty="0" smtClean="0"/>
              <a:t>, in </a:t>
            </a:r>
            <a:r>
              <a:rPr lang="en-US" sz="2000" dirty="0" err="1" smtClean="0"/>
              <a:t>Etiopia</a:t>
            </a:r>
            <a:r>
              <a:rPr lang="en-US" sz="2000" dirty="0" smtClean="0"/>
              <a:t>, dove le </a:t>
            </a:r>
            <a:r>
              <a:rPr lang="en-US" sz="2000" dirty="0" err="1" smtClean="0"/>
              <a:t>piante</a:t>
            </a:r>
            <a:r>
              <a:rPr lang="en-US" sz="2000" dirty="0" smtClean="0"/>
              <a:t> di </a:t>
            </a:r>
            <a:r>
              <a:rPr lang="en-US" sz="2000" dirty="0" err="1" smtClean="0"/>
              <a:t>caffè</a:t>
            </a:r>
            <a:r>
              <a:rPr lang="en-US" sz="2000" dirty="0" smtClean="0"/>
              <a:t> </a:t>
            </a:r>
            <a:r>
              <a:rPr lang="en-US" sz="2000" dirty="0" err="1" smtClean="0"/>
              <a:t>crescevano</a:t>
            </a:r>
            <a:r>
              <a:rPr lang="en-US" sz="2000" dirty="0" smtClean="0"/>
              <a:t> </a:t>
            </a:r>
            <a:r>
              <a:rPr lang="en-US" sz="2000" dirty="0" err="1" smtClean="0"/>
              <a:t>spontaneamente</a:t>
            </a:r>
            <a:r>
              <a:rPr lang="en-US" sz="2000" dirty="0" smtClean="0"/>
              <a:t> in </a:t>
            </a:r>
            <a:r>
              <a:rPr lang="en-US" sz="2000" dirty="0" err="1" smtClean="0"/>
              <a:t>grande</a:t>
            </a:r>
            <a:r>
              <a:rPr lang="en-US" sz="2000" dirty="0" smtClean="0"/>
              <a:t> </a:t>
            </a:r>
            <a:r>
              <a:rPr lang="en-US" sz="2000" dirty="0" err="1" smtClean="0"/>
              <a:t>quantità</a:t>
            </a:r>
            <a:r>
              <a:rPr lang="en-US" sz="2000" dirty="0" smtClean="0"/>
              <a:t>. </a:t>
            </a:r>
            <a:r>
              <a:rPr lang="it-IT" dirty="0">
                <a:latin typeface="+mj-lt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fall_j0262353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 flipH="1" flipV="1">
            <a:off x="9144000" y="6934200"/>
            <a:ext cx="101600" cy="76200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outerShdw blurRad="63500" dist="38100" dir="5400000">
              <a:srgbClr val="000000">
                <a:alpha val="43137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62400" y="393680"/>
            <a:ext cx="518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Il </a:t>
            </a:r>
            <a:r>
              <a:rPr lang="it-IT" sz="2000" dirty="0"/>
              <a:t>caffè </a:t>
            </a:r>
            <a:r>
              <a:rPr lang="it-IT" sz="2000" dirty="0" smtClean="0"/>
              <a:t>arrivò in Europa molto più tardi.</a:t>
            </a:r>
          </a:p>
          <a:p>
            <a:r>
              <a:rPr lang="it-IT" sz="2000" dirty="0" smtClean="0"/>
              <a:t>L’Italia conobbe questa bevanda nel </a:t>
            </a:r>
            <a:r>
              <a:rPr lang="it-IT" sz="2000" b="1" dirty="0" smtClean="0">
                <a:solidFill>
                  <a:srgbClr val="693122"/>
                </a:solidFill>
              </a:rPr>
              <a:t>XVII secolo</a:t>
            </a:r>
            <a:r>
              <a:rPr lang="it-IT" sz="2000" dirty="0" smtClean="0"/>
              <a:t>, grazie ai commercianti veneziani che navigavano nel Mediterraneo. </a:t>
            </a:r>
          </a:p>
          <a:p>
            <a:r>
              <a:rPr lang="it-IT" sz="2000" dirty="0" smtClean="0"/>
              <a:t>Sembra che il merito di aver fatto conoscere il caffè ai veneziani nel 1617 vada al botanico </a:t>
            </a:r>
            <a:r>
              <a:rPr lang="it-IT" sz="2000" b="1" dirty="0" smtClean="0">
                <a:solidFill>
                  <a:srgbClr val="693122"/>
                </a:solidFill>
              </a:rPr>
              <a:t>Prospero Alpini</a:t>
            </a:r>
            <a:r>
              <a:rPr lang="it-IT" sz="2000" dirty="0" smtClean="0"/>
              <a:t>,</a:t>
            </a:r>
            <a:r>
              <a:rPr lang="it-IT" sz="2000" dirty="0"/>
              <a:t> il quale era stato medico del console di Venezia in Egitto</a:t>
            </a:r>
            <a:r>
              <a:rPr lang="it-IT" sz="2000" dirty="0" smtClean="0"/>
              <a:t>.</a:t>
            </a:r>
          </a:p>
          <a:p>
            <a:r>
              <a:rPr lang="it-IT" dirty="0"/>
              <a:t> </a:t>
            </a:r>
          </a:p>
          <a:p>
            <a:endParaRPr lang="it-IT" dirty="0"/>
          </a:p>
        </p:txBody>
      </p:sp>
      <p:pic>
        <p:nvPicPr>
          <p:cNvPr id="3" name="Picture 2" descr="Prospero-Alpin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321941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" y="4038600"/>
            <a:ext cx="41148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/>
              <a:t>A Venezia </a:t>
            </a:r>
            <a:r>
              <a:rPr lang="it-IT" sz="2000" dirty="0" smtClean="0"/>
              <a:t>nacquero le </a:t>
            </a:r>
            <a:r>
              <a:rPr lang="it-IT" sz="2000" dirty="0"/>
              <a:t>prime </a:t>
            </a:r>
            <a:r>
              <a:rPr lang="it-IT" sz="2000" dirty="0" smtClean="0"/>
              <a:t>“botteghe </a:t>
            </a:r>
            <a:r>
              <a:rPr lang="it-IT" sz="2000" dirty="0"/>
              <a:t>del </a:t>
            </a:r>
            <a:r>
              <a:rPr lang="it-IT" sz="2000" dirty="0" smtClean="0"/>
              <a:t>caffè”.</a:t>
            </a:r>
            <a:endParaRPr lang="it-IT" sz="2000" dirty="0"/>
          </a:p>
          <a:p>
            <a:pPr>
              <a:lnSpc>
                <a:spcPct val="120000"/>
              </a:lnSpc>
            </a:pPr>
            <a:r>
              <a:rPr lang="it-IT" sz="2000" dirty="0"/>
              <a:t>La più antica </a:t>
            </a:r>
            <a:r>
              <a:rPr lang="it-IT" sz="2000" dirty="0" smtClean="0"/>
              <a:t>caffetteria è </a:t>
            </a:r>
            <a:r>
              <a:rPr lang="it-IT" sz="2000" dirty="0"/>
              <a:t>il </a:t>
            </a:r>
            <a:r>
              <a:rPr lang="it-IT" sz="2000" b="1" dirty="0">
                <a:solidFill>
                  <a:srgbClr val="693122"/>
                </a:solidFill>
              </a:rPr>
              <a:t>caffè </a:t>
            </a:r>
            <a:r>
              <a:rPr lang="it-IT" sz="2000" b="1" dirty="0" smtClean="0">
                <a:solidFill>
                  <a:srgbClr val="693122"/>
                </a:solidFill>
              </a:rPr>
              <a:t>Florian</a:t>
            </a:r>
            <a:r>
              <a:rPr lang="it-IT" sz="2000" dirty="0" smtClean="0"/>
              <a:t>, </a:t>
            </a:r>
            <a:r>
              <a:rPr lang="it-IT" sz="2000" dirty="0" smtClean="0"/>
              <a:t>che dal 1720 si trova in piazza San Marco.</a:t>
            </a:r>
            <a:endParaRPr lang="it-IT" sz="2000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9" y="3886200"/>
            <a:ext cx="350921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8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4038600"/>
            <a:ext cx="7848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/>
              <a:t>A </a:t>
            </a:r>
            <a:r>
              <a:rPr lang="en-US" sz="2200" dirty="0" err="1" smtClean="0"/>
              <a:t>quel</a:t>
            </a:r>
            <a:r>
              <a:rPr lang="en-US" sz="2200" dirty="0" smtClean="0"/>
              <a:t> </a:t>
            </a:r>
            <a:r>
              <a:rPr lang="en-US" sz="2200" dirty="0" smtClean="0"/>
              <a:t>tempo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/>
              <a:t>caffè</a:t>
            </a:r>
            <a:r>
              <a:rPr lang="en-US" sz="2200" dirty="0"/>
              <a:t> </a:t>
            </a:r>
            <a:r>
              <a:rPr lang="en-US" sz="2200" dirty="0" smtClean="0"/>
              <a:t>non era solo </a:t>
            </a:r>
            <a:r>
              <a:rPr lang="en-US" sz="2200" dirty="0" err="1" smtClean="0"/>
              <a:t>una</a:t>
            </a:r>
            <a:r>
              <a:rPr lang="en-US" sz="2200" dirty="0" smtClean="0"/>
              <a:t> </a:t>
            </a:r>
            <a:r>
              <a:rPr lang="en-US" sz="2200" dirty="0" err="1"/>
              <a:t>bevanda</a:t>
            </a:r>
            <a:r>
              <a:rPr lang="en-US" sz="2200" dirty="0"/>
              <a:t> </a:t>
            </a:r>
            <a:r>
              <a:rPr lang="en-US" sz="2200" dirty="0" smtClean="0"/>
              <a:t>ma era </a:t>
            </a:r>
            <a:r>
              <a:rPr lang="en-US" sz="2200" dirty="0" err="1" smtClean="0"/>
              <a:t>usato</a:t>
            </a:r>
            <a:r>
              <a:rPr lang="en-US" sz="2200" dirty="0" smtClean="0"/>
              <a:t> </a:t>
            </a:r>
            <a:r>
              <a:rPr lang="en-US" sz="2200" dirty="0" err="1" smtClean="0"/>
              <a:t>anche</a:t>
            </a:r>
            <a:r>
              <a:rPr lang="en-US" sz="2200" dirty="0" smtClean="0"/>
              <a:t> come </a:t>
            </a:r>
            <a:r>
              <a:rPr lang="en-US" sz="2200" b="1" dirty="0" err="1" smtClean="0">
                <a:solidFill>
                  <a:srgbClr val="693122"/>
                </a:solidFill>
              </a:rPr>
              <a:t>medicinale</a:t>
            </a:r>
            <a:r>
              <a:rPr lang="en-US" sz="2200" dirty="0" smtClean="0"/>
              <a:t>. </a:t>
            </a:r>
            <a:endParaRPr lang="en-US" sz="2200" dirty="0" smtClean="0"/>
          </a:p>
          <a:p>
            <a:pPr>
              <a:lnSpc>
                <a:spcPct val="120000"/>
              </a:lnSpc>
            </a:pPr>
            <a:r>
              <a:rPr lang="en-US" sz="2200" dirty="0" err="1" smtClean="0"/>
              <a:t>Infatti</a:t>
            </a:r>
            <a:r>
              <a:rPr lang="en-US" sz="2200" dirty="0" smtClean="0"/>
              <a:t>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 smtClean="0"/>
              <a:t>caffè</a:t>
            </a:r>
            <a:r>
              <a:rPr lang="en-US" sz="2200" dirty="0" smtClean="0"/>
              <a:t> </a:t>
            </a:r>
            <a:r>
              <a:rPr lang="en-US" sz="2200" dirty="0" err="1" smtClean="0"/>
              <a:t>contiene</a:t>
            </a:r>
            <a:r>
              <a:rPr lang="en-US" sz="2200" dirty="0" smtClean="0"/>
              <a:t> la </a:t>
            </a:r>
            <a:r>
              <a:rPr lang="en-US" sz="2200" b="1" dirty="0" err="1" smtClean="0">
                <a:solidFill>
                  <a:srgbClr val="693122"/>
                </a:solidFill>
              </a:rPr>
              <a:t>caffeina</a:t>
            </a:r>
            <a:r>
              <a:rPr lang="en-US" sz="2200" dirty="0" smtClean="0"/>
              <a:t>, </a:t>
            </a:r>
            <a:r>
              <a:rPr lang="en-US" sz="2200" dirty="0" err="1" smtClean="0"/>
              <a:t>una</a:t>
            </a:r>
            <a:r>
              <a:rPr lang="en-US" sz="2200" dirty="0" smtClean="0"/>
              <a:t> </a:t>
            </a:r>
            <a:r>
              <a:rPr lang="en-US" sz="2200" dirty="0" err="1" smtClean="0"/>
              <a:t>sostanza</a:t>
            </a:r>
            <a:r>
              <a:rPr lang="en-US" sz="2200" dirty="0" smtClean="0"/>
              <a:t> </a:t>
            </a:r>
            <a:r>
              <a:rPr lang="en-US" sz="2200" dirty="0" err="1" smtClean="0"/>
              <a:t>energetica</a:t>
            </a:r>
            <a:r>
              <a:rPr lang="en-US" sz="2200" dirty="0" smtClean="0"/>
              <a:t>; per </a:t>
            </a:r>
            <a:r>
              <a:rPr lang="en-US" sz="2200" dirty="0" err="1" smtClean="0"/>
              <a:t>questo</a:t>
            </a:r>
            <a:r>
              <a:rPr lang="en-US" sz="2200" dirty="0" smtClean="0"/>
              <a:t> non </a:t>
            </a:r>
            <a:r>
              <a:rPr lang="en-US" sz="2200" dirty="0" err="1" smtClean="0"/>
              <a:t>è</a:t>
            </a:r>
            <a:r>
              <a:rPr lang="en-US" sz="2200" dirty="0" smtClean="0"/>
              <a:t> </a:t>
            </a:r>
            <a:r>
              <a:rPr lang="en-US" sz="2200" dirty="0" err="1" smtClean="0"/>
              <a:t>adatto</a:t>
            </a:r>
            <a:r>
              <a:rPr lang="en-US" sz="2200" dirty="0" smtClean="0"/>
              <a:t> </a:t>
            </a:r>
            <a:r>
              <a:rPr lang="en-US" sz="2200" dirty="0" err="1" smtClean="0"/>
              <a:t>ai</a:t>
            </a:r>
            <a:r>
              <a:rPr lang="en-US" sz="2200" dirty="0" smtClean="0"/>
              <a:t> bambini e </a:t>
            </a:r>
            <a:r>
              <a:rPr lang="en-US" sz="2200" dirty="0" err="1" smtClean="0"/>
              <a:t>bisogna</a:t>
            </a:r>
            <a:r>
              <a:rPr lang="en-US" sz="2200" dirty="0" smtClean="0"/>
              <a:t> </a:t>
            </a:r>
            <a:r>
              <a:rPr lang="en-US" sz="2200" dirty="0" err="1" smtClean="0"/>
              <a:t>berlo</a:t>
            </a:r>
            <a:r>
              <a:rPr lang="en-US" sz="2200" dirty="0" smtClean="0"/>
              <a:t> </a:t>
            </a:r>
            <a:r>
              <a:rPr lang="en-US" sz="2200" dirty="0" err="1" smtClean="0"/>
              <a:t>senza</a:t>
            </a:r>
            <a:r>
              <a:rPr lang="en-US" sz="2200" dirty="0" smtClean="0"/>
              <a:t> </a:t>
            </a:r>
            <a:r>
              <a:rPr lang="en-US" sz="2200" dirty="0" err="1" smtClean="0"/>
              <a:t>esagerare</a:t>
            </a:r>
            <a:r>
              <a:rPr lang="en-US" sz="2200" dirty="0" smtClean="0"/>
              <a:t>.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28362"/>
            <a:ext cx="4191000" cy="3222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it-IT" sz="2200" dirty="0" smtClean="0"/>
          </a:p>
          <a:p>
            <a:pPr>
              <a:lnSpc>
                <a:spcPct val="120000"/>
              </a:lnSpc>
            </a:pPr>
            <a:endParaRPr lang="it-IT" sz="2200" dirty="0"/>
          </a:p>
          <a:p>
            <a:pPr>
              <a:lnSpc>
                <a:spcPct val="120000"/>
              </a:lnSpc>
            </a:pPr>
            <a:r>
              <a:rPr lang="it-IT" sz="2200" dirty="0" smtClean="0"/>
              <a:t>A </a:t>
            </a:r>
            <a:r>
              <a:rPr lang="it-IT" sz="2200" dirty="0"/>
              <a:t>partire </a:t>
            </a:r>
            <a:r>
              <a:rPr lang="it-IT" sz="2200" dirty="0" smtClean="0"/>
              <a:t>dal ‘700 il </a:t>
            </a:r>
            <a:r>
              <a:rPr lang="it-IT" sz="2200" dirty="0"/>
              <a:t>caffè </a:t>
            </a:r>
            <a:r>
              <a:rPr lang="it-IT" sz="2200" dirty="0" smtClean="0"/>
              <a:t>si diffonde pian piano </a:t>
            </a:r>
            <a:r>
              <a:rPr lang="it-IT" sz="2200" dirty="0"/>
              <a:t>anche nelle più importanti città europee</a:t>
            </a:r>
            <a:r>
              <a:rPr lang="it-IT" sz="2200" dirty="0" smtClean="0"/>
              <a:t>.</a:t>
            </a:r>
          </a:p>
          <a:p>
            <a:pPr>
              <a:lnSpc>
                <a:spcPct val="120000"/>
              </a:lnSpc>
            </a:pPr>
            <a:endParaRPr lang="it-IT" sz="2000" dirty="0"/>
          </a:p>
          <a:p>
            <a:pPr>
              <a:lnSpc>
                <a:spcPct val="120000"/>
              </a:lnSpc>
            </a:pPr>
            <a:r>
              <a:rPr lang="it-IT" dirty="0"/>
              <a:t> 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125" r="19125"/>
          <a:stretch>
            <a:fillRect/>
          </a:stretch>
        </p:blipFill>
        <p:spPr>
          <a:xfrm>
            <a:off x="4419600" y="6096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381000"/>
            <a:ext cx="7848600" cy="1299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 smtClean="0"/>
              <a:t>Quando</a:t>
            </a:r>
            <a:r>
              <a:rPr lang="en-US" sz="2200" dirty="0" smtClean="0"/>
              <a:t> Trieste era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dirty="0" err="1"/>
              <a:t>porto</a:t>
            </a:r>
            <a:r>
              <a:rPr lang="en-US" sz="2200" dirty="0"/>
              <a:t> </a:t>
            </a:r>
            <a:r>
              <a:rPr lang="en-US" sz="2200" dirty="0" err="1"/>
              <a:t>più</a:t>
            </a:r>
            <a:r>
              <a:rPr lang="en-US" sz="2200" dirty="0"/>
              <a:t> </a:t>
            </a:r>
            <a:r>
              <a:rPr lang="en-US" sz="2200" dirty="0" err="1"/>
              <a:t>importante</a:t>
            </a:r>
            <a:r>
              <a:rPr lang="en-US" sz="2200" dirty="0"/>
              <a:t> </a:t>
            </a:r>
            <a:r>
              <a:rPr lang="en-US" sz="2200" dirty="0" err="1"/>
              <a:t>dell'Impero</a:t>
            </a:r>
            <a:r>
              <a:rPr lang="en-US" sz="2200" dirty="0"/>
              <a:t> </a:t>
            </a:r>
            <a:r>
              <a:rPr lang="en-US" sz="2200" dirty="0" err="1"/>
              <a:t>Asburgico</a:t>
            </a:r>
            <a:r>
              <a:rPr lang="en-US" sz="2200" dirty="0"/>
              <a:t> </a:t>
            </a:r>
            <a:r>
              <a:rPr lang="en-US" sz="2200" dirty="0" err="1"/>
              <a:t>nel</a:t>
            </a:r>
            <a:r>
              <a:rPr lang="en-US" sz="2200" dirty="0"/>
              <a:t> </a:t>
            </a:r>
            <a:r>
              <a:rPr lang="en-US" sz="2200" dirty="0" err="1" smtClean="0"/>
              <a:t>Mediterraneo</a:t>
            </a:r>
            <a:r>
              <a:rPr lang="en-US" sz="2200" dirty="0" smtClean="0"/>
              <a:t> </a:t>
            </a:r>
            <a:r>
              <a:rPr lang="en-US" sz="2200" dirty="0" smtClean="0"/>
              <a:t>vi </a:t>
            </a:r>
            <a:r>
              <a:rPr lang="en-US" sz="2200" dirty="0" err="1" smtClean="0"/>
              <a:t>arrivavano</a:t>
            </a:r>
            <a:r>
              <a:rPr lang="en-US" sz="2200" dirty="0" smtClean="0"/>
              <a:t> </a:t>
            </a:r>
            <a:r>
              <a:rPr lang="en-US" sz="2200" dirty="0" err="1" smtClean="0"/>
              <a:t>sacchi</a:t>
            </a:r>
            <a:r>
              <a:rPr lang="en-US" sz="2200" dirty="0" smtClean="0"/>
              <a:t> </a:t>
            </a:r>
            <a:r>
              <a:rPr lang="en-US" sz="2200" dirty="0"/>
              <a:t>e </a:t>
            </a:r>
            <a:r>
              <a:rPr lang="en-US" sz="2200" dirty="0" err="1"/>
              <a:t>sacchi</a:t>
            </a:r>
            <a:r>
              <a:rPr lang="en-US" sz="2200" dirty="0"/>
              <a:t> di </a:t>
            </a:r>
            <a:r>
              <a:rPr lang="en-US" sz="2200" dirty="0" err="1" smtClean="0"/>
              <a:t>caffè</a:t>
            </a:r>
            <a:r>
              <a:rPr lang="en-US" sz="2200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3962400" cy="2511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38600"/>
            <a:ext cx="2870200" cy="23203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4724400"/>
            <a:ext cx="4572000" cy="15594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/>
              <a:t>Ancora</a:t>
            </a:r>
            <a:r>
              <a:rPr lang="en-US" sz="2000" dirty="0"/>
              <a:t> </a:t>
            </a:r>
            <a:r>
              <a:rPr lang="en-US" sz="2000" dirty="0" err="1"/>
              <a:t>oggi</a:t>
            </a:r>
            <a:r>
              <a:rPr lang="en-US" sz="2000" dirty="0"/>
              <a:t> a Trieste </a:t>
            </a:r>
            <a:r>
              <a:rPr lang="en-US" sz="2000" dirty="0" err="1"/>
              <a:t>c’è</a:t>
            </a:r>
            <a:r>
              <a:rPr lang="en-US" sz="2000" dirty="0"/>
              <a:t> </a:t>
            </a:r>
            <a:r>
              <a:rPr lang="en-US" sz="2000" dirty="0" err="1"/>
              <a:t>un’importante</a:t>
            </a:r>
            <a:r>
              <a:rPr lang="en-US" sz="2000" dirty="0"/>
              <a:t> </a:t>
            </a:r>
            <a:r>
              <a:rPr lang="en-US" sz="2000" dirty="0" err="1"/>
              <a:t>industria</a:t>
            </a:r>
            <a:r>
              <a:rPr lang="en-US" sz="2000" dirty="0"/>
              <a:t> di </a:t>
            </a:r>
            <a:r>
              <a:rPr lang="en-US" sz="2000" dirty="0" err="1"/>
              <a:t>caffè</a:t>
            </a:r>
            <a:r>
              <a:rPr lang="en-US" sz="2000" dirty="0"/>
              <a:t> e la </a:t>
            </a:r>
            <a:r>
              <a:rPr lang="en-US" sz="2000" dirty="0" err="1"/>
              <a:t>città</a:t>
            </a:r>
            <a:r>
              <a:rPr lang="en-US" sz="2000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considerata</a:t>
            </a:r>
            <a:r>
              <a:rPr lang="en-US" sz="2000" dirty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/>
              <a:t>“</a:t>
            </a:r>
            <a:r>
              <a:rPr lang="en-US" sz="2000" dirty="0" err="1"/>
              <a:t>capitale</a:t>
            </a:r>
            <a:r>
              <a:rPr lang="en-US" sz="2000" dirty="0"/>
              <a:t> del </a:t>
            </a:r>
            <a:r>
              <a:rPr lang="en-US" sz="2000" dirty="0" err="1"/>
              <a:t>caffè</a:t>
            </a:r>
            <a:r>
              <a:rPr lang="en-US" sz="20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1268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5800" y="4724400"/>
            <a:ext cx="7772400" cy="1676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2200" dirty="0" smtClean="0"/>
              <a:t>Oggi il caffè è la bevanda più diffusa (dopo l’acqua): </a:t>
            </a:r>
          </a:p>
          <a:p>
            <a:pPr>
              <a:lnSpc>
                <a:spcPct val="120000"/>
              </a:lnSpc>
            </a:pPr>
            <a:r>
              <a:rPr lang="it-IT" sz="2200" dirty="0" smtClean="0"/>
              <a:t>ogni giorno al mondo si consumano quasi 1,6 miliardi di</a:t>
            </a:r>
          </a:p>
          <a:p>
            <a:pPr>
              <a:lnSpc>
                <a:spcPct val="120000"/>
              </a:lnSpc>
            </a:pPr>
            <a:r>
              <a:rPr lang="it-IT" sz="2200" dirty="0" smtClean="0"/>
              <a:t>tazzine di caffè.</a:t>
            </a:r>
            <a:endParaRPr lang="it-IT" sz="2200" b="1" dirty="0" smtClean="0"/>
          </a:p>
          <a:p>
            <a:endParaRPr lang="en-US" dirty="0"/>
          </a:p>
        </p:txBody>
      </p:sp>
      <p:pic>
        <p:nvPicPr>
          <p:cNvPr id="13" name="Picture 12" descr="1.GCF_carti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5638800" cy="352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67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33400" y="4495800"/>
            <a:ext cx="8077200" cy="1981200"/>
          </a:xfrm>
        </p:spPr>
        <p:txBody>
          <a:bodyPr/>
          <a:lstStyle>
            <a:extLst/>
          </a:lstStyle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pianta</a:t>
            </a:r>
            <a:r>
              <a:rPr lang="en-US" sz="2400" dirty="0" smtClean="0"/>
              <a:t> del </a:t>
            </a:r>
            <a:r>
              <a:rPr lang="en-US" sz="2400" dirty="0" err="1" smtClean="0"/>
              <a:t>caffè</a:t>
            </a:r>
            <a:r>
              <a:rPr lang="en-US" sz="2400" dirty="0" smtClean="0"/>
              <a:t> </a:t>
            </a:r>
            <a:r>
              <a:rPr lang="en-US" sz="2400" dirty="0" err="1" smtClean="0"/>
              <a:t>è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sempreverde</a:t>
            </a:r>
            <a:r>
              <a:rPr lang="en-US" sz="2400" dirty="0"/>
              <a:t> </a:t>
            </a:r>
            <a:r>
              <a:rPr lang="en-US" sz="2400" dirty="0" smtClean="0"/>
              <a:t>e </a:t>
            </a:r>
            <a:r>
              <a:rPr lang="en-US" sz="2400" dirty="0" err="1" smtClean="0"/>
              <a:t>cresce</a:t>
            </a:r>
            <a:r>
              <a:rPr lang="en-US" sz="2400" dirty="0" smtClean="0"/>
              <a:t> in </a:t>
            </a:r>
            <a:r>
              <a:rPr lang="en-US" sz="2400" dirty="0" err="1" smtClean="0"/>
              <a:t>luoghi</a:t>
            </a:r>
            <a:endParaRPr lang="en-US" sz="2400" dirty="0" smtClean="0"/>
          </a:p>
          <a:p>
            <a:r>
              <a:rPr lang="en-US" sz="2400" dirty="0" err="1" smtClean="0"/>
              <a:t>caldi</a:t>
            </a:r>
            <a:r>
              <a:rPr lang="en-US" sz="2400" dirty="0" smtClean="0"/>
              <a:t> e </a:t>
            </a:r>
            <a:r>
              <a:rPr lang="en-US" sz="2400" dirty="0" err="1" smtClean="0"/>
              <a:t>umidi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Le </a:t>
            </a:r>
            <a:r>
              <a:rPr lang="en-US" sz="2400" dirty="0" err="1" smtClean="0"/>
              <a:t>piantagioni</a:t>
            </a:r>
            <a:r>
              <a:rPr lang="en-US" sz="2400" dirty="0" smtClean="0"/>
              <a:t>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trovano</a:t>
            </a:r>
            <a:r>
              <a:rPr lang="en-US" sz="2400" dirty="0" smtClean="0"/>
              <a:t> </a:t>
            </a:r>
            <a:r>
              <a:rPr lang="en-US" sz="2400" dirty="0" err="1" smtClean="0"/>
              <a:t>nelle</a:t>
            </a:r>
            <a:r>
              <a:rPr lang="en-US" sz="2400" dirty="0" smtClean="0"/>
              <a:t> zone </a:t>
            </a:r>
            <a:r>
              <a:rPr lang="en-US" sz="2400" dirty="0" err="1" smtClean="0"/>
              <a:t>tropicali</a:t>
            </a:r>
            <a:r>
              <a:rPr lang="en-US" sz="2400" dirty="0" smtClean="0"/>
              <a:t> di 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America, Africa e Asia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8094400" cy="401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dissolve/>
      </p:transition>
    </mc:Choice>
    <mc:Fallback xmlns="">
      <p:transition xmlns:p14="http://schemas.microsoft.com/office/powerpoint/2010/main" spd="slow" advTm="1000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548</Words>
  <Application>Microsoft Macintosh PowerPoint</Application>
  <PresentationFormat>On-screen Show (4:3)</PresentationFormat>
  <Paragraphs>66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ClassicPhotoAlbum</vt:lpstr>
      <vt:lpstr>IL CAFFÈ  ricerca di Massimo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2017-03-05T16:19:19Z</dcterms:modified>
</cp:coreProperties>
</file>