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3" r:id="rId8"/>
    <p:sldId id="264" r:id="rId9"/>
    <p:sldId id="267" r:id="rId10"/>
    <p:sldId id="262" r:id="rId11"/>
    <p:sldId id="268" r:id="rId12"/>
    <p:sldId id="265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2D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40" autoAdjust="0"/>
  </p:normalViewPr>
  <p:slideViewPr>
    <p:cSldViewPr>
      <p:cViewPr varScale="1"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CBC2-CACD-43B4-B3E9-C1B7E6DECE51}" type="datetimeFigureOut">
              <a:rPr lang="it-IT" smtClean="0"/>
              <a:pPr/>
              <a:t>28/05/2017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7280-4838-4701-B9FD-C4CE5A3F7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CBC2-CACD-43B4-B3E9-C1B7E6DECE51}" type="datetimeFigureOut">
              <a:rPr lang="it-IT" smtClean="0"/>
              <a:pPr/>
              <a:t>28/05/2017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7280-4838-4701-B9FD-C4CE5A3F7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CBC2-CACD-43B4-B3E9-C1B7E6DECE51}" type="datetimeFigureOut">
              <a:rPr lang="it-IT" smtClean="0"/>
              <a:pPr/>
              <a:t>28/05/2017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7280-4838-4701-B9FD-C4CE5A3F7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CBC2-CACD-43B4-B3E9-C1B7E6DECE51}" type="datetimeFigureOut">
              <a:rPr lang="it-IT" smtClean="0"/>
              <a:pPr/>
              <a:t>28/05/2017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7280-4838-4701-B9FD-C4CE5A3F7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CBC2-CACD-43B4-B3E9-C1B7E6DECE51}" type="datetimeFigureOut">
              <a:rPr lang="it-IT" smtClean="0"/>
              <a:pPr/>
              <a:t>28/05/2017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7280-4838-4701-B9FD-C4CE5A3F7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CBC2-CACD-43B4-B3E9-C1B7E6DECE51}" type="datetimeFigureOut">
              <a:rPr lang="it-IT" smtClean="0"/>
              <a:pPr/>
              <a:t>28/05/2017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7280-4838-4701-B9FD-C4CE5A3F7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CBC2-CACD-43B4-B3E9-C1B7E6DECE51}" type="datetimeFigureOut">
              <a:rPr lang="it-IT" smtClean="0"/>
              <a:pPr/>
              <a:t>28/05/2017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7280-4838-4701-B9FD-C4CE5A3F7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CBC2-CACD-43B4-B3E9-C1B7E6DECE51}" type="datetimeFigureOut">
              <a:rPr lang="it-IT" smtClean="0"/>
              <a:pPr/>
              <a:t>28/05/2017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7280-4838-4701-B9FD-C4CE5A3F7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CBC2-CACD-43B4-B3E9-C1B7E6DECE51}" type="datetimeFigureOut">
              <a:rPr lang="it-IT" smtClean="0"/>
              <a:pPr/>
              <a:t>28/05/2017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7280-4838-4701-B9FD-C4CE5A3F7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CBC2-CACD-43B4-B3E9-C1B7E6DECE51}" type="datetimeFigureOut">
              <a:rPr lang="it-IT" smtClean="0"/>
              <a:pPr/>
              <a:t>28/05/2017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7280-4838-4701-B9FD-C4CE5A3F7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CBC2-CACD-43B4-B3E9-C1B7E6DECE51}" type="datetimeFigureOut">
              <a:rPr lang="it-IT" smtClean="0"/>
              <a:pPr/>
              <a:t>28/05/2017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7280-4838-4701-B9FD-C4CE5A3F7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9CBC2-CACD-43B4-B3E9-C1B7E6DECE51}" type="datetimeFigureOut">
              <a:rPr lang="it-IT" smtClean="0"/>
              <a:pPr/>
              <a:t>28/05/2017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7280-4838-4701-B9FD-C4CE5A3F7C6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gif"/><Relationship Id="rId4" Type="http://schemas.openxmlformats.org/officeDocument/2006/relationships/image" Target="../media/image39.gif"/><Relationship Id="rId9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6.jpeg"/><Relationship Id="rId7" Type="http://schemas.openxmlformats.org/officeDocument/2006/relationships/image" Target="../media/image4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7.jpeg"/><Relationship Id="rId10" Type="http://schemas.openxmlformats.org/officeDocument/2006/relationships/image" Target="../media/image13.gif"/><Relationship Id="rId4" Type="http://schemas.openxmlformats.org/officeDocument/2006/relationships/image" Target="../media/image26.gif"/><Relationship Id="rId9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lex\Desktop\126795_0042_ful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6218" y="0"/>
            <a:ext cx="9137782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467544" y="0"/>
            <a:ext cx="842493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6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it-IT" sz="6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it-IT" sz="6000" b="1" cap="none" spc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P</a:t>
            </a:r>
            <a:r>
              <a:rPr lang="it-IT" sz="6000" b="1" cap="none" spc="0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it-IT" sz="6000" b="1" cap="none" spc="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</a:t>
            </a:r>
            <a:r>
              <a:rPr lang="it-IT" sz="60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it-IT" sz="6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N </a:t>
            </a:r>
            <a:r>
              <a:rPr lang="it-IT" sz="60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U</a:t>
            </a:r>
            <a:r>
              <a:rPr lang="it-IT" sz="6000" b="1" cap="none" spc="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it-IT" sz="6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it-IT" sz="6000" b="1" cap="none" spc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it-IT" sz="6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it-IT" sz="60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it-IT" sz="6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6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it-IT" sz="6000" b="1" cap="none" spc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it-IT" sz="60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P</a:t>
            </a:r>
            <a:r>
              <a:rPr lang="it-IT" sz="6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it-IT" sz="6000" b="1" cap="none" spc="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</a:t>
            </a:r>
            <a:r>
              <a:rPr lang="it-IT" sz="6000" b="1" cap="none" spc="0" dirty="0" smtClean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it-IT" sz="6000" b="1" cap="none" spc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it-IT" sz="6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6000" b="1" cap="none" spc="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P</a:t>
            </a:r>
            <a:r>
              <a:rPr lang="it-IT" sz="60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it-IT" sz="6000" b="1" cap="none" spc="0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N E </a:t>
            </a:r>
            <a:r>
              <a:rPr lang="it-IT" sz="6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L</a:t>
            </a:r>
            <a:r>
              <a:rPr lang="it-IT" sz="6000" b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it-IT" sz="6000" b="1" cap="none" spc="0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6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it-IT" sz="6000" b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it-IT" sz="6000" b="1" cap="none" spc="0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it-IT" sz="60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it-IT" sz="6000" b="1" cap="none" spc="0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IA </a:t>
            </a:r>
            <a:r>
              <a:rPr lang="it-IT" sz="6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it-IT" sz="6000" b="1" dirty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L</a:t>
            </a:r>
            <a:r>
              <a:rPr lang="it-IT" sz="6000" b="1" cap="none" spc="0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60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T</a:t>
            </a:r>
            <a:r>
              <a:rPr lang="it-IT" sz="6000" b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it-IT" sz="60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it-IT" sz="60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it-IT" sz="60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it-IT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411760" y="3139321"/>
            <a:ext cx="370841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accent6">
                    <a:lumMod val="50000"/>
                  </a:schemeClr>
                </a:solidFill>
                <a:latin typeface="Chiller" panose="04020404031007020602" pitchFamily="82" charset="0"/>
              </a:rPr>
              <a:t>Una storia di fair play</a:t>
            </a:r>
          </a:p>
          <a:p>
            <a:pPr algn="ctr"/>
            <a:endParaRPr lang="it-IT" sz="3200" b="1" dirty="0" smtClean="0">
              <a:solidFill>
                <a:schemeClr val="accent6">
                  <a:lumMod val="50000"/>
                </a:schemeClr>
              </a:solidFill>
              <a:latin typeface="Chiller" panose="04020404031007020602" pitchFamily="82" charset="0"/>
            </a:endParaRPr>
          </a:p>
          <a:p>
            <a:pPr algn="ctr"/>
            <a:r>
              <a:rPr lang="it-IT" sz="3200" b="1" dirty="0" smtClean="0">
                <a:solidFill>
                  <a:schemeClr val="accent6">
                    <a:lumMod val="50000"/>
                  </a:schemeClr>
                </a:solidFill>
                <a:latin typeface="Chiller" panose="04020404031007020602" pitchFamily="82" charset="0"/>
              </a:rPr>
              <a:t> </a:t>
            </a:r>
            <a:r>
              <a:rPr lang="it-IT" sz="5400" b="1" dirty="0" smtClean="0">
                <a:solidFill>
                  <a:srgbClr val="FF0000"/>
                </a:solidFill>
                <a:latin typeface="Chiller" panose="04020404031007020602" pitchFamily="82" charset="0"/>
              </a:rPr>
              <a:t>Non </a:t>
            </a:r>
            <a:r>
              <a:rPr lang="it-IT" sz="5400" b="1" dirty="0" smtClean="0">
                <a:solidFill>
                  <a:srgbClr val="FF0000"/>
                </a:solidFill>
                <a:latin typeface="Chiller" panose="04020404031007020602" pitchFamily="82" charset="0"/>
              </a:rPr>
              <a:t>sempre i cattivi… lo sono per </a:t>
            </a:r>
            <a:r>
              <a:rPr lang="it-IT" sz="5400" b="1" dirty="0" smtClean="0">
                <a:solidFill>
                  <a:srgbClr val="FF0000"/>
                </a:solidFill>
                <a:latin typeface="Chiller" panose="04020404031007020602" pitchFamily="82" charset="0"/>
              </a:rPr>
              <a:t>sempre</a:t>
            </a:r>
            <a:endParaRPr lang="it-IT" sz="5400" b="1" dirty="0">
              <a:solidFill>
                <a:srgbClr val="FF0000"/>
              </a:solidFill>
              <a:latin typeface="Chiller" panose="04020404031007020602" pitchFamily="82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 rot="20157172">
            <a:off x="6305479" y="4954795"/>
            <a:ext cx="2713663" cy="132343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hiller" panose="04020404031007020602" pitchFamily="82" charset="0"/>
              </a:rPr>
              <a:t>da un’idea degli alunni della classe III D </a:t>
            </a:r>
          </a:p>
          <a:p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hiller" panose="04020404031007020602" pitchFamily="82" charset="0"/>
              </a:rPr>
              <a:t>Scuola «Edmondo De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hiller" panose="04020404031007020602" pitchFamily="82" charset="0"/>
              </a:rPr>
              <a:t>Amicis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hiller" panose="04020404031007020602" pitchFamily="82" charset="0"/>
              </a:rPr>
              <a:t>»</a:t>
            </a:r>
          </a:p>
          <a:p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hiller" panose="04020404031007020602" pitchFamily="82" charset="0"/>
              </a:rPr>
              <a:t>PALERMO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\Desktop\Disegni Peter Pan III D\img02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38" y="23101"/>
            <a:ext cx="9107862" cy="68348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ttangolo 2"/>
          <p:cNvSpPr/>
          <p:nvPr/>
        </p:nvSpPr>
        <p:spPr>
          <a:xfrm>
            <a:off x="299468" y="260648"/>
            <a:ext cx="61561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Il gioco fu ripreso quando tutti si impegnarono al </a:t>
            </a:r>
            <a:r>
              <a:rPr lang="it-IT" sz="28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rispetto delle regole</a:t>
            </a:r>
            <a:r>
              <a:rPr lang="it-IT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. Tutti si divertirono, ma nessuno delle due squadre trovò il tesoro. </a:t>
            </a:r>
            <a:endParaRPr lang="it-IT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Risultati immagini per tesoro gif anima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36" y="5434575"/>
            <a:ext cx="1851745" cy="152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isultati immagini per fiori gif animat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13032"/>
            <a:ext cx="1181820" cy="15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eter-pan-immagine-animata-017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69160"/>
            <a:ext cx="1163623" cy="139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\Desktop\Disegni Peter Pan III D\img02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95652" cy="685800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Rettangolo 2"/>
          <p:cNvSpPr/>
          <p:nvPr/>
        </p:nvSpPr>
        <p:spPr>
          <a:xfrm>
            <a:off x="346406" y="1326189"/>
            <a:ext cx="25202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/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  <a:latin typeface="French Script MT" panose="03020402040607040605" pitchFamily="66" charset="0"/>
              </a:rPr>
              <a:t>Trilly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French Script MT" panose="03020402040607040605" pitchFamily="66" charset="0"/>
              </a:rPr>
              <a:t> capì che </a:t>
            </a:r>
            <a:r>
              <a:rPr lang="it-IT" sz="2800" b="1" i="1" u="sng" dirty="0">
                <a:solidFill>
                  <a:schemeClr val="accent2">
                    <a:lumMod val="75000"/>
                  </a:schemeClr>
                </a:solidFill>
                <a:latin typeface="French Script MT" panose="03020402040607040605" pitchFamily="66" charset="0"/>
              </a:rPr>
              <a:t>perdere fa parte del gioco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French Script MT" panose="03020402040607040605" pitchFamily="66" charset="0"/>
              </a:rPr>
              <a:t> e per dare il </a:t>
            </a:r>
            <a:r>
              <a:rPr lang="it-IT" sz="2800" b="1" i="1" u="sng" dirty="0">
                <a:solidFill>
                  <a:schemeClr val="accent2">
                    <a:lumMod val="75000"/>
                  </a:schemeClr>
                </a:solidFill>
                <a:latin typeface="French Script MT" panose="03020402040607040605" pitchFamily="66" charset="0"/>
              </a:rPr>
              <a:t>buon esempio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French Script MT" panose="03020402040607040605" pitchFamily="66" charset="0"/>
              </a:rPr>
              <a:t> spruzzò un po’ della sua polvere magica trasformando tutto ciò che era stato distrutto in veri tesori: </a:t>
            </a:r>
            <a:r>
              <a:rPr lang="it-IT" sz="2800" b="1" i="1" u="sng" dirty="0">
                <a:solidFill>
                  <a:schemeClr val="accent2">
                    <a:lumMod val="75000"/>
                  </a:schemeClr>
                </a:solidFill>
                <a:latin typeface="French Script MT" panose="03020402040607040605" pitchFamily="66" charset="0"/>
              </a:rPr>
              <a:t>lealtà, amicizia,  rispetto, solidarietà, cooperazione e altruismo.</a:t>
            </a:r>
            <a:endParaRPr lang="it-IT" sz="2800" b="1" dirty="0">
              <a:solidFill>
                <a:schemeClr val="accent2">
                  <a:lumMod val="75000"/>
                </a:schemeClr>
              </a:solidFill>
              <a:latin typeface="French Script MT" panose="03020402040607040605" pitchFamily="66" charset="0"/>
            </a:endParaRPr>
          </a:p>
        </p:txBody>
      </p:sp>
      <p:pic>
        <p:nvPicPr>
          <p:cNvPr id="5124" name="Picture 4" descr="Risultati immagini per amicizia scritta gif anima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40335"/>
            <a:ext cx="1944216" cy="174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sultati immagini per caccia al tesoro 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94" y="610486"/>
            <a:ext cx="1488901" cy="1459650"/>
          </a:xfrm>
          <a:prstGeom prst="cloud">
            <a:avLst/>
          </a:prstGeom>
          <a:noFill/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solidarietà immagin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58" y="2607924"/>
            <a:ext cx="1224136" cy="12699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i immagini per cooperazione immagin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88"/>
          <a:stretch/>
        </p:blipFill>
        <p:spPr bwMode="auto">
          <a:xfrm>
            <a:off x="2901170" y="530977"/>
            <a:ext cx="1431031" cy="1063433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 rot="1356948">
            <a:off x="2652443" y="4186593"/>
            <a:ext cx="15807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ush Script MT" panose="03060802040406070304" pitchFamily="66" charset="0"/>
              </a:rPr>
              <a:t>Affetto</a:t>
            </a:r>
            <a:endParaRPr lang="it-IT" sz="4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rush Script MT" panose="03060802040406070304" pitchFamily="66" charset="0"/>
            </a:endParaRPr>
          </a:p>
        </p:txBody>
      </p:sp>
      <p:pic>
        <p:nvPicPr>
          <p:cNvPr id="9" name="Picture 2" descr="Risultati immagini per sole gif animat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994" y="-617937"/>
            <a:ext cx="1718870" cy="204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rivelazioni.com/immagini_animate/gif_animate/emoticons/_collection_new/36_12_2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686" y="5281611"/>
            <a:ext cx="10477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isultati immagini per capitan uncino gif animat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951" y="484543"/>
            <a:ext cx="1757360" cy="243647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isultati immagini per amicizia gif animat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591" y="2591326"/>
            <a:ext cx="1425206" cy="167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lex\Desktop\Disegni Peter Pan III D\img02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Immagine correlat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805"/>
            <a:ext cx="899592" cy="91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sultati immagini per vissero felici e contenti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078112"/>
            <a:ext cx="2488252" cy="1398951"/>
          </a:xfrm>
          <a:prstGeom prst="cloud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stelline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5" y="3301354"/>
            <a:ext cx="54292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i immagini per stelline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81612"/>
            <a:ext cx="54292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isultati immagini per mare gif animat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97835"/>
            <a:ext cx="2173467" cy="134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isultati immagini per mare gif animat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28" y="6059168"/>
            <a:ext cx="654875" cy="66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esce-immagine-animata-055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557" y="5671763"/>
            <a:ext cx="642799" cy="3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744936" y="1838894"/>
            <a:ext cx="3873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/>
            <a:r>
              <a:rPr lang="it-IT" b="1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Viner Hand ITC" panose="03070502030502020203" pitchFamily="66" charset="0"/>
              </a:rPr>
              <a:t>Da quel giorno nell’isola che non c’è tutti vissero felici e contenti</a:t>
            </a:r>
            <a:r>
              <a:rPr lang="it-IT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</p:spTree>
  </p:cSld>
  <p:clrMapOvr>
    <a:masterClrMapping/>
  </p:clrMapOvr>
  <p:transition spd="slow" advClick="0" advTm="1000">
    <p:cover dir="lu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lex\Desktop\126795_0042_ful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37782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691680" y="476672"/>
            <a:ext cx="51845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iller" panose="04020404031007020602" pitchFamily="82" charset="0"/>
              </a:rPr>
              <a:t>Quella che leggerete è una «fiaba al contrario» di nostra invenzione. Ci siamo divertiti a cambiare il ruolo a tutti i personaggi della storia. Il protagonista diventa antagonista; i buoni diventano cattivi e i cattivi diventano buoni. Il lieto fine però</a:t>
            </a:r>
            <a:r>
              <a:rPr lang="it-IT" sz="4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iller" panose="04020404031007020602" pitchFamily="82" charset="0"/>
              </a:rPr>
              <a:t>… </a:t>
            </a:r>
            <a:r>
              <a:rPr lang="it-IT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iller" panose="04020404031007020602" pitchFamily="82" charset="0"/>
              </a:rPr>
              <a:t>non può mancare in nessuna </a:t>
            </a:r>
            <a:r>
              <a:rPr lang="it-IT" sz="4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iller" panose="04020404031007020602" pitchFamily="82" charset="0"/>
              </a:rPr>
              <a:t>fiaba!</a:t>
            </a:r>
            <a:endParaRPr lang="it-IT" sz="4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hiller" panose="04020404031007020602" pitchFamily="8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lex\Desktop\capitan-uncino-e-spugna-nella-serie-animata-jake-e-i-pirati-dell-isola-che-non-c-e-201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14" y="62534"/>
            <a:ext cx="9121385" cy="679546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Rettangolo 2"/>
          <p:cNvSpPr/>
          <p:nvPr/>
        </p:nvSpPr>
        <p:spPr>
          <a:xfrm>
            <a:off x="4572000" y="18864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Comic Sans MS" pitchFamily="66" charset="0"/>
                <a:cs typeface="Arial" pitchFamily="34" charset="0"/>
              </a:rPr>
              <a:t>C’era una volta un pirata buono di nome Capitan Uncino </a:t>
            </a:r>
            <a:r>
              <a:rPr lang="it-IT" b="1" dirty="0">
                <a:latin typeface="Comic Sans MS" pitchFamily="66" charset="0"/>
                <a:cs typeface="Arial" pitchFamily="34" charset="0"/>
              </a:rPr>
              <a:t>che viveva con i suoi amici  nell’isola che non c’è.</a:t>
            </a:r>
          </a:p>
        </p:txBody>
      </p:sp>
      <p:pic>
        <p:nvPicPr>
          <p:cNvPr id="2050" name="Picture 2" descr="http://www.gifanimategratis.eu/img/universo/sole/4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7" y="608509"/>
            <a:ext cx="1927267" cy="16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sce-immagine-animata-054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685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sce-immagine-animata-054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5334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esce-immagine-animata-054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-3810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esce-immagine-animata-054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-2286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lex\Desktop\Disegni Peter Pan III D\img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58" y="-53060"/>
            <a:ext cx="9144000" cy="6858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CasellaDiTesto 6"/>
          <p:cNvSpPr txBox="1"/>
          <p:nvPr/>
        </p:nvSpPr>
        <p:spPr>
          <a:xfrm>
            <a:off x="7956376" y="2606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320958" y="4827585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latin typeface="Comic Sans MS" pitchFamily="66" charset="0"/>
              </a:rPr>
              <a:t>Un giorno </a:t>
            </a:r>
            <a:r>
              <a:rPr lang="it-IT" sz="2800" b="1" dirty="0">
                <a:latin typeface="Comic Sans MS" pitchFamily="66" charset="0"/>
              </a:rPr>
              <a:t>sull’isola arrivò Peter Pan con la sua </a:t>
            </a:r>
            <a:r>
              <a:rPr lang="it-IT" sz="2800" b="1" dirty="0" smtClean="0">
                <a:latin typeface="Comic Sans MS" pitchFamily="66" charset="0"/>
              </a:rPr>
              <a:t>banda…</a:t>
            </a:r>
            <a:endParaRPr lang="it-IT" sz="2800" b="1" dirty="0">
              <a:latin typeface="Comic Sans MS" pitchFamily="66" charset="0"/>
            </a:endParaRPr>
          </a:p>
        </p:txBody>
      </p:sp>
      <p:pic>
        <p:nvPicPr>
          <p:cNvPr id="4100" name="Picture 4" descr="peter-pan-immagine-animata-01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07"/>
          <a:stretch/>
        </p:blipFill>
        <p:spPr bwMode="auto">
          <a:xfrm>
            <a:off x="7463051" y="4365104"/>
            <a:ext cx="1381100" cy="177704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sultati immagini per peter pan gif anima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13" y="3527021"/>
            <a:ext cx="1134845" cy="136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sultati immagini per capitan uncino gif animat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83607"/>
            <a:ext cx="1179903" cy="18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\Desktop\Disegni Peter Pan III D\img008 (2)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 bwMode="auto">
          <a:xfrm>
            <a:off x="0" y="27383"/>
            <a:ext cx="9144000" cy="6858001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4" name="CasellaDiTesto 3"/>
          <p:cNvSpPr txBox="1"/>
          <p:nvPr/>
        </p:nvSpPr>
        <p:spPr>
          <a:xfrm>
            <a:off x="7371200" y="522138"/>
            <a:ext cx="1691680" cy="34932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7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Uncino </a:t>
            </a:r>
            <a:r>
              <a:rPr lang="it-IT" sz="17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fu contento di accogliere i nuovi amici, ma presto si rese conto che i suoi ospiti si divertivano a distruggere tutto quello che c’era nell’isola. </a:t>
            </a:r>
          </a:p>
        </p:txBody>
      </p:sp>
      <p:pic>
        <p:nvPicPr>
          <p:cNvPr id="2050" name="Picture 2" descr="Risultati immagini per peter pan gif anima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60" y="2406980"/>
            <a:ext cx="815440" cy="115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esce-immagine-animata-042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23713"/>
            <a:ext cx="1774205" cy="108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esce-immagine-animata-028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4987020"/>
            <a:ext cx="981075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esce-immagine-animata-028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68046"/>
            <a:ext cx="981075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esce-immagine-animata-055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07968"/>
            <a:ext cx="8667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esce-immagine-animata-044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758" y="5523713"/>
            <a:ext cx="194310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esce-immagine-animata-035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01" y="5886358"/>
            <a:ext cx="2619375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pesce-immagine-animata-035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40" y="5845174"/>
            <a:ext cx="2619375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pesce-immagine-animata-044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02" y="5445759"/>
            <a:ext cx="194310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magine correlat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081" y="2542407"/>
            <a:ext cx="822451" cy="10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isultati immagini per gif animate sol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47" y="-163076"/>
            <a:ext cx="1384548" cy="11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x\Desktop\bimbidisney126795_0101_ful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1304" y="0"/>
            <a:ext cx="9144000" cy="68580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CasellaDiTesto 3"/>
          <p:cNvSpPr txBox="1"/>
          <p:nvPr/>
        </p:nvSpPr>
        <p:spPr>
          <a:xfrm>
            <a:off x="0" y="0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solidFill>
                  <a:srgbClr val="00B0F0"/>
                </a:solidFill>
                <a:latin typeface="Bauhaus 93" panose="04030905020B02020C02" pitchFamily="82" charset="0"/>
              </a:rPr>
              <a:t>Così </a:t>
            </a:r>
            <a:r>
              <a:rPr lang="it-IT" sz="2400" dirty="0">
                <a:solidFill>
                  <a:srgbClr val="00B0F0"/>
                </a:solidFill>
                <a:latin typeface="Bauhaus 93" panose="04030905020B02020C02" pitchFamily="82" charset="0"/>
              </a:rPr>
              <a:t>disse  loro che se avessero continuato a non rispettare le </a:t>
            </a:r>
            <a:r>
              <a:rPr lang="it-IT" sz="2400" dirty="0" smtClean="0">
                <a:solidFill>
                  <a:srgbClr val="00B0F0"/>
                </a:solidFill>
                <a:latin typeface="Bauhaus 93" panose="04030905020B02020C02" pitchFamily="82" charset="0"/>
              </a:rPr>
              <a:t>leggi </a:t>
            </a:r>
            <a:r>
              <a:rPr lang="it-IT" sz="2400" dirty="0">
                <a:solidFill>
                  <a:srgbClr val="00B0F0"/>
                </a:solidFill>
                <a:latin typeface="Bauhaus 93" panose="04030905020B02020C02" pitchFamily="82" charset="0"/>
              </a:rPr>
              <a:t>dell’isola li avrebbe cacciati </a:t>
            </a:r>
            <a:endParaRPr lang="it-IT" sz="2400" dirty="0" smtClean="0">
              <a:solidFill>
                <a:srgbClr val="00B0F0"/>
              </a:solidFill>
              <a:latin typeface="Bauhaus 93" panose="04030905020B02020C02" pitchFamily="82" charset="0"/>
              <a:cs typeface="Arial" pitchFamily="34" charset="0"/>
            </a:endParaRPr>
          </a:p>
        </p:txBody>
      </p:sp>
      <p:pic>
        <p:nvPicPr>
          <p:cNvPr id="7170" name="Picture 2" descr="albero-immagine-animata-01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08669"/>
            <a:ext cx="105727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isultati immagini per farfalle gif animat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512" y="4149080"/>
            <a:ext cx="1123662" cy="112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lex\Desktop\Disegni Peter Pan III D\img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633"/>
            <a:ext cx="914400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092280" y="-18042"/>
            <a:ext cx="187220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latin typeface="Comic Sans MS" pitchFamily="66" charset="0"/>
                <a:cs typeface="Arial" pitchFamily="34" charset="0"/>
              </a:rPr>
              <a:t> </a:t>
            </a:r>
            <a:r>
              <a:rPr lang="it-IT" b="1" dirty="0" smtClean="0">
                <a:solidFill>
                  <a:srgbClr val="00642D"/>
                </a:solidFill>
                <a:latin typeface="Comic Sans MS" pitchFamily="66" charset="0"/>
                <a:cs typeface="Arial" pitchFamily="34" charset="0"/>
              </a:rPr>
              <a:t>La banda di cattivi però non ne voleva sapere di regole. Come fare? Chi avrebbe governato l’isola? Peter Pan e Capitan Uncino decisero allora di  sfidarsi giocando una caccia al </a:t>
            </a:r>
            <a:r>
              <a:rPr lang="it-IT" b="1" dirty="0" smtClean="0">
                <a:solidFill>
                  <a:srgbClr val="00642D"/>
                </a:solidFill>
                <a:latin typeface="Comic Sans MS" pitchFamily="66" charset="0"/>
                <a:cs typeface="Arial" pitchFamily="34" charset="0"/>
              </a:rPr>
              <a:t>tesoro. </a:t>
            </a:r>
            <a:r>
              <a:rPr lang="it-IT" b="1" dirty="0">
                <a:solidFill>
                  <a:srgbClr val="00642D"/>
                </a:solidFill>
                <a:latin typeface="Comic Sans MS" pitchFamily="66" charset="0"/>
                <a:cs typeface="Arial" pitchFamily="34" charset="0"/>
              </a:rPr>
              <a:t>I</a:t>
            </a:r>
            <a:r>
              <a:rPr lang="it-IT" b="1" dirty="0" smtClean="0">
                <a:solidFill>
                  <a:srgbClr val="00642D"/>
                </a:solidFill>
                <a:latin typeface="Comic Sans MS" pitchFamily="66" charset="0"/>
                <a:cs typeface="Arial" pitchFamily="34" charset="0"/>
              </a:rPr>
              <a:t>l </a:t>
            </a:r>
            <a:r>
              <a:rPr lang="it-IT" b="1" dirty="0" smtClean="0">
                <a:solidFill>
                  <a:srgbClr val="00642D"/>
                </a:solidFill>
                <a:latin typeface="Comic Sans MS" pitchFamily="66" charset="0"/>
                <a:cs typeface="Arial" pitchFamily="34" charset="0"/>
              </a:rPr>
              <a:t>vincitore avrebbe deciso le leggi da rispettare nell’isola</a:t>
            </a:r>
            <a:r>
              <a:rPr lang="it-IT" sz="2000" b="1" dirty="0" smtClean="0">
                <a:latin typeface="Comic Sans MS" pitchFamily="66" charset="0"/>
                <a:cs typeface="Arial" pitchFamily="34" charset="0"/>
              </a:rPr>
              <a:t>.</a:t>
            </a:r>
            <a:endParaRPr lang="it-IT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4" descr="Risultati immagini per caccia al tesoro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caccia al tesoro 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caccia al tesoro 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4" name="Picture 10" descr="Risultati immagini per caccia al tesoro 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2"/>
            <a:ext cx="1872208" cy="13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isultati immagini per gif animate fior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6" y="4662838"/>
            <a:ext cx="842899" cy="8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lex\Desktop\Disegni Peter Pan III D\img020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262971" y="196266"/>
            <a:ext cx="8692509" cy="651938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CasellaDiTesto 3"/>
          <p:cNvSpPr txBox="1"/>
          <p:nvPr/>
        </p:nvSpPr>
        <p:spPr>
          <a:xfrm>
            <a:off x="293393" y="1960044"/>
            <a:ext cx="21237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  <a:t>La  </a:t>
            </a:r>
            <a:r>
              <a:rPr lang="it-IT" sz="2400" b="1" dirty="0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  <a:t>strega cattiva </a:t>
            </a:r>
            <a:r>
              <a:rPr lang="it-IT" sz="2400" b="1" dirty="0" err="1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  <a:t>Trilly</a:t>
            </a:r>
            <a:r>
              <a:rPr lang="it-IT" sz="2400" b="1" dirty="0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  <a:t> nascose  lungo il percorso delle trappole per far perdere Capitan Uncino e la sua squadra. </a:t>
            </a:r>
            <a:endParaRPr lang="it-IT" sz="2400" b="1" dirty="0">
              <a:solidFill>
                <a:schemeClr val="tx2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5122" name="Picture 2" descr="peter-pan-immagine-animata-016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87973"/>
            <a:ext cx="11906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magine correlat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206" y="4143693"/>
            <a:ext cx="1007468" cy="9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magine correlat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84" y="4288468"/>
            <a:ext cx="820604" cy="10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magine correlat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77" y="5715454"/>
            <a:ext cx="1000147" cy="9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sultati immagini per TRAPPOLE gif animat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53" y="6158326"/>
            <a:ext cx="720080" cy="4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isultati immagini per TRAPPOLE gif animat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115028"/>
            <a:ext cx="792088" cy="47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isultati immagini per personaggi peter pan 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551" y="4263438"/>
            <a:ext cx="1297655" cy="73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magine correlat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26" y="4143693"/>
            <a:ext cx="720080" cy="9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magine correlat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59" y="4209810"/>
            <a:ext cx="700989" cy="89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\Desktop\Disegni Peter Pan III D\img021.jpg"/>
          <p:cNvPicPr>
            <a:picLocks noChangeAspect="1" noChangeArrowheads="1"/>
          </p:cNvPicPr>
          <p:nvPr/>
        </p:nvPicPr>
        <p:blipFill>
          <a:blip r:embed="rId2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0" y="-6984"/>
            <a:ext cx="9144000" cy="685800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CasellaDiTesto 3"/>
          <p:cNvSpPr txBox="1"/>
          <p:nvPr/>
        </p:nvSpPr>
        <p:spPr>
          <a:xfrm>
            <a:off x="1403648" y="764704"/>
            <a:ext cx="7524328" cy="1200329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Comic Sans MS" pitchFamily="66" charset="0"/>
              </a:rPr>
              <a:t>Uncino vedendo i suoi uomini feriti interruppe  la gara perché non vi era </a:t>
            </a:r>
            <a:r>
              <a:rPr lang="it-IT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“Fair play”. </a:t>
            </a:r>
            <a:r>
              <a:rPr lang="it-IT" b="1" dirty="0">
                <a:solidFill>
                  <a:srgbClr val="002060"/>
                </a:solidFill>
                <a:latin typeface="Comic Sans MS" pitchFamily="66" charset="0"/>
              </a:rPr>
              <a:t>Peter capì che era stata la strega </a:t>
            </a:r>
            <a:r>
              <a:rPr lang="it-IT" b="1" dirty="0" err="1">
                <a:solidFill>
                  <a:srgbClr val="002060"/>
                </a:solidFill>
                <a:latin typeface="Comic Sans MS" pitchFamily="66" charset="0"/>
              </a:rPr>
              <a:t>Trilly</a:t>
            </a:r>
            <a:r>
              <a:rPr lang="it-IT" b="1" dirty="0">
                <a:solidFill>
                  <a:srgbClr val="002060"/>
                </a:solidFill>
                <a:latin typeface="Comic Sans MS" pitchFamily="66" charset="0"/>
              </a:rPr>
              <a:t> così le chiese perché avesse imbrogliato; lui voleva sconfiggere Capitan Uncino ma con </a:t>
            </a:r>
            <a:r>
              <a:rPr lang="it-IT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lealtà sportiva</a:t>
            </a:r>
            <a:r>
              <a:rPr lang="it-IT" b="1" dirty="0">
                <a:solidFill>
                  <a:srgbClr val="002060"/>
                </a:solidFill>
                <a:latin typeface="Comic Sans MS" pitchFamily="66" charset="0"/>
              </a:rPr>
              <a:t>. </a:t>
            </a:r>
          </a:p>
        </p:txBody>
      </p:sp>
      <p:pic>
        <p:nvPicPr>
          <p:cNvPr id="3074" name="Picture 2" descr="Risultati immagini per peter pan gif anima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65" y="5453727"/>
            <a:ext cx="1440160" cy="127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lbero-immagine-animata-013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1640503" cy="30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isultati immagini per stella marina gif animat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227" y="5615884"/>
            <a:ext cx="949773" cy="6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363</Words>
  <Application>Microsoft Office PowerPoint</Application>
  <PresentationFormat>Presentazione su schermo (4:3)</PresentationFormat>
  <Paragraphs>20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Alex</dc:creator>
  <cp:lastModifiedBy>Cettina</cp:lastModifiedBy>
  <cp:revision>70</cp:revision>
  <dcterms:created xsi:type="dcterms:W3CDTF">2017-02-19T16:15:21Z</dcterms:created>
  <dcterms:modified xsi:type="dcterms:W3CDTF">2017-05-28T11:10:29Z</dcterms:modified>
</cp:coreProperties>
</file>