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94660"/>
  </p:normalViewPr>
  <p:slideViewPr>
    <p:cSldViewPr>
      <p:cViewPr varScale="1">
        <p:scale>
          <a:sx n="69" d="100"/>
          <a:sy n="69" d="100"/>
        </p:scale>
        <p:origin x="-1422"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4519CFCD-35C2-49DC-B3AE-42438CEBAD5A}" type="datetimeFigureOut">
              <a:rPr lang="it-IT" smtClean="0"/>
              <a:t>01/06/2018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E55E927-E76B-428F-95DF-96551E3ADB02}" type="slidenum">
              <a:rPr lang="it-IT" smtClean="0"/>
              <a:t>‹N›</a:t>
            </a:fld>
            <a:endParaRPr lang="it-IT"/>
          </a:p>
        </p:txBody>
      </p:sp>
    </p:spTree>
    <p:extLst>
      <p:ext uri="{BB962C8B-B14F-4D97-AF65-F5344CB8AC3E}">
        <p14:creationId xmlns:p14="http://schemas.microsoft.com/office/powerpoint/2010/main" val="3024740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519CFCD-35C2-49DC-B3AE-42438CEBAD5A}" type="datetimeFigureOut">
              <a:rPr lang="it-IT" smtClean="0"/>
              <a:t>01/06/2018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E55E927-E76B-428F-95DF-96551E3ADB02}" type="slidenum">
              <a:rPr lang="it-IT" smtClean="0"/>
              <a:t>‹N›</a:t>
            </a:fld>
            <a:endParaRPr lang="it-IT"/>
          </a:p>
        </p:txBody>
      </p:sp>
    </p:spTree>
    <p:extLst>
      <p:ext uri="{BB962C8B-B14F-4D97-AF65-F5344CB8AC3E}">
        <p14:creationId xmlns:p14="http://schemas.microsoft.com/office/powerpoint/2010/main" val="1908207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519CFCD-35C2-49DC-B3AE-42438CEBAD5A}" type="datetimeFigureOut">
              <a:rPr lang="it-IT" smtClean="0"/>
              <a:t>01/06/2018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E55E927-E76B-428F-95DF-96551E3ADB02}" type="slidenum">
              <a:rPr lang="it-IT" smtClean="0"/>
              <a:t>‹N›</a:t>
            </a:fld>
            <a:endParaRPr lang="it-IT"/>
          </a:p>
        </p:txBody>
      </p:sp>
    </p:spTree>
    <p:extLst>
      <p:ext uri="{BB962C8B-B14F-4D97-AF65-F5344CB8AC3E}">
        <p14:creationId xmlns:p14="http://schemas.microsoft.com/office/powerpoint/2010/main" val="2762348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519CFCD-35C2-49DC-B3AE-42438CEBAD5A}" type="datetimeFigureOut">
              <a:rPr lang="it-IT" smtClean="0"/>
              <a:t>01/06/2018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E55E927-E76B-428F-95DF-96551E3ADB02}" type="slidenum">
              <a:rPr lang="it-IT" smtClean="0"/>
              <a:t>‹N›</a:t>
            </a:fld>
            <a:endParaRPr lang="it-IT"/>
          </a:p>
        </p:txBody>
      </p:sp>
    </p:spTree>
    <p:extLst>
      <p:ext uri="{BB962C8B-B14F-4D97-AF65-F5344CB8AC3E}">
        <p14:creationId xmlns:p14="http://schemas.microsoft.com/office/powerpoint/2010/main" val="2772162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4519CFCD-35C2-49DC-B3AE-42438CEBAD5A}" type="datetimeFigureOut">
              <a:rPr lang="it-IT" smtClean="0"/>
              <a:t>01/06/2018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E55E927-E76B-428F-95DF-96551E3ADB02}" type="slidenum">
              <a:rPr lang="it-IT" smtClean="0"/>
              <a:t>‹N›</a:t>
            </a:fld>
            <a:endParaRPr lang="it-IT"/>
          </a:p>
        </p:txBody>
      </p:sp>
    </p:spTree>
    <p:extLst>
      <p:ext uri="{BB962C8B-B14F-4D97-AF65-F5344CB8AC3E}">
        <p14:creationId xmlns:p14="http://schemas.microsoft.com/office/powerpoint/2010/main" val="276257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4519CFCD-35C2-49DC-B3AE-42438CEBAD5A}" type="datetimeFigureOut">
              <a:rPr lang="it-IT" smtClean="0"/>
              <a:t>01/06/2018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E55E927-E76B-428F-95DF-96551E3ADB02}" type="slidenum">
              <a:rPr lang="it-IT" smtClean="0"/>
              <a:t>‹N›</a:t>
            </a:fld>
            <a:endParaRPr lang="it-IT"/>
          </a:p>
        </p:txBody>
      </p:sp>
    </p:spTree>
    <p:extLst>
      <p:ext uri="{BB962C8B-B14F-4D97-AF65-F5344CB8AC3E}">
        <p14:creationId xmlns:p14="http://schemas.microsoft.com/office/powerpoint/2010/main" val="1311537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4519CFCD-35C2-49DC-B3AE-42438CEBAD5A}" type="datetimeFigureOut">
              <a:rPr lang="it-IT" smtClean="0"/>
              <a:t>01/06/2018</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5E55E927-E76B-428F-95DF-96551E3ADB02}" type="slidenum">
              <a:rPr lang="it-IT" smtClean="0"/>
              <a:t>‹N›</a:t>
            </a:fld>
            <a:endParaRPr lang="it-IT"/>
          </a:p>
        </p:txBody>
      </p:sp>
    </p:spTree>
    <p:extLst>
      <p:ext uri="{BB962C8B-B14F-4D97-AF65-F5344CB8AC3E}">
        <p14:creationId xmlns:p14="http://schemas.microsoft.com/office/powerpoint/2010/main" val="964334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4519CFCD-35C2-49DC-B3AE-42438CEBAD5A}" type="datetimeFigureOut">
              <a:rPr lang="it-IT" smtClean="0"/>
              <a:t>01/06/2018</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5E55E927-E76B-428F-95DF-96551E3ADB02}" type="slidenum">
              <a:rPr lang="it-IT" smtClean="0"/>
              <a:t>‹N›</a:t>
            </a:fld>
            <a:endParaRPr lang="it-IT"/>
          </a:p>
        </p:txBody>
      </p:sp>
    </p:spTree>
    <p:extLst>
      <p:ext uri="{BB962C8B-B14F-4D97-AF65-F5344CB8AC3E}">
        <p14:creationId xmlns:p14="http://schemas.microsoft.com/office/powerpoint/2010/main" val="2858890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519CFCD-35C2-49DC-B3AE-42438CEBAD5A}" type="datetimeFigureOut">
              <a:rPr lang="it-IT" smtClean="0"/>
              <a:t>01/06/2018</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5E55E927-E76B-428F-95DF-96551E3ADB02}" type="slidenum">
              <a:rPr lang="it-IT" smtClean="0"/>
              <a:t>‹N›</a:t>
            </a:fld>
            <a:endParaRPr lang="it-IT"/>
          </a:p>
        </p:txBody>
      </p:sp>
    </p:spTree>
    <p:extLst>
      <p:ext uri="{BB962C8B-B14F-4D97-AF65-F5344CB8AC3E}">
        <p14:creationId xmlns:p14="http://schemas.microsoft.com/office/powerpoint/2010/main" val="942499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519CFCD-35C2-49DC-B3AE-42438CEBAD5A}" type="datetimeFigureOut">
              <a:rPr lang="it-IT" smtClean="0"/>
              <a:t>01/06/2018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E55E927-E76B-428F-95DF-96551E3ADB02}" type="slidenum">
              <a:rPr lang="it-IT" smtClean="0"/>
              <a:t>‹N›</a:t>
            </a:fld>
            <a:endParaRPr lang="it-IT"/>
          </a:p>
        </p:txBody>
      </p:sp>
    </p:spTree>
    <p:extLst>
      <p:ext uri="{BB962C8B-B14F-4D97-AF65-F5344CB8AC3E}">
        <p14:creationId xmlns:p14="http://schemas.microsoft.com/office/powerpoint/2010/main" val="3221775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519CFCD-35C2-49DC-B3AE-42438CEBAD5A}" type="datetimeFigureOut">
              <a:rPr lang="it-IT" smtClean="0"/>
              <a:t>01/06/2018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E55E927-E76B-428F-95DF-96551E3ADB02}" type="slidenum">
              <a:rPr lang="it-IT" smtClean="0"/>
              <a:t>‹N›</a:t>
            </a:fld>
            <a:endParaRPr lang="it-IT"/>
          </a:p>
        </p:txBody>
      </p:sp>
    </p:spTree>
    <p:extLst>
      <p:ext uri="{BB962C8B-B14F-4D97-AF65-F5344CB8AC3E}">
        <p14:creationId xmlns:p14="http://schemas.microsoft.com/office/powerpoint/2010/main" val="3465270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19CFCD-35C2-49DC-B3AE-42438CEBAD5A}" type="datetimeFigureOut">
              <a:rPr lang="it-IT" smtClean="0"/>
              <a:t>01/06/2018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55E927-E76B-428F-95DF-96551E3ADB02}" type="slidenum">
              <a:rPr lang="it-IT" smtClean="0"/>
              <a:t>‹N›</a:t>
            </a:fld>
            <a:endParaRPr lang="it-IT"/>
          </a:p>
        </p:txBody>
      </p:sp>
    </p:spTree>
    <p:extLst>
      <p:ext uri="{BB962C8B-B14F-4D97-AF65-F5344CB8AC3E}">
        <p14:creationId xmlns:p14="http://schemas.microsoft.com/office/powerpoint/2010/main" val="993146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771800" y="764704"/>
            <a:ext cx="3517310" cy="769441"/>
          </a:xfrm>
          <a:prstGeom prst="rect">
            <a:avLst/>
          </a:prstGeom>
        </p:spPr>
        <p:txBody>
          <a:bodyPr wrap="none">
            <a:spAutoFit/>
          </a:bodyPr>
          <a:lstStyle/>
          <a:p>
            <a:pPr algn="ctr"/>
            <a:r>
              <a:rPr lang="it-IT" sz="4400" b="1" i="1" dirty="0"/>
              <a:t>“… e sole sia!”</a:t>
            </a:r>
            <a:endParaRPr lang="it-IT" sz="4400" dirty="0"/>
          </a:p>
        </p:txBody>
      </p:sp>
      <p:sp>
        <p:nvSpPr>
          <p:cNvPr id="5" name="Rettangolo 4"/>
          <p:cNvSpPr/>
          <p:nvPr/>
        </p:nvSpPr>
        <p:spPr>
          <a:xfrm>
            <a:off x="1470115" y="4930405"/>
            <a:ext cx="6120680" cy="1384995"/>
          </a:xfrm>
          <a:prstGeom prst="rect">
            <a:avLst/>
          </a:prstGeom>
        </p:spPr>
        <p:txBody>
          <a:bodyPr wrap="square">
            <a:spAutoFit/>
          </a:bodyPr>
          <a:lstStyle/>
          <a:p>
            <a:r>
              <a:rPr lang="it-IT" sz="2800" i="1" dirty="0"/>
              <a:t>Testo e illustrazioni degli alunni delle classi </a:t>
            </a:r>
            <a:r>
              <a:rPr lang="it-IT" sz="2800" i="1" dirty="0" smtClean="0"/>
              <a:t>III A e IIIͣ </a:t>
            </a:r>
            <a:r>
              <a:rPr lang="it-IT" sz="2800" i="1" dirty="0"/>
              <a:t>B della scuola primaria </a:t>
            </a:r>
            <a:endParaRPr lang="it-IT" sz="2800" i="1" dirty="0" smtClean="0"/>
          </a:p>
          <a:p>
            <a:r>
              <a:rPr lang="it-IT" sz="2800" i="1" dirty="0" smtClean="0"/>
              <a:t>“Edmondo </a:t>
            </a:r>
            <a:r>
              <a:rPr lang="it-IT" sz="2800" i="1" dirty="0"/>
              <a:t>De </a:t>
            </a:r>
            <a:r>
              <a:rPr lang="it-IT" sz="2800" i="1" dirty="0" err="1" smtClean="0"/>
              <a:t>Amicis</a:t>
            </a:r>
            <a:r>
              <a:rPr lang="it-IT" sz="2800" i="1" dirty="0" smtClean="0"/>
              <a:t>” di Palermo </a:t>
            </a:r>
            <a:endParaRPr lang="it-IT" sz="2800" dirty="0"/>
          </a:p>
        </p:txBody>
      </p:sp>
      <p:pic>
        <p:nvPicPr>
          <p:cNvPr id="6" name="Immagine 5"/>
          <p:cNvPicPr/>
          <p:nvPr/>
        </p:nvPicPr>
        <p:blipFill rotWithShape="1">
          <a:blip r:embed="rId2">
            <a:extLst>
              <a:ext uri="{28A0092B-C50C-407E-A947-70E740481C1C}">
                <a14:useLocalDpi xmlns:a14="http://schemas.microsoft.com/office/drawing/2010/main" val="0"/>
              </a:ext>
            </a:extLst>
          </a:blip>
          <a:srcRect l="18334" t="9722" r="21455"/>
          <a:stretch/>
        </p:blipFill>
        <p:spPr bwMode="auto">
          <a:xfrm>
            <a:off x="2987824" y="1799959"/>
            <a:ext cx="3620438" cy="3096344"/>
          </a:xfrm>
          <a:prstGeom prst="cloud">
            <a:avLst/>
          </a:prstGeom>
          <a:noFill/>
          <a:ln w="28575">
            <a:solidFill>
              <a:srgbClr val="FFFF00"/>
            </a:solidFill>
          </a:ln>
          <a:effectLst>
            <a:glow rad="228600">
              <a:schemeClr val="accent3">
                <a:satMod val="175000"/>
                <a:alpha val="40000"/>
              </a:schemeClr>
            </a:glow>
          </a:effectLst>
          <a:extLst>
            <a:ext uri="{53640926-AAD7-44D8-BBD7-CCE9431645EC}">
              <a14:shadowObscured xmlns:a14="http://schemas.microsoft.com/office/drawing/2010/main"/>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94365">
            <a:off x="6629013" y="764704"/>
            <a:ext cx="1944216" cy="1160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45218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83568" y="404664"/>
            <a:ext cx="4680520" cy="5940088"/>
          </a:xfrm>
          <a:prstGeom prst="rect">
            <a:avLst/>
          </a:prstGeom>
        </p:spPr>
        <p:txBody>
          <a:bodyPr wrap="square">
            <a:spAutoFit/>
          </a:bodyPr>
          <a:lstStyle/>
          <a:p>
            <a:r>
              <a:rPr lang="it-IT" sz="2000" dirty="0"/>
              <a:t>Intanto molto lontano da lì i raggi </a:t>
            </a:r>
            <a:r>
              <a:rPr lang="it-IT" sz="2000" i="1" dirty="0" err="1"/>
              <a:t>Peace</a:t>
            </a:r>
            <a:r>
              <a:rPr lang="it-IT" sz="2000" dirty="0"/>
              <a:t> e </a:t>
            </a:r>
            <a:r>
              <a:rPr lang="it-IT" sz="2000" i="1" dirty="0" err="1"/>
              <a:t>Friendly</a:t>
            </a:r>
            <a:r>
              <a:rPr lang="it-IT" sz="2000" dirty="0"/>
              <a:t> videro luci scintillanti e tante esplosioni, così forti da produrre rumore e fumo. Cominciarono a tossire mentre quei piccoli esseri correvano e cadevano. </a:t>
            </a:r>
            <a:r>
              <a:rPr lang="it-IT" sz="2000" i="1" dirty="0" err="1"/>
              <a:t>Peace</a:t>
            </a:r>
            <a:r>
              <a:rPr lang="it-IT" sz="2000" i="1" dirty="0"/>
              <a:t> </a:t>
            </a:r>
            <a:r>
              <a:rPr lang="it-IT" sz="2000" dirty="0"/>
              <a:t>pensò: “Vedere dall’alto questo pianeta è molto diverso”. </a:t>
            </a:r>
            <a:r>
              <a:rPr lang="it-IT" sz="2000" i="1" dirty="0" err="1"/>
              <a:t>Friendly</a:t>
            </a:r>
            <a:r>
              <a:rPr lang="it-IT" sz="2000" dirty="0"/>
              <a:t> invece disse: “Ma questa è una festa o una guerra? e </a:t>
            </a:r>
            <a:r>
              <a:rPr lang="it-IT" sz="2000" i="1" dirty="0" err="1"/>
              <a:t>Peace</a:t>
            </a:r>
            <a:r>
              <a:rPr lang="it-IT" sz="2000" dirty="0"/>
              <a:t>: “È una cosa bruttissima! I colori sono rosso, nero, grigio e poi il buio, il frastuono, il silenzio che però fa tanto rumore e fa tanto male. “Ma allora perché fanno questa guerra?” aggiunse </a:t>
            </a:r>
            <a:r>
              <a:rPr lang="it-IT" sz="2000" i="1" dirty="0" err="1"/>
              <a:t>Peace</a:t>
            </a:r>
            <a:r>
              <a:rPr lang="it-IT" sz="2000" dirty="0"/>
              <a:t>. “Nel pianeta Big Bang ci sono il bene e il male. Il male vuole vincere perché tutti vogliono sempre avere ragione soprattutto quelli che non ne hanno”. Rispose </a:t>
            </a:r>
            <a:r>
              <a:rPr lang="it-IT" sz="2000" i="1" dirty="0" err="1"/>
              <a:t>Friendly</a:t>
            </a:r>
            <a:r>
              <a:rPr lang="it-IT" sz="2000" dirty="0"/>
              <a:t> “E chi sono?” e </a:t>
            </a:r>
            <a:r>
              <a:rPr lang="it-IT" sz="2000" i="1" dirty="0" err="1"/>
              <a:t>Peace</a:t>
            </a:r>
            <a:r>
              <a:rPr lang="it-IT" sz="2000" i="1" dirty="0"/>
              <a:t> </a:t>
            </a:r>
            <a:r>
              <a:rPr lang="it-IT" sz="2000" dirty="0"/>
              <a:t>“Sono quelli che si credono potenti e sono ovunque!”.</a:t>
            </a:r>
          </a:p>
        </p:txBody>
      </p:sp>
      <p:pic>
        <p:nvPicPr>
          <p:cNvPr id="3" name="Immagine 2" descr="IMG_20180220_0013_NEW-001.jpg"/>
          <p:cNvPicPr/>
          <p:nvPr/>
        </p:nvPicPr>
        <p:blipFill>
          <a:blip r:embed="rId2" cstate="print"/>
          <a:stretch>
            <a:fillRect/>
          </a:stretch>
        </p:blipFill>
        <p:spPr>
          <a:xfrm>
            <a:off x="5508104" y="908720"/>
            <a:ext cx="3312368" cy="5202292"/>
          </a:xfrm>
          <a:prstGeom prst="rect">
            <a:avLst/>
          </a:prstGeom>
        </p:spPr>
      </p:pic>
    </p:spTree>
    <p:extLst>
      <p:ext uri="{BB962C8B-B14F-4D97-AF65-F5344CB8AC3E}">
        <p14:creationId xmlns:p14="http://schemas.microsoft.com/office/powerpoint/2010/main" val="1242789974"/>
      </p:ext>
    </p:extLst>
  </p:cSld>
  <p:clrMapOvr>
    <a:masterClrMapping/>
  </p:clrMapOvr>
  <p:transition spd="slow">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827584" y="612844"/>
            <a:ext cx="4572000" cy="5632311"/>
          </a:xfrm>
          <a:prstGeom prst="rect">
            <a:avLst/>
          </a:prstGeom>
        </p:spPr>
        <p:txBody>
          <a:bodyPr>
            <a:spAutoFit/>
          </a:bodyPr>
          <a:lstStyle/>
          <a:p>
            <a:r>
              <a:rPr lang="it-IT" dirty="0"/>
              <a:t>Intanto Happy e Lucky si ritrovarono a rotolare in una sabbia gialla, calda e sottile. Da lontano sentirono le voci di alcune creaturine che dissero: “Sono così triste! Manca ancora tanto per arrivare a scuola! Avremmo bisogno di un aiuto!”. I raggi ascoltarono quelle parole e decisero di avvicinarsi a loro: “Che cosa è la scuola? Noi non la conosciamo!”. Essi risposero: “La scuola è un luogo molto importante dove tutti i bambini dovrebbero andare, ma purtroppo non tutti possono farlo!”. I raggi: “Ma perché non tutti possono?” e le creaturine: “Perché alcuni sono sfortunati! Sapete non tutti su questo pianeta hanno le stesse cose e vivono allo stesso modo!”. Lucky intervenne: “Siate felici! Voglio lasciarvi un po’ del mio calore e della mia luce perché vi porti fortuna! Condividetela anche con gli altri perché possano, da ora in poi, avere una grande e bella scuola per tutti”.</a:t>
            </a:r>
          </a:p>
        </p:txBody>
      </p:sp>
      <p:pic>
        <p:nvPicPr>
          <p:cNvPr id="3" name="Immagine 2" descr="IMG_20180220_0014_NEW-001.jpg"/>
          <p:cNvPicPr/>
          <p:nvPr/>
        </p:nvPicPr>
        <p:blipFill>
          <a:blip r:embed="rId2" cstate="print"/>
          <a:stretch>
            <a:fillRect/>
          </a:stretch>
        </p:blipFill>
        <p:spPr>
          <a:xfrm>
            <a:off x="5423132" y="611744"/>
            <a:ext cx="3564904" cy="5552460"/>
          </a:xfrm>
          <a:prstGeom prst="rect">
            <a:avLst/>
          </a:prstGeom>
          <a:ln>
            <a:noFill/>
          </a:ln>
          <a:effectLst>
            <a:softEdge rad="112500"/>
          </a:effectLst>
        </p:spPr>
      </p:pic>
    </p:spTree>
    <p:extLst>
      <p:ext uri="{BB962C8B-B14F-4D97-AF65-F5344CB8AC3E}">
        <p14:creationId xmlns:p14="http://schemas.microsoft.com/office/powerpoint/2010/main" val="259902542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899592" y="908720"/>
            <a:ext cx="3312368" cy="4893647"/>
          </a:xfrm>
          <a:prstGeom prst="rect">
            <a:avLst/>
          </a:prstGeom>
        </p:spPr>
        <p:txBody>
          <a:bodyPr wrap="square">
            <a:spAutoFit/>
          </a:bodyPr>
          <a:lstStyle/>
          <a:p>
            <a:r>
              <a:rPr lang="it-IT" sz="2400" dirty="0"/>
              <a:t>I cinque raggi si ritrovarono al punto di partenza, ognuno di loro portò dentro ciò che aveva vissuto. Raggiunsero la giostra incantata guidati dal fascio di luce luminoso in cui le note musicali sul pentagramma indicavano una melodia. Presero posto ognuno sul proprio cavallo. </a:t>
            </a:r>
          </a:p>
        </p:txBody>
      </p:sp>
      <p:pic>
        <p:nvPicPr>
          <p:cNvPr id="3" name="Immagine 2" descr="IMG_20180220_0015_NEW-001.jpg"/>
          <p:cNvPicPr/>
          <p:nvPr/>
        </p:nvPicPr>
        <p:blipFill>
          <a:blip r:embed="rId2" cstate="print"/>
          <a:stretch>
            <a:fillRect/>
          </a:stretch>
        </p:blipFill>
        <p:spPr>
          <a:xfrm>
            <a:off x="4355976" y="641113"/>
            <a:ext cx="4499992" cy="5761014"/>
          </a:xfrm>
          <a:prstGeom prst="rect">
            <a:avLst/>
          </a:prstGeom>
        </p:spPr>
      </p:pic>
    </p:spTree>
    <p:extLst>
      <p:ext uri="{BB962C8B-B14F-4D97-AF65-F5344CB8AC3E}">
        <p14:creationId xmlns:p14="http://schemas.microsoft.com/office/powerpoint/2010/main" val="260136409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39552" y="764704"/>
            <a:ext cx="2790056" cy="5632311"/>
          </a:xfrm>
          <a:prstGeom prst="rect">
            <a:avLst/>
          </a:prstGeom>
        </p:spPr>
        <p:txBody>
          <a:bodyPr wrap="square">
            <a:spAutoFit/>
          </a:bodyPr>
          <a:lstStyle/>
          <a:p>
            <a:r>
              <a:rPr lang="it-IT" sz="2400" dirty="0"/>
              <a:t>Ecco di nuovo la voce metallica: “È il vostro astronauta che vi parla! Bentornati a bordo! Allacciate le cinture di sicurezza, mantenetevi ben saldi alle briglie! Non incontreremo turbolenze. L’arrivo è previsto in un battibaleno”. E fu così! L’atterraggio fu dolce e morbido.</a:t>
            </a:r>
          </a:p>
        </p:txBody>
      </p:sp>
      <p:pic>
        <p:nvPicPr>
          <p:cNvPr id="3" name="Immagine 2" descr="IMG_20180220_0016_NEW-001.jpg"/>
          <p:cNvPicPr/>
          <p:nvPr/>
        </p:nvPicPr>
        <p:blipFill>
          <a:blip r:embed="rId2" cstate="print"/>
          <a:stretch>
            <a:fillRect/>
          </a:stretch>
        </p:blipFill>
        <p:spPr>
          <a:xfrm>
            <a:off x="3635896" y="764704"/>
            <a:ext cx="5184576" cy="5400600"/>
          </a:xfrm>
          <a:prstGeom prst="rect">
            <a:avLst/>
          </a:prstGeom>
        </p:spPr>
      </p:pic>
    </p:spTree>
    <p:extLst>
      <p:ext uri="{BB962C8B-B14F-4D97-AF65-F5344CB8AC3E}">
        <p14:creationId xmlns:p14="http://schemas.microsoft.com/office/powerpoint/2010/main" val="39714458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83568" y="557033"/>
            <a:ext cx="3960440" cy="5016758"/>
          </a:xfrm>
          <a:prstGeom prst="rect">
            <a:avLst/>
          </a:prstGeom>
        </p:spPr>
        <p:txBody>
          <a:bodyPr wrap="square">
            <a:spAutoFit/>
          </a:bodyPr>
          <a:lstStyle/>
          <a:p>
            <a:r>
              <a:rPr lang="it-IT" sz="2000" dirty="0"/>
              <a:t>Fluttuando, impazienti, andarono dal sole per comunicare ciò che avevano vissuto.  Il sole era lì, spento e triste come lo avevano lasciato. </a:t>
            </a:r>
            <a:r>
              <a:rPr lang="it-IT" sz="2000" i="1" dirty="0"/>
              <a:t>Love</a:t>
            </a:r>
            <a:r>
              <a:rPr lang="it-IT" sz="2000" dirty="0"/>
              <a:t> disse: “Sul pianeta Big Bang c’è bisogno di tanto calore e di tantissima luce. Risplendi di nuovo, condividi il tuo calore con gli abitanti di questo pianeta in pericolo!”. Il sole fece una capriola e poi girò fortissimo su se stesso. I raggi balzarono giù per terra e rimbalzarono tornando al loro posto e in un abbraccio accolsero quello che loro  chiamarono il pianeta degli “Esseri Umani”.</a:t>
            </a:r>
          </a:p>
        </p:txBody>
      </p:sp>
      <p:pic>
        <p:nvPicPr>
          <p:cNvPr id="3" name="Immagine 2" descr="IMG_20180221_0001_NEW-001.jpg"/>
          <p:cNvPicPr/>
          <p:nvPr/>
        </p:nvPicPr>
        <p:blipFill>
          <a:blip r:embed="rId2" cstate="print"/>
          <a:stretch>
            <a:fillRect/>
          </a:stretch>
        </p:blipFill>
        <p:spPr>
          <a:xfrm>
            <a:off x="4932040" y="557033"/>
            <a:ext cx="3960440" cy="53922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233031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892129" y="539514"/>
            <a:ext cx="3096344" cy="4154984"/>
          </a:xfrm>
          <a:prstGeom prst="rect">
            <a:avLst/>
          </a:prstGeom>
        </p:spPr>
        <p:txBody>
          <a:bodyPr wrap="square">
            <a:spAutoFit/>
          </a:bodyPr>
          <a:lstStyle/>
          <a:p>
            <a:r>
              <a:rPr lang="it-IT" sz="2400" dirty="0"/>
              <a:t>Il sole disse: “Tornerò a splendere per tutti senza fare differenze, senza dare più calore ad uno e meno ad un altro, </a:t>
            </a:r>
            <a:r>
              <a:rPr lang="it-IT" sz="2400" dirty="0" smtClean="0"/>
              <a:t>finché </a:t>
            </a:r>
            <a:r>
              <a:rPr lang="it-IT" sz="2400" dirty="0"/>
              <a:t>il gelo non ci separi”. Così gli esseri umani, il sole ed i suoi raggi vissero felici e contenti nella luce e nel calore umano.</a:t>
            </a:r>
          </a:p>
        </p:txBody>
      </p:sp>
      <p:pic>
        <p:nvPicPr>
          <p:cNvPr id="3" name="Immagine 2" descr="IMG_20180221_0002_NEW-001.jpg"/>
          <p:cNvPicPr/>
          <p:nvPr/>
        </p:nvPicPr>
        <p:blipFill>
          <a:blip r:embed="rId2" cstate="print"/>
          <a:stretch>
            <a:fillRect/>
          </a:stretch>
        </p:blipFill>
        <p:spPr>
          <a:xfrm>
            <a:off x="4023497" y="326916"/>
            <a:ext cx="4793265" cy="4698343"/>
          </a:xfrm>
          <a:prstGeom prst="cloud">
            <a:avLst/>
          </a:prstGeom>
          <a:ln w="38100">
            <a:solidFill>
              <a:schemeClr val="accent6">
                <a:lumMod val="50000"/>
              </a:schemeClr>
            </a:solidFill>
          </a:ln>
          <a:effectLst>
            <a:glow rad="228600">
              <a:schemeClr val="accent2">
                <a:satMod val="175000"/>
                <a:alpha val="40000"/>
              </a:schemeClr>
            </a:glow>
          </a:effectLst>
        </p:spPr>
      </p:pic>
      <p:sp>
        <p:nvSpPr>
          <p:cNvPr id="4" name="Rettangolo 3"/>
          <p:cNvSpPr/>
          <p:nvPr/>
        </p:nvSpPr>
        <p:spPr>
          <a:xfrm>
            <a:off x="4217813" y="5621282"/>
            <a:ext cx="4277133" cy="923330"/>
          </a:xfrm>
          <a:prstGeom prst="rect">
            <a:avLst/>
          </a:prstGeom>
        </p:spPr>
        <p:txBody>
          <a:bodyPr wrap="none">
            <a:spAutoFit/>
          </a:bodyPr>
          <a:lstStyle/>
          <a:p>
            <a:r>
              <a:rPr lang="it-IT" sz="5400" b="1" dirty="0">
                <a:solidFill>
                  <a:srgbClr val="FF0000"/>
                </a:solidFill>
              </a:rPr>
              <a:t>“… e sole sia!”</a:t>
            </a:r>
          </a:p>
        </p:txBody>
      </p:sp>
      <p:pic>
        <p:nvPicPr>
          <p:cNvPr id="5" name="Immagine 4"/>
          <p:cNvPicPr/>
          <p:nvPr/>
        </p:nvPicPr>
        <p:blipFill rotWithShape="1">
          <a:blip r:embed="rId3">
            <a:extLst>
              <a:ext uri="{28A0092B-C50C-407E-A947-70E740481C1C}">
                <a14:useLocalDpi xmlns:a14="http://schemas.microsoft.com/office/drawing/2010/main" val="0"/>
              </a:ext>
            </a:extLst>
          </a:blip>
          <a:srcRect l="18334" t="9722" r="21455"/>
          <a:stretch/>
        </p:blipFill>
        <p:spPr bwMode="auto">
          <a:xfrm>
            <a:off x="1619673" y="4653136"/>
            <a:ext cx="2232248" cy="1936292"/>
          </a:xfrm>
          <a:prstGeom prst="cloud">
            <a:avLst/>
          </a:prstGeom>
          <a:noFill/>
          <a:ln w="28575">
            <a:solidFill>
              <a:srgbClr val="FFFF00"/>
            </a:solidFill>
          </a:ln>
          <a:effectLst>
            <a:glow rad="228600">
              <a:schemeClr val="accent3">
                <a:satMod val="175000"/>
                <a:alpha val="40000"/>
              </a:schemeClr>
            </a:glo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467920995"/>
      </p:ext>
    </p:extLst>
  </p:cSld>
  <p:clrMapOvr>
    <a:masterClrMapping/>
  </p:clrMapOvr>
  <mc:AlternateContent xmlns:mc="http://schemas.openxmlformats.org/markup-compatibility/2006" xmlns:p14="http://schemas.microsoft.com/office/powerpoint/2010/main">
    <mc:Choice Requires="p14">
      <p:transition spd="slow" p14:dur="1100">
        <p14:switch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67544" y="620688"/>
            <a:ext cx="4572000" cy="5693866"/>
          </a:xfrm>
          <a:prstGeom prst="rect">
            <a:avLst/>
          </a:prstGeom>
        </p:spPr>
        <p:txBody>
          <a:bodyPr>
            <a:spAutoFit/>
          </a:bodyPr>
          <a:lstStyle/>
          <a:p>
            <a:r>
              <a:rPr lang="it-IT" sz="2800" dirty="0"/>
              <a:t>C’era una volta in una Galassia lontana, lontana un sole triste e annoiato che non sorgeva </a:t>
            </a:r>
            <a:r>
              <a:rPr lang="it-IT" sz="2800" dirty="0" smtClean="0"/>
              <a:t>più; </a:t>
            </a:r>
            <a:r>
              <a:rPr lang="it-IT" sz="2800" dirty="0"/>
              <a:t>era spento e teneva il calore tutto per sé. I suoi raggi però presero vita. Il raggio </a:t>
            </a:r>
            <a:r>
              <a:rPr lang="it-IT" sz="2800" i="1" dirty="0" err="1"/>
              <a:t>Peace</a:t>
            </a:r>
            <a:r>
              <a:rPr lang="it-IT" sz="2800" dirty="0"/>
              <a:t> disse: “Sono stanco di stare qui! Mi voglio accendere e splendere caldo e luminoso!”. Gli altri raggi </a:t>
            </a:r>
            <a:r>
              <a:rPr lang="it-IT" sz="2800" i="1" dirty="0"/>
              <a:t>Happy, Lucky, </a:t>
            </a:r>
            <a:r>
              <a:rPr lang="it-IT" sz="2800" i="1" dirty="0" err="1"/>
              <a:t>Friendly</a:t>
            </a:r>
            <a:r>
              <a:rPr lang="it-IT" sz="2800" i="1" dirty="0"/>
              <a:t> </a:t>
            </a:r>
            <a:r>
              <a:rPr lang="it-IT" sz="2800" dirty="0"/>
              <a:t>e </a:t>
            </a:r>
            <a:r>
              <a:rPr lang="it-IT" sz="2800" i="1" dirty="0"/>
              <a:t>Love</a:t>
            </a:r>
            <a:r>
              <a:rPr lang="it-IT" sz="2800" dirty="0"/>
              <a:t> dissero: “Dai non fa niente, l’importante è stare insieme!”. </a:t>
            </a:r>
          </a:p>
        </p:txBody>
      </p:sp>
      <p:pic>
        <p:nvPicPr>
          <p:cNvPr id="3" name="Immagine 2" descr="IMG_20180220_0001_NEW-001.jpg"/>
          <p:cNvPicPr/>
          <p:nvPr/>
        </p:nvPicPr>
        <p:blipFill>
          <a:blip r:embed="rId2" cstate="print"/>
          <a:stretch>
            <a:fillRect/>
          </a:stretch>
        </p:blipFill>
        <p:spPr>
          <a:xfrm>
            <a:off x="5436096" y="1268759"/>
            <a:ext cx="3312367" cy="3816425"/>
          </a:xfrm>
          <a:prstGeom prst="rect">
            <a:avLst/>
          </a:prstGeom>
        </p:spPr>
      </p:pic>
    </p:spTree>
    <p:extLst>
      <p:ext uri="{BB962C8B-B14F-4D97-AF65-F5344CB8AC3E}">
        <p14:creationId xmlns:p14="http://schemas.microsoft.com/office/powerpoint/2010/main" val="3735355822"/>
      </p:ext>
    </p:extLst>
  </p:cSld>
  <p:clrMapOvr>
    <a:masterClrMapping/>
  </p:clrMapOvr>
  <p:transition spd="slow">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95536" y="836712"/>
            <a:ext cx="4176464" cy="4832092"/>
          </a:xfrm>
          <a:prstGeom prst="rect">
            <a:avLst/>
          </a:prstGeom>
        </p:spPr>
        <p:txBody>
          <a:bodyPr wrap="square">
            <a:spAutoFit/>
          </a:bodyPr>
          <a:lstStyle/>
          <a:p>
            <a:r>
              <a:rPr lang="it-IT" sz="2800" dirty="0"/>
              <a:t>Ad un tratto </a:t>
            </a:r>
            <a:r>
              <a:rPr lang="it-IT" sz="2800" i="1" dirty="0"/>
              <a:t>Love</a:t>
            </a:r>
            <a:r>
              <a:rPr lang="it-IT" sz="2800" dirty="0"/>
              <a:t> guardò dal buco nero della serratura e vide il futuro luminoso. Ne rimase stupito e confidò agli altri raggi ciò che aveva visto, ma un vortice di vento alzò tanta polvere di stelle che si trasformò in una giostra incantata e iniziò a fluttuare. </a:t>
            </a:r>
          </a:p>
        </p:txBody>
      </p:sp>
      <p:pic>
        <p:nvPicPr>
          <p:cNvPr id="4" name="Immagine 3" descr="IMG_20180220_0002_NEW-001.jpg"/>
          <p:cNvPicPr/>
          <p:nvPr/>
        </p:nvPicPr>
        <p:blipFill rotWithShape="1">
          <a:blip r:embed="rId2" cstate="print"/>
          <a:srcRect t="53746" r="18893" b="9144"/>
          <a:stretch/>
        </p:blipFill>
        <p:spPr>
          <a:xfrm rot="19817043">
            <a:off x="4290790" y="1409740"/>
            <a:ext cx="4716016" cy="3312368"/>
          </a:xfrm>
          <a:prstGeom prst="cloud">
            <a:avLst/>
          </a:prstGeom>
          <a:ln>
            <a:solidFill>
              <a:schemeClr val="accent1">
                <a:lumMod val="50000"/>
              </a:schemeClr>
            </a:solidFill>
          </a:ln>
        </p:spPr>
      </p:pic>
    </p:spTree>
    <p:extLst>
      <p:ext uri="{BB962C8B-B14F-4D97-AF65-F5344CB8AC3E}">
        <p14:creationId xmlns:p14="http://schemas.microsoft.com/office/powerpoint/2010/main" val="412034493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1520" y="1124744"/>
            <a:ext cx="4536504" cy="4401205"/>
          </a:xfrm>
          <a:prstGeom prst="rect">
            <a:avLst/>
          </a:prstGeom>
        </p:spPr>
        <p:txBody>
          <a:bodyPr wrap="square">
            <a:spAutoFit/>
          </a:bodyPr>
          <a:lstStyle/>
          <a:p>
            <a:r>
              <a:rPr lang="it-IT" sz="2800" dirty="0"/>
              <a:t>I raggi, quando si ritrovarono davanti quella meraviglia, vollero esplorarla. Così salirono a bordo ed espressero il desiderio di conoscere il presente. </a:t>
            </a:r>
            <a:r>
              <a:rPr lang="it-IT" sz="2800" i="1" dirty="0"/>
              <a:t>Love </a:t>
            </a:r>
            <a:r>
              <a:rPr lang="it-IT" sz="2800" dirty="0"/>
              <a:t>disse agli altri: “Presto, saliamo sui cavalli e teniamoci forte. </a:t>
            </a:r>
            <a:endParaRPr lang="it-IT" sz="2800" dirty="0" smtClean="0"/>
          </a:p>
          <a:p>
            <a:r>
              <a:rPr lang="it-IT" sz="2800" dirty="0" smtClean="0"/>
              <a:t>Si </a:t>
            </a:r>
            <a:r>
              <a:rPr lang="it-IT" sz="2800" dirty="0" err="1"/>
              <a:t>parteeeeeeeee</a:t>
            </a:r>
            <a:r>
              <a:rPr lang="it-IT" sz="2800" dirty="0"/>
              <a:t>!”.</a:t>
            </a:r>
          </a:p>
        </p:txBody>
      </p:sp>
      <p:pic>
        <p:nvPicPr>
          <p:cNvPr id="3" name="Immagine 2" descr="IMG_20180220_0003_NEW-001.jpg"/>
          <p:cNvPicPr/>
          <p:nvPr/>
        </p:nvPicPr>
        <p:blipFill>
          <a:blip r:embed="rId2" cstate="print"/>
          <a:stretch>
            <a:fillRect/>
          </a:stretch>
        </p:blipFill>
        <p:spPr>
          <a:xfrm>
            <a:off x="4932040" y="908720"/>
            <a:ext cx="3816424" cy="5256584"/>
          </a:xfrm>
          <a:prstGeom prst="rect">
            <a:avLst/>
          </a:prstGeom>
          <a:effectLst>
            <a:glow rad="228600">
              <a:schemeClr val="accent6">
                <a:satMod val="175000"/>
                <a:alpha val="40000"/>
              </a:schemeClr>
            </a:glow>
          </a:effectLst>
        </p:spPr>
      </p:pic>
    </p:spTree>
    <p:extLst>
      <p:ext uri="{BB962C8B-B14F-4D97-AF65-F5344CB8AC3E}">
        <p14:creationId xmlns:p14="http://schemas.microsoft.com/office/powerpoint/2010/main" val="2808628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23528" y="188640"/>
            <a:ext cx="4536504" cy="6124754"/>
          </a:xfrm>
          <a:prstGeom prst="rect">
            <a:avLst/>
          </a:prstGeom>
        </p:spPr>
        <p:txBody>
          <a:bodyPr wrap="square">
            <a:spAutoFit/>
          </a:bodyPr>
          <a:lstStyle/>
          <a:p>
            <a:r>
              <a:rPr lang="it-IT" sz="2800" dirty="0"/>
              <a:t>Ad un tratto sentirono una voce metallica che diceva: “È il vostro astronauta che vi parla! Si pregano i passeggeri di allacciare le cinture di sicurezza! Mantenete le briglie ben salde! Vi daremo alcune notizie utili. Navigheremo ad una quota pari ad un fascio di arcobaleno, ad una velocità </a:t>
            </a:r>
            <a:r>
              <a:rPr lang="it-IT" sz="2800" dirty="0" err="1"/>
              <a:t>supergalattica</a:t>
            </a:r>
            <a:r>
              <a:rPr lang="it-IT" sz="2800" dirty="0"/>
              <a:t>, la temperatura sarà calorosa. Atterreremo in un lampo su BIG BANG!”.</a:t>
            </a:r>
          </a:p>
        </p:txBody>
      </p:sp>
      <p:pic>
        <p:nvPicPr>
          <p:cNvPr id="3" name="Immagine 2" descr="IMG_20180220_0004_NEW-001.jpg"/>
          <p:cNvPicPr/>
          <p:nvPr/>
        </p:nvPicPr>
        <p:blipFill>
          <a:blip r:embed="rId2" cstate="print"/>
          <a:stretch>
            <a:fillRect/>
          </a:stretch>
        </p:blipFill>
        <p:spPr>
          <a:xfrm>
            <a:off x="4860032" y="764704"/>
            <a:ext cx="3816424" cy="4752528"/>
          </a:xfrm>
          <a:prstGeom prst="rect">
            <a:avLst/>
          </a:prstGeom>
        </p:spPr>
      </p:pic>
    </p:spTree>
    <p:extLst>
      <p:ext uri="{BB962C8B-B14F-4D97-AF65-F5344CB8AC3E}">
        <p14:creationId xmlns:p14="http://schemas.microsoft.com/office/powerpoint/2010/main" val="25773775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73727" y="464182"/>
            <a:ext cx="4104456" cy="6001643"/>
          </a:xfrm>
          <a:prstGeom prst="rect">
            <a:avLst/>
          </a:prstGeom>
        </p:spPr>
        <p:txBody>
          <a:bodyPr wrap="square">
            <a:spAutoFit/>
          </a:bodyPr>
          <a:lstStyle/>
          <a:p>
            <a:r>
              <a:rPr lang="it-IT" sz="3200" dirty="0"/>
              <a:t>La giostra incantata seguì un fascio di luce su cui danzavano note musicali che producevano una melodia. </a:t>
            </a:r>
            <a:endParaRPr lang="it-IT" sz="3200" dirty="0" smtClean="0"/>
          </a:p>
          <a:p>
            <a:r>
              <a:rPr lang="it-IT" sz="3200" dirty="0" smtClean="0"/>
              <a:t>“</a:t>
            </a:r>
            <a:r>
              <a:rPr lang="it-IT" sz="3200" dirty="0"/>
              <a:t>È l’astronauta che vi parla! Ben arrivati nel migliore dei mondi possibili. Grazie per avere scelto di sognare con noi!”</a:t>
            </a:r>
          </a:p>
        </p:txBody>
      </p:sp>
      <p:pic>
        <p:nvPicPr>
          <p:cNvPr id="3" name="Immagine 2" descr="IMG_20180220_0006_NEW-001.jpg"/>
          <p:cNvPicPr/>
          <p:nvPr/>
        </p:nvPicPr>
        <p:blipFill>
          <a:blip r:embed="rId2" cstate="print"/>
          <a:stretch>
            <a:fillRect/>
          </a:stretch>
        </p:blipFill>
        <p:spPr>
          <a:xfrm>
            <a:off x="4427984" y="492635"/>
            <a:ext cx="4314538" cy="5629113"/>
          </a:xfrm>
          <a:prstGeom prst="rect">
            <a:avLst/>
          </a:prstGeom>
          <a:ln>
            <a:noFill/>
          </a:ln>
          <a:effectLst>
            <a:softEdge rad="112500"/>
          </a:effectLst>
        </p:spPr>
      </p:pic>
    </p:spTree>
    <p:extLst>
      <p:ext uri="{BB962C8B-B14F-4D97-AF65-F5344CB8AC3E}">
        <p14:creationId xmlns:p14="http://schemas.microsoft.com/office/powerpoint/2010/main" val="419367703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39552" y="404664"/>
            <a:ext cx="4248472" cy="6247864"/>
          </a:xfrm>
          <a:prstGeom prst="rect">
            <a:avLst/>
          </a:prstGeom>
        </p:spPr>
        <p:txBody>
          <a:bodyPr wrap="square">
            <a:spAutoFit/>
          </a:bodyPr>
          <a:lstStyle/>
          <a:p>
            <a:r>
              <a:rPr lang="it-IT" sz="2000" dirty="0"/>
              <a:t>I cinque raggi si ritrovarono in un luogo in cui si sentivano suoni assordanti e versi inquietanti. “Dove siamo arrivati, chi sono questi mostri con due buchi che </a:t>
            </a:r>
            <a:r>
              <a:rPr lang="it-IT" sz="2000" dirty="0" smtClean="0"/>
              <a:t>lampeggiano, una </a:t>
            </a:r>
            <a:r>
              <a:rPr lang="it-IT" sz="2000" dirty="0"/>
              <a:t>fessura che si muove e produce suoni? Sono lunghi e agitano degli artigli! </a:t>
            </a:r>
            <a:r>
              <a:rPr lang="it-IT" sz="2000" i="1" dirty="0"/>
              <a:t>Happy </a:t>
            </a:r>
            <a:r>
              <a:rPr lang="it-IT" sz="2000" dirty="0"/>
              <a:t>disse: “In che pianeta strano siamo finiti? Sono davvero buffi questi cosi! Mi viene tanto da ridere!”. Si guardarono intorno e scoprirono che quegli esseri strani erano tanti e si muovevano veloci. I raggi decisero di dividersi per visitare Big Bang. “Uno per tutti! Tutti per uno! Ci ritroviamo qui quando la luce andrà via e poi tornerà il buio e di nuovo la luce”. Si separarono e, seguendo ognuno il proprio fascio di luce musicale, raggiunsero tre posti diversi.</a:t>
            </a:r>
          </a:p>
        </p:txBody>
      </p:sp>
      <p:pic>
        <p:nvPicPr>
          <p:cNvPr id="3" name="Immagine 2" descr="IMG_20180220_0007_NEW-001.jpg"/>
          <p:cNvPicPr/>
          <p:nvPr/>
        </p:nvPicPr>
        <p:blipFill>
          <a:blip r:embed="rId2" cstate="print"/>
          <a:stretch>
            <a:fillRect/>
          </a:stretch>
        </p:blipFill>
        <p:spPr>
          <a:xfrm>
            <a:off x="5076056" y="692696"/>
            <a:ext cx="3672408" cy="5688632"/>
          </a:xfrm>
          <a:prstGeom prst="rect">
            <a:avLst/>
          </a:prstGeom>
        </p:spPr>
      </p:pic>
    </p:spTree>
    <p:extLst>
      <p:ext uri="{BB962C8B-B14F-4D97-AF65-F5344CB8AC3E}">
        <p14:creationId xmlns:p14="http://schemas.microsoft.com/office/powerpoint/2010/main" val="370130275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1520" y="476672"/>
            <a:ext cx="4320480" cy="5693866"/>
          </a:xfrm>
          <a:prstGeom prst="rect">
            <a:avLst/>
          </a:prstGeom>
        </p:spPr>
        <p:txBody>
          <a:bodyPr wrap="square">
            <a:spAutoFit/>
          </a:bodyPr>
          <a:lstStyle/>
          <a:p>
            <a:r>
              <a:rPr lang="it-IT" sz="2800" i="1" dirty="0"/>
              <a:t>Love</a:t>
            </a:r>
            <a:r>
              <a:rPr lang="it-IT" sz="2800" dirty="0"/>
              <a:t> si ritrovò in un luogo tutto verde e marrone. Raggiunse un lago e vide la sua immagine riflessa. Pensò: “Wow, c’è un altro me!”. Era felice! Ad un tratto l’Altro Me uscì dall’acqua, lo prese per mano e disse: “Andiamo, ti faccio visitare questo luogo dove la natura vive impaurita perché quegli esseri si approfittano di lei e non le vogliono bene”. </a:t>
            </a:r>
          </a:p>
        </p:txBody>
      </p:sp>
      <p:pic>
        <p:nvPicPr>
          <p:cNvPr id="3" name="Immagine 2" descr="IMG_20180220_0009_NEW-001.jpg"/>
          <p:cNvPicPr/>
          <p:nvPr/>
        </p:nvPicPr>
        <p:blipFill>
          <a:blip r:embed="rId2" cstate="print"/>
          <a:stretch>
            <a:fillRect/>
          </a:stretch>
        </p:blipFill>
        <p:spPr>
          <a:xfrm>
            <a:off x="4572000" y="503103"/>
            <a:ext cx="4320480" cy="5693866"/>
          </a:xfrm>
          <a:prstGeom prst="rect">
            <a:avLst/>
          </a:prstGeom>
        </p:spPr>
      </p:pic>
    </p:spTree>
    <p:extLst>
      <p:ext uri="{BB962C8B-B14F-4D97-AF65-F5344CB8AC3E}">
        <p14:creationId xmlns:p14="http://schemas.microsoft.com/office/powerpoint/2010/main" val="300681031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67544" y="931266"/>
            <a:ext cx="4104456" cy="4893647"/>
          </a:xfrm>
          <a:prstGeom prst="rect">
            <a:avLst/>
          </a:prstGeom>
        </p:spPr>
        <p:txBody>
          <a:bodyPr wrap="square">
            <a:spAutoFit/>
          </a:bodyPr>
          <a:lstStyle/>
          <a:p>
            <a:r>
              <a:rPr lang="it-IT" sz="2400" dirty="0"/>
              <a:t>Camminarono, camminarono e incontrarono una grande cascata che mormorò: “Non ne posso più di ricevere pioggia acida e vedere sempre meno alberi intorno a me!”. Ad un certo punto vennero attratti dal rumore di un albero che venne abbattuto. </a:t>
            </a:r>
            <a:r>
              <a:rPr lang="it-IT" sz="2400" i="1" dirty="0"/>
              <a:t>Love </a:t>
            </a:r>
            <a:r>
              <a:rPr lang="it-IT" sz="2400" dirty="0"/>
              <a:t>e l</a:t>
            </a:r>
            <a:r>
              <a:rPr lang="it-IT" sz="2400" dirty="0" smtClean="0"/>
              <a:t>’ </a:t>
            </a:r>
            <a:r>
              <a:rPr lang="it-IT" sz="2400" i="1" dirty="0" smtClean="0"/>
              <a:t>Altro </a:t>
            </a:r>
            <a:r>
              <a:rPr lang="it-IT" sz="2400" i="1" dirty="0"/>
              <a:t>Me </a:t>
            </a:r>
            <a:r>
              <a:rPr lang="it-IT" sz="2400" dirty="0"/>
              <a:t>vollero impedire che accadesse di nuovo. L</a:t>
            </a:r>
            <a:r>
              <a:rPr lang="it-IT" sz="2400" dirty="0" smtClean="0"/>
              <a:t>’ </a:t>
            </a:r>
            <a:r>
              <a:rPr lang="it-IT" sz="2400" i="1" dirty="0" smtClean="0"/>
              <a:t>Altro M</a:t>
            </a:r>
            <a:r>
              <a:rPr lang="it-IT" sz="2400" dirty="0" smtClean="0"/>
              <a:t>e </a:t>
            </a:r>
            <a:r>
              <a:rPr lang="it-IT" sz="2400" dirty="0"/>
              <a:t>aveva un potere magico: ricostruire. Così tanti alberi tornarono a vivere. </a:t>
            </a:r>
          </a:p>
        </p:txBody>
      </p:sp>
      <p:pic>
        <p:nvPicPr>
          <p:cNvPr id="3" name="Immagine 2" descr="IMG_20180220_0012_NEW-001.jpg"/>
          <p:cNvPicPr/>
          <p:nvPr/>
        </p:nvPicPr>
        <p:blipFill>
          <a:blip r:embed="rId2" cstate="print"/>
          <a:stretch>
            <a:fillRect/>
          </a:stretch>
        </p:blipFill>
        <p:spPr>
          <a:xfrm>
            <a:off x="4716016" y="620687"/>
            <a:ext cx="3984997" cy="5204225"/>
          </a:xfrm>
          <a:prstGeom prst="rect">
            <a:avLst/>
          </a:prstGeom>
        </p:spPr>
      </p:pic>
    </p:spTree>
    <p:extLst>
      <p:ext uri="{BB962C8B-B14F-4D97-AF65-F5344CB8AC3E}">
        <p14:creationId xmlns:p14="http://schemas.microsoft.com/office/powerpoint/2010/main" val="3567627878"/>
      </p:ext>
    </p:extLst>
  </p:cSld>
  <p:clrMapOvr>
    <a:masterClrMapping/>
  </p:clrMapOvr>
  <p:transition spd="slow">
    <p:wheel spokes="1"/>
  </p:transition>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TotalTime>
  <Words>1212</Words>
  <Application>Microsoft Office PowerPoint</Application>
  <PresentationFormat>Presentazione su schermo (4:3)</PresentationFormat>
  <Paragraphs>20</Paragraphs>
  <Slides>15</Slides>
  <Notes>0</Notes>
  <HiddenSlides>0</HiddenSlides>
  <MMClips>0</MMClips>
  <ScaleCrop>false</ScaleCrop>
  <HeadingPairs>
    <vt:vector size="4" baseType="variant">
      <vt:variant>
        <vt:lpstr>Tema</vt:lpstr>
      </vt:variant>
      <vt:variant>
        <vt:i4>1</vt:i4>
      </vt:variant>
      <vt:variant>
        <vt:lpstr>Titoli diapositive</vt:lpstr>
      </vt:variant>
      <vt:variant>
        <vt:i4>15</vt:i4>
      </vt:variant>
    </vt:vector>
  </HeadingPairs>
  <TitlesOfParts>
    <vt:vector size="16" baseType="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Cettina</dc:creator>
  <cp:lastModifiedBy>Cettina</cp:lastModifiedBy>
  <cp:revision>23</cp:revision>
  <dcterms:created xsi:type="dcterms:W3CDTF">2018-05-22T16:47:11Z</dcterms:created>
  <dcterms:modified xsi:type="dcterms:W3CDTF">2018-06-01T15:53:00Z</dcterms:modified>
</cp:coreProperties>
</file>