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Baskerville Old Face"/>
                <a:cs typeface="Baskerville Old Fac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Baskerville Old Face"/>
                <a:cs typeface="Baskerville Old Fac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Baskerville Old Face"/>
                <a:cs typeface="Baskerville Old Fac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>
              <a:alpha val="2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567" y="13588"/>
            <a:ext cx="8698865" cy="755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FC0"/>
                </a:solidFill>
                <a:latin typeface="Baskerville Old Face"/>
                <a:cs typeface="Baskerville Old Fac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2.jpg"/><Relationship Id="rId9" Type="http://schemas.openxmlformats.org/officeDocument/2006/relationships/image" Target="../media/image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2.jpg"/><Relationship Id="rId18" Type="http://schemas.openxmlformats.org/officeDocument/2006/relationships/image" Target="../media/image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2.jpg"/><Relationship Id="rId8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5550" y="0"/>
            <a:ext cx="3952875" cy="429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127" y="4673219"/>
            <a:ext cx="7623175" cy="1116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870"/>
              </a:lnSpc>
              <a:spcBef>
                <a:spcPts val="105"/>
              </a:spcBef>
            </a:pPr>
            <a:r>
              <a:rPr dirty="0" sz="2400" spc="-5">
                <a:solidFill>
                  <a:srgbClr val="006FC0"/>
                </a:solidFill>
                <a:latin typeface="Baskerville Old Face"/>
                <a:cs typeface="Baskerville Old Face"/>
              </a:rPr>
              <a:t>Anche </a:t>
            </a:r>
            <a:r>
              <a:rPr dirty="0" sz="2400" spc="5">
                <a:solidFill>
                  <a:srgbClr val="006FC0"/>
                </a:solidFill>
                <a:latin typeface="Baskerville Old Face"/>
                <a:cs typeface="Baskerville Old Face"/>
              </a:rPr>
              <a:t>la </a:t>
            </a:r>
            <a:r>
              <a:rPr dirty="0" sz="2400" spc="10">
                <a:solidFill>
                  <a:srgbClr val="006FC0"/>
                </a:solidFill>
                <a:latin typeface="Baskerville Old Face"/>
                <a:cs typeface="Baskerville Old Face"/>
              </a:rPr>
              <a:t>“Marino </a:t>
            </a:r>
            <a:r>
              <a:rPr dirty="0" sz="2400" spc="5">
                <a:solidFill>
                  <a:srgbClr val="006FC0"/>
                </a:solidFill>
                <a:latin typeface="Baskerville Old Face"/>
                <a:cs typeface="Baskerville Old Face"/>
              </a:rPr>
              <a:t>Guarano” </a:t>
            </a:r>
            <a:r>
              <a:rPr dirty="0" sz="2400">
                <a:solidFill>
                  <a:srgbClr val="006FC0"/>
                </a:solidFill>
                <a:latin typeface="Baskerville Old Face"/>
                <a:cs typeface="Baskerville Old Face"/>
              </a:rPr>
              <a:t>a </a:t>
            </a:r>
            <a:r>
              <a:rPr dirty="0" sz="2400" spc="-15">
                <a:solidFill>
                  <a:srgbClr val="006FC0"/>
                </a:solidFill>
                <a:latin typeface="Baskerville Old Face"/>
                <a:cs typeface="Baskerville Old Face"/>
              </a:rPr>
              <a:t>Città </a:t>
            </a:r>
            <a:r>
              <a:rPr dirty="0" sz="2400">
                <a:solidFill>
                  <a:srgbClr val="006FC0"/>
                </a:solidFill>
                <a:latin typeface="Baskerville Old Face"/>
                <a:cs typeface="Baskerville Old Face"/>
              </a:rPr>
              <a:t>della Scienza </a:t>
            </a:r>
            <a:r>
              <a:rPr dirty="0" sz="2400" spc="-5">
                <a:solidFill>
                  <a:srgbClr val="006FC0"/>
                </a:solidFill>
                <a:latin typeface="Baskerville Old Face"/>
                <a:cs typeface="Baskerville Old Face"/>
              </a:rPr>
              <a:t>per</a:t>
            </a:r>
            <a:r>
              <a:rPr dirty="0" sz="2400" spc="-25">
                <a:solidFill>
                  <a:srgbClr val="006FC0"/>
                </a:solidFill>
                <a:latin typeface="Baskerville Old Face"/>
                <a:cs typeface="Baskerville Old Face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Baskerville Old Face"/>
                <a:cs typeface="Baskerville Old Face"/>
              </a:rPr>
              <a:t>celebrare</a:t>
            </a:r>
            <a:endParaRPr sz="2400">
              <a:latin typeface="Baskerville Old Face"/>
              <a:cs typeface="Baskerville Old Face"/>
            </a:endParaRPr>
          </a:p>
          <a:p>
            <a:pPr algn="ctr" marR="4445">
              <a:lnSpc>
                <a:spcPts val="2855"/>
              </a:lnSpc>
            </a:pPr>
            <a:r>
              <a:rPr dirty="0" sz="2400" spc="25" b="1">
                <a:solidFill>
                  <a:srgbClr val="FF0000"/>
                </a:solidFill>
                <a:latin typeface="Baskerville Old Face"/>
                <a:cs typeface="Baskerville Old Face"/>
              </a:rPr>
              <a:t>Leonardo </a:t>
            </a:r>
            <a:r>
              <a:rPr dirty="0" sz="2400" spc="45" b="1">
                <a:solidFill>
                  <a:srgbClr val="FF0000"/>
                </a:solidFill>
                <a:latin typeface="Baskerville Old Face"/>
                <a:cs typeface="Baskerville Old Face"/>
              </a:rPr>
              <a:t>Da</a:t>
            </a:r>
            <a:r>
              <a:rPr dirty="0" sz="2400" spc="-355" b="1">
                <a:solidFill>
                  <a:srgbClr val="FF0000"/>
                </a:solidFill>
                <a:latin typeface="Baskerville Old Face"/>
                <a:cs typeface="Baskerville Old Face"/>
              </a:rPr>
              <a:t> </a:t>
            </a:r>
            <a:r>
              <a:rPr dirty="0" sz="2400" spc="35" b="1">
                <a:solidFill>
                  <a:srgbClr val="FF0000"/>
                </a:solidFill>
                <a:latin typeface="Baskerville Old Face"/>
                <a:cs typeface="Baskerville Old Face"/>
              </a:rPr>
              <a:t>Vinci</a:t>
            </a:r>
            <a:endParaRPr sz="2400">
              <a:latin typeface="Baskerville Old Face"/>
              <a:cs typeface="Baskerville Old Face"/>
            </a:endParaRPr>
          </a:p>
          <a:p>
            <a:pPr algn="ctr" marR="13335">
              <a:lnSpc>
                <a:spcPts val="2865"/>
              </a:lnSpc>
            </a:pPr>
            <a:r>
              <a:rPr dirty="0" sz="2400">
                <a:solidFill>
                  <a:srgbClr val="006FC0"/>
                </a:solidFill>
                <a:latin typeface="Baskerville Old Face"/>
                <a:cs typeface="Baskerville Old Face"/>
              </a:rPr>
              <a:t>a </a:t>
            </a:r>
            <a:r>
              <a:rPr dirty="0" sz="2400" spc="-15">
                <a:solidFill>
                  <a:srgbClr val="006FC0"/>
                </a:solidFill>
                <a:latin typeface="Baskerville Old Face"/>
                <a:cs typeface="Baskerville Old Face"/>
              </a:rPr>
              <a:t>cinquecento </a:t>
            </a:r>
            <a:r>
              <a:rPr dirty="0" sz="2400" spc="15">
                <a:solidFill>
                  <a:srgbClr val="006FC0"/>
                </a:solidFill>
                <a:latin typeface="Baskerville Old Face"/>
                <a:cs typeface="Baskerville Old Face"/>
              </a:rPr>
              <a:t>anni </a:t>
            </a:r>
            <a:r>
              <a:rPr dirty="0" sz="2400" spc="-15">
                <a:solidFill>
                  <a:srgbClr val="006FC0"/>
                </a:solidFill>
                <a:latin typeface="Baskerville Old Face"/>
                <a:cs typeface="Baskerville Old Face"/>
              </a:rPr>
              <a:t>esatti </a:t>
            </a:r>
            <a:r>
              <a:rPr dirty="0" sz="2400" spc="10">
                <a:solidFill>
                  <a:srgbClr val="006FC0"/>
                </a:solidFill>
                <a:latin typeface="Baskerville Old Face"/>
                <a:cs typeface="Baskerville Old Face"/>
              </a:rPr>
              <a:t>dalla </a:t>
            </a:r>
            <a:r>
              <a:rPr dirty="0" sz="2400" spc="-20">
                <a:solidFill>
                  <a:srgbClr val="006FC0"/>
                </a:solidFill>
                <a:latin typeface="Baskerville Old Face"/>
                <a:cs typeface="Baskerville Old Face"/>
              </a:rPr>
              <a:t>sua</a:t>
            </a:r>
            <a:r>
              <a:rPr dirty="0" sz="2400" spc="100">
                <a:solidFill>
                  <a:srgbClr val="006FC0"/>
                </a:solidFill>
                <a:latin typeface="Baskerville Old Face"/>
                <a:cs typeface="Baskerville Old Face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Baskerville Old Face"/>
                <a:cs typeface="Baskerville Old Face"/>
              </a:rPr>
              <a:t>morte.</a:t>
            </a:r>
            <a:endParaRPr sz="24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43850" y="0"/>
            <a:ext cx="1200149" cy="1200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266825" cy="1266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420" y="2647061"/>
            <a:ext cx="4617720" cy="130810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algn="ctr" marL="12700" marR="5080">
              <a:lnSpc>
                <a:spcPct val="102400"/>
              </a:lnSpc>
              <a:spcBef>
                <a:spcPts val="50"/>
              </a:spcBef>
            </a:pPr>
            <a:r>
              <a:rPr dirty="0" sz="2750" spc="10" b="1">
                <a:latin typeface="Franklin Gothic Demi"/>
                <a:cs typeface="Franklin Gothic Demi"/>
              </a:rPr>
              <a:t>Un intero </a:t>
            </a:r>
            <a:r>
              <a:rPr dirty="0" sz="2750" spc="15" b="1">
                <a:latin typeface="Franklin Gothic Demi"/>
                <a:cs typeface="Franklin Gothic Demi"/>
              </a:rPr>
              <a:t>weekend </a:t>
            </a:r>
            <a:r>
              <a:rPr dirty="0" sz="2750" spc="10" b="1">
                <a:latin typeface="Franklin Gothic Demi"/>
                <a:cs typeface="Franklin Gothic Demi"/>
              </a:rPr>
              <a:t>di attività,  laboratori, </a:t>
            </a:r>
            <a:r>
              <a:rPr dirty="0" sz="2750" spc="15" b="1">
                <a:latin typeface="Franklin Gothic Demi"/>
                <a:cs typeface="Franklin Gothic Demi"/>
              </a:rPr>
              <a:t>dimostrazioni  </a:t>
            </a:r>
            <a:r>
              <a:rPr dirty="0" sz="2750" spc="10" b="1">
                <a:latin typeface="Franklin Gothic Demi"/>
                <a:cs typeface="Franklin Gothic Demi"/>
              </a:rPr>
              <a:t>scientifiche</a:t>
            </a:r>
            <a:endParaRPr sz="275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8900" y="0"/>
            <a:ext cx="3514725" cy="263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62575" y="4019549"/>
            <a:ext cx="3781424" cy="283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124324"/>
            <a:ext cx="3648075" cy="2733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266825" cy="1266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53375" y="0"/>
            <a:ext cx="11906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735" y="23812"/>
            <a:ext cx="5743575" cy="1727200"/>
          </a:xfrm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algn="ctr" marL="460375" marR="440690" indent="-10160">
              <a:lnSpc>
                <a:spcPct val="102400"/>
              </a:lnSpc>
              <a:spcBef>
                <a:spcPts val="45"/>
              </a:spcBef>
            </a:pPr>
            <a:r>
              <a:rPr dirty="0" sz="2750" spc="5">
                <a:latin typeface="Rockwell"/>
                <a:cs typeface="Rockwell"/>
              </a:rPr>
              <a:t>Una </a:t>
            </a:r>
            <a:r>
              <a:rPr dirty="0" sz="2750" spc="-15">
                <a:latin typeface="Rockwell"/>
                <a:cs typeface="Rockwell"/>
              </a:rPr>
              <a:t>rappresentanza </a:t>
            </a:r>
            <a:r>
              <a:rPr dirty="0" sz="2750" spc="5">
                <a:latin typeface="Rockwell"/>
                <a:cs typeface="Rockwell"/>
              </a:rPr>
              <a:t>di nostri  studenti, </a:t>
            </a:r>
            <a:r>
              <a:rPr dirty="0" sz="2750" spc="10">
                <a:latin typeface="Rockwell"/>
                <a:cs typeface="Rockwell"/>
              </a:rPr>
              <a:t>guidati </a:t>
            </a:r>
            <a:r>
              <a:rPr dirty="0" sz="2750" spc="15">
                <a:latin typeface="Rockwell"/>
                <a:cs typeface="Rockwell"/>
              </a:rPr>
              <a:t>dalle</a:t>
            </a:r>
            <a:r>
              <a:rPr dirty="0" sz="2750" spc="-55">
                <a:latin typeface="Rockwell"/>
                <a:cs typeface="Rockwell"/>
              </a:rPr>
              <a:t> </a:t>
            </a:r>
            <a:r>
              <a:rPr dirty="0" sz="2750">
                <a:latin typeface="Rockwell"/>
                <a:cs typeface="Rockwell"/>
              </a:rPr>
              <a:t>docenti  </a:t>
            </a:r>
            <a:r>
              <a:rPr dirty="0" sz="2750" spc="20">
                <a:latin typeface="Rockwell"/>
                <a:cs typeface="Rockwell"/>
              </a:rPr>
              <a:t>Maria </a:t>
            </a:r>
            <a:r>
              <a:rPr dirty="0" sz="2750" spc="5">
                <a:latin typeface="Rockwell"/>
                <a:cs typeface="Rockwell"/>
              </a:rPr>
              <a:t>Domenica</a:t>
            </a:r>
            <a:r>
              <a:rPr dirty="0" sz="2750" spc="210">
                <a:latin typeface="Rockwell"/>
                <a:cs typeface="Rockwell"/>
              </a:rPr>
              <a:t> </a:t>
            </a:r>
            <a:r>
              <a:rPr dirty="0" sz="2750" spc="-5">
                <a:latin typeface="Rockwell"/>
                <a:cs typeface="Rockwell"/>
              </a:rPr>
              <a:t>Gerundo,</a:t>
            </a:r>
            <a:endParaRPr sz="2750">
              <a:latin typeface="Rockwell"/>
              <a:cs typeface="Rockwel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750" spc="15">
                <a:latin typeface="Rockwell"/>
                <a:cs typeface="Rockwell"/>
              </a:rPr>
              <a:t>Tiziana </a:t>
            </a:r>
            <a:r>
              <a:rPr dirty="0" sz="2750" spc="10">
                <a:latin typeface="Rockwell"/>
                <a:cs typeface="Rockwell"/>
              </a:rPr>
              <a:t>Marinelli </a:t>
            </a:r>
            <a:r>
              <a:rPr dirty="0" sz="2750" spc="15">
                <a:latin typeface="Rockwell"/>
                <a:cs typeface="Rockwell"/>
              </a:rPr>
              <a:t>e </a:t>
            </a:r>
            <a:r>
              <a:rPr dirty="0" sz="2750" spc="20">
                <a:latin typeface="Rockwell"/>
                <a:cs typeface="Rockwell"/>
              </a:rPr>
              <a:t>Nunzia</a:t>
            </a:r>
            <a:r>
              <a:rPr dirty="0" sz="2750" spc="114">
                <a:latin typeface="Rockwell"/>
                <a:cs typeface="Rockwell"/>
              </a:rPr>
              <a:t> </a:t>
            </a:r>
            <a:r>
              <a:rPr dirty="0" sz="2750" spc="10">
                <a:latin typeface="Rockwell"/>
                <a:cs typeface="Rockwell"/>
              </a:rPr>
              <a:t>Martucci</a:t>
            </a:r>
            <a:endParaRPr sz="2750">
              <a:latin typeface="Rockwell"/>
              <a:cs typeface="Rockwel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4650" y="2133600"/>
            <a:ext cx="33147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266825" cy="1266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53375" y="0"/>
            <a:ext cx="1190625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425" y="23812"/>
            <a:ext cx="6311900" cy="7537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dirty="0" spc="10">
                <a:latin typeface="Rockwell"/>
                <a:cs typeface="Rockwell"/>
              </a:rPr>
              <a:t>Ha </a:t>
            </a:r>
            <a:r>
              <a:rPr dirty="0" spc="-25">
                <a:latin typeface="Rockwell"/>
                <a:cs typeface="Rockwell"/>
              </a:rPr>
              <a:t>presentato </a:t>
            </a:r>
            <a:r>
              <a:rPr dirty="0">
                <a:latin typeface="Rockwell"/>
                <a:cs typeface="Rockwell"/>
              </a:rPr>
              <a:t>un </a:t>
            </a:r>
            <a:r>
              <a:rPr dirty="0" spc="-20">
                <a:latin typeface="Rockwell"/>
                <a:cs typeface="Rockwell"/>
              </a:rPr>
              <a:t>percorso didattico </a:t>
            </a:r>
            <a:r>
              <a:rPr dirty="0">
                <a:latin typeface="Rockwell"/>
                <a:cs typeface="Rockwell"/>
              </a:rPr>
              <a:t>dal</a:t>
            </a:r>
            <a:r>
              <a:rPr dirty="0" spc="220">
                <a:latin typeface="Rockwell"/>
                <a:cs typeface="Rockwell"/>
              </a:rPr>
              <a:t> </a:t>
            </a:r>
            <a:r>
              <a:rPr dirty="0" spc="-35">
                <a:latin typeface="Rockwell"/>
                <a:cs typeface="Rockwell"/>
              </a:rPr>
              <a:t>titolo</a:t>
            </a:r>
          </a:p>
          <a:p>
            <a:pPr algn="ctr" marL="19685">
              <a:lnSpc>
                <a:spcPts val="2865"/>
              </a:lnSpc>
            </a:pPr>
            <a:r>
              <a:rPr dirty="0" spc="-10" b="1">
                <a:latin typeface="Rockwell"/>
                <a:cs typeface="Rockwell"/>
              </a:rPr>
              <a:t>GiocAndO con</a:t>
            </a:r>
            <a:r>
              <a:rPr dirty="0" spc="120" b="1">
                <a:latin typeface="Rockwell"/>
                <a:cs typeface="Rockwell"/>
              </a:rPr>
              <a:t> </a:t>
            </a:r>
            <a:r>
              <a:rPr dirty="0" spc="-5" b="1">
                <a:latin typeface="Rockwell"/>
                <a:cs typeface="Rockwell"/>
              </a:rPr>
              <a:t>Leonardo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38200"/>
            <a:ext cx="2590800" cy="345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28899" y="4105274"/>
            <a:ext cx="3667125" cy="2752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19650" y="838200"/>
            <a:ext cx="4324350" cy="323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591174"/>
            <a:ext cx="1266825" cy="1266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53375" y="5562599"/>
            <a:ext cx="11906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525" y="2656522"/>
            <a:ext cx="6117590" cy="94488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25"/>
              </a:spcBef>
            </a:pPr>
            <a:r>
              <a:rPr dirty="0" sz="2000" spc="30" b="1">
                <a:latin typeface="Franklin Gothic Demi"/>
                <a:cs typeface="Franklin Gothic Demi"/>
              </a:rPr>
              <a:t>Un</a:t>
            </a:r>
            <a:r>
              <a:rPr dirty="0" sz="2000" spc="-40" b="1">
                <a:latin typeface="Franklin Gothic Demi"/>
                <a:cs typeface="Franklin Gothic Demi"/>
              </a:rPr>
              <a:t> </a:t>
            </a:r>
            <a:r>
              <a:rPr dirty="0" sz="2000" spc="10" b="1">
                <a:latin typeface="Franklin Gothic Demi"/>
                <a:cs typeface="Franklin Gothic Demi"/>
              </a:rPr>
              <a:t>folto</a:t>
            </a:r>
            <a:r>
              <a:rPr dirty="0" sz="2000" spc="-85" b="1">
                <a:latin typeface="Franklin Gothic Demi"/>
                <a:cs typeface="Franklin Gothic Demi"/>
              </a:rPr>
              <a:t> </a:t>
            </a:r>
            <a:r>
              <a:rPr dirty="0" sz="2000" spc="15" b="1">
                <a:latin typeface="Franklin Gothic Demi"/>
                <a:cs typeface="Franklin Gothic Demi"/>
              </a:rPr>
              <a:t>pubblico</a:t>
            </a:r>
            <a:r>
              <a:rPr dirty="0" sz="2000" spc="-235" b="1">
                <a:latin typeface="Franklin Gothic Demi"/>
                <a:cs typeface="Franklin Gothic Demi"/>
              </a:rPr>
              <a:t> </a:t>
            </a:r>
            <a:r>
              <a:rPr dirty="0" sz="2000" spc="20" b="1">
                <a:latin typeface="Franklin Gothic Demi"/>
                <a:cs typeface="Franklin Gothic Demi"/>
              </a:rPr>
              <a:t>di</a:t>
            </a:r>
            <a:r>
              <a:rPr dirty="0" sz="2000" spc="-60" b="1">
                <a:latin typeface="Franklin Gothic Demi"/>
                <a:cs typeface="Franklin Gothic Demi"/>
              </a:rPr>
              <a:t> </a:t>
            </a:r>
            <a:r>
              <a:rPr dirty="0" sz="2000" spc="5" b="1">
                <a:latin typeface="Franklin Gothic Demi"/>
                <a:cs typeface="Franklin Gothic Demi"/>
              </a:rPr>
              <a:t>visitatori,</a:t>
            </a:r>
            <a:r>
              <a:rPr dirty="0" sz="2000" spc="-120" b="1">
                <a:latin typeface="Franklin Gothic Demi"/>
                <a:cs typeface="Franklin Gothic Demi"/>
              </a:rPr>
              <a:t> </a:t>
            </a:r>
            <a:r>
              <a:rPr dirty="0" sz="2000" spc="5" b="1">
                <a:latin typeface="Franklin Gothic Demi"/>
                <a:cs typeface="Franklin Gothic Demi"/>
              </a:rPr>
              <a:t>incuriositi</a:t>
            </a:r>
            <a:r>
              <a:rPr dirty="0" sz="2000" spc="-135" b="1">
                <a:latin typeface="Franklin Gothic Demi"/>
                <a:cs typeface="Franklin Gothic Demi"/>
              </a:rPr>
              <a:t> </a:t>
            </a:r>
            <a:r>
              <a:rPr dirty="0" sz="2000" spc="-5" b="1">
                <a:latin typeface="Franklin Gothic Demi"/>
                <a:cs typeface="Franklin Gothic Demi"/>
              </a:rPr>
              <a:t>ed</a:t>
            </a:r>
            <a:r>
              <a:rPr dirty="0" sz="2000" spc="60" b="1">
                <a:latin typeface="Franklin Gothic Demi"/>
                <a:cs typeface="Franklin Gothic Demi"/>
              </a:rPr>
              <a:t> </a:t>
            </a:r>
            <a:r>
              <a:rPr dirty="0" sz="2000" spc="15" b="1">
                <a:latin typeface="Franklin Gothic Demi"/>
                <a:cs typeface="Franklin Gothic Demi"/>
              </a:rPr>
              <a:t>entusiasti,  </a:t>
            </a:r>
            <a:r>
              <a:rPr dirty="0" sz="2000" spc="20" b="1">
                <a:latin typeface="Franklin Gothic Demi"/>
                <a:cs typeface="Franklin Gothic Demi"/>
              </a:rPr>
              <a:t>ha</a:t>
            </a:r>
            <a:r>
              <a:rPr dirty="0" sz="2000" spc="-30" b="1">
                <a:latin typeface="Franklin Gothic Demi"/>
                <a:cs typeface="Franklin Gothic Demi"/>
              </a:rPr>
              <a:t> </a:t>
            </a:r>
            <a:r>
              <a:rPr dirty="0" sz="2000" spc="25" b="1">
                <a:latin typeface="Franklin Gothic Demi"/>
                <a:cs typeface="Franklin Gothic Demi"/>
              </a:rPr>
              <a:t>potuto</a:t>
            </a:r>
            <a:r>
              <a:rPr dirty="0" sz="2000" spc="-240" b="1">
                <a:latin typeface="Franklin Gothic Demi"/>
                <a:cs typeface="Franklin Gothic Demi"/>
              </a:rPr>
              <a:t> </a:t>
            </a:r>
            <a:r>
              <a:rPr dirty="0" sz="2000" spc="5" b="1">
                <a:latin typeface="Franklin Gothic Demi"/>
                <a:cs typeface="Franklin Gothic Demi"/>
              </a:rPr>
              <a:t>così</a:t>
            </a:r>
            <a:r>
              <a:rPr dirty="0" sz="2000" spc="10" b="1">
                <a:latin typeface="Franklin Gothic Demi"/>
                <a:cs typeface="Franklin Gothic Demi"/>
              </a:rPr>
              <a:t> </a:t>
            </a:r>
            <a:r>
              <a:rPr dirty="0" sz="2000" b="1">
                <a:latin typeface="Franklin Gothic Demi"/>
                <a:cs typeface="Franklin Gothic Demi"/>
              </a:rPr>
              <a:t>ammirare</a:t>
            </a:r>
            <a:r>
              <a:rPr dirty="0" sz="2000" spc="-85" b="1">
                <a:latin typeface="Franklin Gothic Demi"/>
                <a:cs typeface="Franklin Gothic Demi"/>
              </a:rPr>
              <a:t> </a:t>
            </a:r>
            <a:r>
              <a:rPr dirty="0" sz="2000" b="1">
                <a:latin typeface="Franklin Gothic Demi"/>
                <a:cs typeface="Franklin Gothic Demi"/>
              </a:rPr>
              <a:t>la</a:t>
            </a:r>
            <a:r>
              <a:rPr dirty="0" sz="2000" spc="45" b="1">
                <a:latin typeface="Franklin Gothic Demi"/>
                <a:cs typeface="Franklin Gothic Demi"/>
              </a:rPr>
              <a:t> </a:t>
            </a:r>
            <a:r>
              <a:rPr dirty="0" sz="2000" spc="5" b="1">
                <a:latin typeface="Franklin Gothic Demi"/>
                <a:cs typeface="Franklin Gothic Demi"/>
              </a:rPr>
              <a:t>mostra</a:t>
            </a:r>
            <a:r>
              <a:rPr dirty="0" sz="2000" spc="-25" b="1">
                <a:latin typeface="Franklin Gothic Demi"/>
                <a:cs typeface="Franklin Gothic Demi"/>
              </a:rPr>
              <a:t> </a:t>
            </a:r>
            <a:r>
              <a:rPr dirty="0" sz="2000" spc="10" b="1">
                <a:latin typeface="Franklin Gothic Demi"/>
                <a:cs typeface="Franklin Gothic Demi"/>
              </a:rPr>
              <a:t>allestita</a:t>
            </a:r>
            <a:r>
              <a:rPr dirty="0" sz="2000" spc="-180" b="1">
                <a:latin typeface="Franklin Gothic Demi"/>
                <a:cs typeface="Franklin Gothic Demi"/>
              </a:rPr>
              <a:t> </a:t>
            </a:r>
            <a:r>
              <a:rPr dirty="0" sz="2000" spc="25" b="1">
                <a:latin typeface="Franklin Gothic Demi"/>
                <a:cs typeface="Franklin Gothic Demi"/>
              </a:rPr>
              <a:t>dai</a:t>
            </a:r>
            <a:r>
              <a:rPr dirty="0" sz="2000" spc="-60" b="1">
                <a:latin typeface="Franklin Gothic Demi"/>
                <a:cs typeface="Franklin Gothic Demi"/>
              </a:rPr>
              <a:t> </a:t>
            </a:r>
            <a:r>
              <a:rPr dirty="0" sz="2000" spc="20" b="1">
                <a:latin typeface="Franklin Gothic Demi"/>
                <a:cs typeface="Franklin Gothic Demi"/>
              </a:rPr>
              <a:t>ragazzi  </a:t>
            </a:r>
            <a:r>
              <a:rPr dirty="0" sz="2000" spc="10" b="1">
                <a:latin typeface="Franklin Gothic Demi"/>
                <a:cs typeface="Franklin Gothic Demi"/>
              </a:rPr>
              <a:t>e </a:t>
            </a:r>
            <a:r>
              <a:rPr dirty="0" sz="2000" spc="25" b="1">
                <a:latin typeface="Franklin Gothic Demi"/>
                <a:cs typeface="Franklin Gothic Demi"/>
              </a:rPr>
              <a:t>dai</a:t>
            </a:r>
            <a:r>
              <a:rPr dirty="0" sz="2000" spc="-390" b="1">
                <a:latin typeface="Franklin Gothic Demi"/>
                <a:cs typeface="Franklin Gothic Demi"/>
              </a:rPr>
              <a:t> </a:t>
            </a:r>
            <a:r>
              <a:rPr dirty="0" sz="2000" spc="10" b="1">
                <a:latin typeface="Franklin Gothic Demi"/>
                <a:cs typeface="Franklin Gothic Demi"/>
              </a:rPr>
              <a:t>docenti </a:t>
            </a:r>
            <a:r>
              <a:rPr dirty="0" sz="2000" b="1">
                <a:latin typeface="Franklin Gothic Demi"/>
                <a:cs typeface="Franklin Gothic Demi"/>
              </a:rPr>
              <a:t>della </a:t>
            </a:r>
            <a:r>
              <a:rPr dirty="0" sz="2000" spc="10" b="1">
                <a:latin typeface="Franklin Gothic Demi"/>
                <a:cs typeface="Franklin Gothic Demi"/>
              </a:rPr>
              <a:t>nostra scuola.</a:t>
            </a:r>
            <a:endParaRPr sz="20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5675" y="0"/>
            <a:ext cx="19431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71750" y="3981448"/>
            <a:ext cx="3876675" cy="2876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4175" y="3638550"/>
            <a:ext cx="2409824" cy="3219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762125" cy="2352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9000" y="0"/>
            <a:ext cx="1904999" cy="254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714750"/>
            <a:ext cx="2352675" cy="3143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419350"/>
            <a:ext cx="1076325" cy="1085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3400" y="2562225"/>
            <a:ext cx="990600" cy="1076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870"/>
              </a:lnSpc>
              <a:spcBef>
                <a:spcPts val="105"/>
              </a:spcBef>
            </a:pPr>
            <a:r>
              <a:rPr dirty="0" spc="5"/>
              <a:t>Grande </a:t>
            </a:r>
            <a:r>
              <a:rPr dirty="0" spc="-30"/>
              <a:t>successo </a:t>
            </a:r>
            <a:r>
              <a:rPr dirty="0" spc="15"/>
              <a:t>hanno </a:t>
            </a:r>
            <a:r>
              <a:rPr dirty="0" spc="-15"/>
              <a:t>riscosso </a:t>
            </a:r>
            <a:r>
              <a:rPr dirty="0" spc="5"/>
              <a:t>le riproduzioni </a:t>
            </a:r>
            <a:r>
              <a:rPr dirty="0"/>
              <a:t>delle </a:t>
            </a:r>
            <a:r>
              <a:rPr dirty="0" spc="-5"/>
              <a:t>opere </a:t>
            </a:r>
            <a:r>
              <a:rPr dirty="0" spc="-10"/>
              <a:t>artistiche</a:t>
            </a:r>
            <a:r>
              <a:rPr dirty="0" spc="70"/>
              <a:t> </a:t>
            </a:r>
            <a:r>
              <a:rPr dirty="0" spc="5"/>
              <a:t>di</a:t>
            </a:r>
          </a:p>
          <a:p>
            <a:pPr algn="ctr" marL="4445">
              <a:lnSpc>
                <a:spcPts val="2870"/>
              </a:lnSpc>
            </a:pPr>
            <a:r>
              <a:rPr dirty="0" spc="10"/>
              <a:t>Leonardo…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38275"/>
            <a:ext cx="3419474" cy="456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0427" y="5230558"/>
            <a:ext cx="16668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La</a:t>
            </a:r>
            <a:r>
              <a:rPr dirty="0" sz="2400" spc="-10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Gioconda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7850" y="1409700"/>
            <a:ext cx="3486150" cy="4657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18504" y="5187696"/>
            <a:ext cx="3238500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b="1">
                <a:solidFill>
                  <a:srgbClr val="FFFFFF"/>
                </a:solidFill>
                <a:latin typeface="Rockwell"/>
                <a:cs typeface="Rockwell"/>
              </a:rPr>
              <a:t>L’uomo</a:t>
            </a:r>
            <a:r>
              <a:rPr dirty="0" sz="2750" spc="-10" b="1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750" spc="25" b="1">
                <a:solidFill>
                  <a:srgbClr val="FFFFFF"/>
                </a:solidFill>
                <a:latin typeface="Rockwell"/>
                <a:cs typeface="Rockwell"/>
              </a:rPr>
              <a:t>vitruviano</a:t>
            </a:r>
            <a:endParaRPr sz="2750">
              <a:latin typeface="Rockwell"/>
              <a:cs typeface="Rockwel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105524"/>
            <a:ext cx="7524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91525" y="6038849"/>
            <a:ext cx="752473" cy="819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0" y="400050"/>
            <a:ext cx="59055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3276600" cy="437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3150" y="4295774"/>
            <a:ext cx="4562475" cy="2562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725" y="76136"/>
            <a:ext cx="2347976" cy="357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9739" y="127762"/>
            <a:ext cx="2263051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7650" y="552386"/>
            <a:ext cx="2767076" cy="366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6405" y="597662"/>
            <a:ext cx="2674378" cy="2758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38525" y="1638236"/>
            <a:ext cx="2795651" cy="357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87039" y="1685417"/>
            <a:ext cx="2704211" cy="263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28925" y="4362386"/>
            <a:ext cx="3376676" cy="366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79344" y="4407661"/>
            <a:ext cx="3282060" cy="2807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19500" y="4724336"/>
            <a:ext cx="823912" cy="3190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7252" y="4769611"/>
            <a:ext cx="733933" cy="2292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29125" y="4733861"/>
            <a:ext cx="1023937" cy="3571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5479" y="4779517"/>
            <a:ext cx="936752" cy="2706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5591174"/>
            <a:ext cx="1266825" cy="1266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53375" y="5562599"/>
            <a:ext cx="1190625" cy="1295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42" y="23812"/>
            <a:ext cx="8466455" cy="11264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12065">
              <a:lnSpc>
                <a:spcPct val="100400"/>
              </a:lnSpc>
              <a:spcBef>
                <a:spcPts val="90"/>
              </a:spcBef>
            </a:pPr>
            <a:r>
              <a:rPr dirty="0" spc="-5" b="1">
                <a:latin typeface="Franklin Gothic Demi"/>
                <a:cs typeface="Franklin Gothic Demi"/>
              </a:rPr>
              <a:t>I </a:t>
            </a:r>
            <a:r>
              <a:rPr dirty="0" spc="-25" b="1">
                <a:latin typeface="Franklin Gothic Demi"/>
                <a:cs typeface="Franklin Gothic Demi"/>
              </a:rPr>
              <a:t>quadri magici, </a:t>
            </a:r>
            <a:r>
              <a:rPr dirty="0" spc="-20" b="1">
                <a:latin typeface="Franklin Gothic Demi"/>
                <a:cs typeface="Franklin Gothic Demi"/>
              </a:rPr>
              <a:t>realizzati </a:t>
            </a:r>
            <a:r>
              <a:rPr dirty="0" spc="-15" b="1">
                <a:latin typeface="Franklin Gothic Demi"/>
                <a:cs typeface="Franklin Gothic Demi"/>
              </a:rPr>
              <a:t>con </a:t>
            </a:r>
            <a:r>
              <a:rPr dirty="0" spc="-20" b="1">
                <a:latin typeface="Franklin Gothic Demi"/>
                <a:cs typeface="Franklin Gothic Demi"/>
              </a:rPr>
              <a:t>tecniche </a:t>
            </a:r>
            <a:r>
              <a:rPr dirty="0" spc="-30" b="1">
                <a:latin typeface="Franklin Gothic Demi"/>
                <a:cs typeface="Franklin Gothic Demi"/>
              </a:rPr>
              <a:t>digitali, </a:t>
            </a:r>
            <a:r>
              <a:rPr dirty="0" spc="-25" b="1">
                <a:latin typeface="Franklin Gothic Demi"/>
                <a:cs typeface="Franklin Gothic Demi"/>
              </a:rPr>
              <a:t>che </a:t>
            </a:r>
            <a:r>
              <a:rPr dirty="0" spc="-5" b="1">
                <a:latin typeface="Franklin Gothic Demi"/>
                <a:cs typeface="Franklin Gothic Demi"/>
              </a:rPr>
              <a:t>hanno  </a:t>
            </a:r>
            <a:r>
              <a:rPr dirty="0" spc="-15" b="1">
                <a:latin typeface="Franklin Gothic Demi"/>
                <a:cs typeface="Franklin Gothic Demi"/>
              </a:rPr>
              <a:t>consentito </a:t>
            </a:r>
            <a:r>
              <a:rPr dirty="0" spc="-20" b="1">
                <a:latin typeface="Franklin Gothic Demi"/>
                <a:cs typeface="Franklin Gothic Demi"/>
              </a:rPr>
              <a:t>ai </a:t>
            </a:r>
            <a:r>
              <a:rPr dirty="0" spc="-25" b="1">
                <a:latin typeface="Franklin Gothic Demi"/>
                <a:cs typeface="Franklin Gothic Demi"/>
              </a:rPr>
              <a:t>visitatori </a:t>
            </a:r>
            <a:r>
              <a:rPr dirty="0" spc="-15" b="1">
                <a:latin typeface="Franklin Gothic Demi"/>
                <a:cs typeface="Franklin Gothic Demi"/>
              </a:rPr>
              <a:t>di immergersi </a:t>
            </a:r>
            <a:r>
              <a:rPr dirty="0" spc="-10" b="1">
                <a:latin typeface="Franklin Gothic Demi"/>
                <a:cs typeface="Franklin Gothic Demi"/>
              </a:rPr>
              <a:t>nell’arte </a:t>
            </a:r>
            <a:r>
              <a:rPr dirty="0" spc="-15" b="1">
                <a:latin typeface="Franklin Gothic Demi"/>
                <a:cs typeface="Franklin Gothic Demi"/>
              </a:rPr>
              <a:t>leonardiana  </a:t>
            </a:r>
            <a:r>
              <a:rPr dirty="0" spc="-10" b="1">
                <a:latin typeface="Franklin Gothic Demi"/>
                <a:cs typeface="Franklin Gothic Demi"/>
              </a:rPr>
              <a:t>gustandone </a:t>
            </a:r>
            <a:r>
              <a:rPr dirty="0" spc="-25" b="1">
                <a:latin typeface="Franklin Gothic Demi"/>
                <a:cs typeface="Franklin Gothic Demi"/>
              </a:rPr>
              <a:t>tutti </a:t>
            </a:r>
            <a:r>
              <a:rPr dirty="0" spc="-5" b="1">
                <a:latin typeface="Franklin Gothic Demi"/>
                <a:cs typeface="Franklin Gothic Demi"/>
              </a:rPr>
              <a:t>i </a:t>
            </a:r>
            <a:r>
              <a:rPr dirty="0" spc="-20" b="1">
                <a:latin typeface="Franklin Gothic Demi"/>
                <a:cs typeface="Franklin Gothic Demi"/>
              </a:rPr>
              <a:t>particolari </a:t>
            </a:r>
            <a:r>
              <a:rPr dirty="0" spc="-10" b="1">
                <a:latin typeface="Franklin Gothic Demi"/>
                <a:cs typeface="Franklin Gothic Demi"/>
              </a:rPr>
              <a:t>grazie </a:t>
            </a:r>
            <a:r>
              <a:rPr dirty="0" spc="-25" b="1">
                <a:latin typeface="Franklin Gothic Demi"/>
                <a:cs typeface="Franklin Gothic Demi"/>
              </a:rPr>
              <a:t>all’utilizzo </a:t>
            </a:r>
            <a:r>
              <a:rPr dirty="0" spc="-15" b="1">
                <a:latin typeface="Franklin Gothic Demi"/>
                <a:cs typeface="Franklin Gothic Demi"/>
              </a:rPr>
              <a:t>dei</a:t>
            </a:r>
            <a:r>
              <a:rPr dirty="0" spc="-335" b="1">
                <a:latin typeface="Franklin Gothic Demi"/>
                <a:cs typeface="Franklin Gothic Demi"/>
              </a:rPr>
              <a:t> </a:t>
            </a:r>
            <a:r>
              <a:rPr dirty="0" spc="-15" b="1">
                <a:latin typeface="Franklin Gothic Demi"/>
                <a:cs typeface="Franklin Gothic Demi"/>
              </a:rPr>
              <a:t>touchscreen.</a:t>
            </a:r>
          </a:p>
        </p:txBody>
      </p:sp>
      <p:sp>
        <p:nvSpPr>
          <p:cNvPr id="3" name="object 3"/>
          <p:cNvSpPr/>
          <p:nvPr/>
        </p:nvSpPr>
        <p:spPr>
          <a:xfrm>
            <a:off x="2552700" y="1190625"/>
            <a:ext cx="4248150" cy="566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591174"/>
            <a:ext cx="1266825" cy="126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10500" y="5410199"/>
            <a:ext cx="1333500" cy="144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150" y="1285874"/>
            <a:ext cx="4171950" cy="5572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2201" y="5406702"/>
            <a:ext cx="8540683" cy="27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3370" y="5768043"/>
            <a:ext cx="8666692" cy="272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8601" y="6141296"/>
            <a:ext cx="7658795" cy="270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0779" y="6501468"/>
            <a:ext cx="3601221" cy="2728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39025" y="0"/>
            <a:ext cx="1704974" cy="170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695450" cy="1838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2019-04-09T18:35:33Z</dcterms:created>
  <dcterms:modified xsi:type="dcterms:W3CDTF">2019-04-09T18:35:33Z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2019-04-08T00:00:00Z</vt:filetime>
  </property>
  <property fmtid="{D5CDD505-2E9C-101B-9397-08002B2CF9AE}" pid="3" name="LastSaved">
    <vt:filetime>2019-04-09T00:00:00Z</vt:filetime>
  </property>
</Properties>
</file>