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5" d="100"/>
          <a:sy n="115" d="100"/>
        </p:scale>
        <p:origin x="2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5257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dirty="0"/>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6956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dirty="0"/>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0099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dirty="0"/>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dirty="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1901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3007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7941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3031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dirty="0"/>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853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0522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9975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0808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6659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4446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dirty="0"/>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5596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1/25/2020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018957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r.wikipedia.org/wiki/Auschwitz_et_apr%C3%A8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7743172-17A8-4FA4-8434-B813E03B7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ctrTitle"/>
          </p:nvPr>
        </p:nvSpPr>
        <p:spPr>
          <a:xfrm>
            <a:off x="451514" y="1800225"/>
            <a:ext cx="3444211" cy="4241136"/>
          </a:xfrm>
        </p:spPr>
        <p:txBody>
          <a:bodyPr anchor="t">
            <a:normAutofit/>
          </a:bodyPr>
          <a:lstStyle/>
          <a:p>
            <a:r>
              <a:rPr lang="de-DE" sz="4100" dirty="0">
                <a:latin typeface="Lucida Sans"/>
                <a:ea typeface="STXinwei"/>
                <a:cs typeface="Segoe UI Light"/>
              </a:rPr>
              <a:t>Per non dimenticare</a:t>
            </a:r>
          </a:p>
        </p:txBody>
      </p:sp>
      <p:pic>
        <p:nvPicPr>
          <p:cNvPr id="4" name="Immagine 4">
            <a:extLst>
              <a:ext uri="{FF2B5EF4-FFF2-40B4-BE49-F238E27FC236}">
                <a16:creationId xmlns:a16="http://schemas.microsoft.com/office/drawing/2014/main" id="{CB64E03F-4093-40B5-A003-287DC0E048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a:xfrm>
            <a:off x="4857817" y="1263651"/>
            <a:ext cx="7175533" cy="4777710"/>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962583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97FF09-4792-48ED-A41F-6ADE117D410D}"/>
              </a:ext>
            </a:extLst>
          </p:cNvPr>
          <p:cNvSpPr>
            <a:spLocks noGrp="1"/>
          </p:cNvSpPr>
          <p:nvPr>
            <p:ph type="title"/>
          </p:nvPr>
        </p:nvSpPr>
        <p:spPr>
          <a:xfrm>
            <a:off x="810000" y="447188"/>
            <a:ext cx="10571998" cy="970450"/>
          </a:xfrm>
        </p:spPr>
        <p:txBody>
          <a:bodyPr>
            <a:normAutofit/>
          </a:bodyPr>
          <a:lstStyle/>
          <a:p>
            <a:r>
              <a:rPr lang="it-IT" dirty="0"/>
              <a:t>Il termine "SHOAH"</a:t>
            </a:r>
          </a:p>
        </p:txBody>
      </p:sp>
      <p:sp>
        <p:nvSpPr>
          <p:cNvPr id="8" name="Content Placeholder 7">
            <a:extLst>
              <a:ext uri="{FF2B5EF4-FFF2-40B4-BE49-F238E27FC236}">
                <a16:creationId xmlns:a16="http://schemas.microsoft.com/office/drawing/2014/main" id="{D4D22133-292A-4D18-B5DF-D22D14B7C1BA}"/>
              </a:ext>
            </a:extLst>
          </p:cNvPr>
          <p:cNvSpPr>
            <a:spLocks noGrp="1"/>
          </p:cNvSpPr>
          <p:nvPr>
            <p:ph idx="1"/>
          </p:nvPr>
        </p:nvSpPr>
        <p:spPr>
          <a:xfrm>
            <a:off x="-796" y="2240473"/>
            <a:ext cx="5575242" cy="4624236"/>
          </a:xfrm>
        </p:spPr>
        <p:txBody>
          <a:bodyPr>
            <a:normAutofit/>
          </a:bodyPr>
          <a:lstStyle/>
          <a:p>
            <a:pPr marL="0" indent="0">
              <a:buNone/>
            </a:pPr>
            <a:r>
              <a:rPr lang="it-IT" sz="2400" dirty="0"/>
              <a:t>Il termine Shoah in ebraico indica lo sterminio degli ebrei vittime del Genocidio Nazista, preferito ad </a:t>
            </a:r>
            <a:r>
              <a:rPr lang="it-IT" sz="2400" b="1" i="1" dirty="0"/>
              <a:t>olocausto</a:t>
            </a:r>
            <a:r>
              <a:rPr lang="it-IT" sz="2400" dirty="0"/>
              <a:t> in </a:t>
            </a:r>
            <a:r>
              <a:rPr lang="it-IT" sz="2400" dirty="0" smtClean="0"/>
              <a:t>quanto </a:t>
            </a:r>
            <a:r>
              <a:rPr lang="it-IT" sz="2400" dirty="0"/>
              <a:t>vi è estraneo il concetto di sacrificio inevitabile.</a:t>
            </a:r>
          </a:p>
        </p:txBody>
      </p:sp>
      <p:pic>
        <p:nvPicPr>
          <p:cNvPr id="4" name="Immagine 4" descr="Immagine che contiene esterni, rotaie, treno, ferrovia&#10;&#10;Descrizione generata con affidabilità molto elevata">
            <a:extLst>
              <a:ext uri="{FF2B5EF4-FFF2-40B4-BE49-F238E27FC236}">
                <a16:creationId xmlns:a16="http://schemas.microsoft.com/office/drawing/2014/main" id="{4A4F301C-2673-4A33-BB57-C7779F9297F4}"/>
              </a:ext>
            </a:extLst>
          </p:cNvPr>
          <p:cNvPicPr>
            <a:picLocks noChangeAspect="1"/>
          </p:cNvPicPr>
          <p:nvPr/>
        </p:nvPicPr>
        <p:blipFill>
          <a:blip r:embed="rId2"/>
          <a:stretch>
            <a:fillRect/>
          </a:stretch>
        </p:blipFill>
        <p:spPr>
          <a:xfrm>
            <a:off x="5584735" y="2254850"/>
            <a:ext cx="6607265" cy="456371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145239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764F9-6C93-4A6D-9751-0D01A1BBF53E}"/>
              </a:ext>
            </a:extLst>
          </p:cNvPr>
          <p:cNvSpPr>
            <a:spLocks noGrp="1"/>
          </p:cNvSpPr>
          <p:nvPr>
            <p:ph type="title"/>
          </p:nvPr>
        </p:nvSpPr>
        <p:spPr/>
        <p:txBody>
          <a:bodyPr/>
          <a:lstStyle/>
          <a:p>
            <a:r>
              <a:rPr lang="it-IT"/>
              <a:t>Testimonianze – LILIANA SEGRE</a:t>
            </a:r>
            <a:endParaRPr lang="it-IT" dirty="0"/>
          </a:p>
        </p:txBody>
      </p:sp>
      <p:pic>
        <p:nvPicPr>
          <p:cNvPr id="5" name="Immagine 5" descr="Immagine che contiene persona, fotografia, posando, uomo&#10;&#10;Descrizione generata con affidabilità molto elevata">
            <a:extLst>
              <a:ext uri="{FF2B5EF4-FFF2-40B4-BE49-F238E27FC236}">
                <a16:creationId xmlns:a16="http://schemas.microsoft.com/office/drawing/2014/main" id="{FF9D9B95-915D-4D87-B602-ECE2ED8E1967}"/>
              </a:ext>
            </a:extLst>
          </p:cNvPr>
          <p:cNvPicPr>
            <a:picLocks noGrp="1" noChangeAspect="1"/>
          </p:cNvPicPr>
          <p:nvPr>
            <p:ph sz="half" idx="1"/>
          </p:nvPr>
        </p:nvPicPr>
        <p:blipFill>
          <a:blip r:embed="rId2"/>
          <a:stretch>
            <a:fillRect/>
          </a:stretch>
        </p:blipFill>
        <p:spPr>
          <a:xfrm>
            <a:off x="46808" y="2498708"/>
            <a:ext cx="6010814" cy="3330335"/>
          </a:xfrm>
        </p:spPr>
      </p:pic>
      <p:sp>
        <p:nvSpPr>
          <p:cNvPr id="4" name="Segnaposto contenuto 3">
            <a:extLst>
              <a:ext uri="{FF2B5EF4-FFF2-40B4-BE49-F238E27FC236}">
                <a16:creationId xmlns:a16="http://schemas.microsoft.com/office/drawing/2014/main" id="{8E7D3C3E-AD2E-4B68-B711-1D1498634856}"/>
              </a:ext>
            </a:extLst>
          </p:cNvPr>
          <p:cNvSpPr>
            <a:spLocks noGrp="1"/>
          </p:cNvSpPr>
          <p:nvPr>
            <p:ph sz="half" idx="2"/>
          </p:nvPr>
        </p:nvSpPr>
        <p:spPr>
          <a:xfrm>
            <a:off x="6187415" y="2222287"/>
            <a:ext cx="5884696" cy="4635713"/>
          </a:xfrm>
        </p:spPr>
        <p:txBody>
          <a:bodyPr/>
          <a:lstStyle/>
          <a:p>
            <a:pPr marL="0" indent="0" algn="just">
              <a:buNone/>
            </a:pPr>
            <a:r>
              <a:rPr lang="it-IT" dirty="0"/>
              <a:t>Questa è la storia di una donna di nome Liliana Segre, sopravvissuta alla Shoah. In una sera di estate del 1938, finita la seconda </a:t>
            </a:r>
            <a:r>
              <a:rPr lang="it-IT" dirty="0" smtClean="0"/>
              <a:t>elementare, </a:t>
            </a:r>
            <a:r>
              <a:rPr lang="it-IT" dirty="0"/>
              <a:t>il padre le spiegò che non poteva più andare a scuola per colpa delle leggi razziali: era considerata diversa dalle altre coetanee. Il 19 gennaio del 2018 è stata nominata senatrice a vita dal presidente Mattarella. Per 30 anni ha girato nelle scuole per diffondere il suo messaggio di vita vissuta nei Lager, perché in un futuro molto prossimo non ci sarà più nessuno a dire «Io mi ricordo...» e spera quindi che le persone abbiano compreso la gravità della cosa per fare in modo che non si ripeta mai più.</a:t>
            </a:r>
          </a:p>
        </p:txBody>
      </p:sp>
    </p:spTree>
    <p:extLst>
      <p:ext uri="{BB962C8B-B14F-4D97-AF65-F5344CB8AC3E}">
        <p14:creationId xmlns:p14="http://schemas.microsoft.com/office/powerpoint/2010/main" val="187219309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2B79-5EBD-4638-AA70-867CCF2972D0}"/>
              </a:ext>
            </a:extLst>
          </p:cNvPr>
          <p:cNvSpPr>
            <a:spLocks noGrp="1"/>
          </p:cNvSpPr>
          <p:nvPr>
            <p:ph type="title"/>
          </p:nvPr>
        </p:nvSpPr>
        <p:spPr/>
        <p:txBody>
          <a:bodyPr/>
          <a:lstStyle/>
          <a:p>
            <a:r>
              <a:rPr lang="it-IT" dirty="0">
                <a:ea typeface="+mj-lt"/>
                <a:cs typeface="+mj-lt"/>
              </a:rPr>
              <a:t>Testimonianze – SERGIO DE SIMONE</a:t>
            </a:r>
            <a:endParaRPr lang="it-IT" dirty="0"/>
          </a:p>
        </p:txBody>
      </p:sp>
      <p:pic>
        <p:nvPicPr>
          <p:cNvPr id="5" name="Immagine 5" descr="Immagine che contiene fotografia, interni, posando, inpiedi&#10;&#10;Descrizione generata con affidabilità molto elevata">
            <a:extLst>
              <a:ext uri="{FF2B5EF4-FFF2-40B4-BE49-F238E27FC236}">
                <a16:creationId xmlns:a16="http://schemas.microsoft.com/office/drawing/2014/main" id="{F9170835-906B-4E78-A907-013E98415790}"/>
              </a:ext>
            </a:extLst>
          </p:cNvPr>
          <p:cNvPicPr>
            <a:picLocks noGrp="1" noChangeAspect="1"/>
          </p:cNvPicPr>
          <p:nvPr>
            <p:ph sz="half" idx="1"/>
          </p:nvPr>
        </p:nvPicPr>
        <p:blipFill>
          <a:blip r:embed="rId2"/>
          <a:stretch>
            <a:fillRect/>
          </a:stretch>
        </p:blipFill>
        <p:spPr>
          <a:xfrm>
            <a:off x="287897" y="2324293"/>
            <a:ext cx="2624407" cy="3578524"/>
          </a:xfrm>
        </p:spPr>
      </p:pic>
      <p:sp>
        <p:nvSpPr>
          <p:cNvPr id="4" name="Segnaposto contenuto 3">
            <a:extLst>
              <a:ext uri="{FF2B5EF4-FFF2-40B4-BE49-F238E27FC236}">
                <a16:creationId xmlns:a16="http://schemas.microsoft.com/office/drawing/2014/main" id="{F2339138-62FE-4D8C-85D6-CAB38074D577}"/>
              </a:ext>
            </a:extLst>
          </p:cNvPr>
          <p:cNvSpPr>
            <a:spLocks noGrp="1"/>
          </p:cNvSpPr>
          <p:nvPr>
            <p:ph sz="half" idx="2"/>
          </p:nvPr>
        </p:nvSpPr>
        <p:spPr>
          <a:xfrm>
            <a:off x="3053152" y="2222287"/>
            <a:ext cx="8328846" cy="3638764"/>
          </a:xfrm>
        </p:spPr>
        <p:txBody>
          <a:bodyPr/>
          <a:lstStyle/>
          <a:p>
            <a:pPr marL="0" indent="0" algn="just">
              <a:buNone/>
            </a:pPr>
            <a:r>
              <a:rPr lang="it-IT" dirty="0"/>
              <a:t>Sergio è un bambino napoletano che all'età di 7 anni è stato deportato nei Lager nel 1944; fu oggetto di esperimenti scientifici del "Dottor " Mangele. Sergio e altri bambini furono presi dalle SS con inganno</a:t>
            </a:r>
            <a:r>
              <a:rPr lang="it-IT" dirty="0" smtClean="0"/>
              <a:t>: - chi </a:t>
            </a:r>
            <a:r>
              <a:rPr lang="it-IT" dirty="0"/>
              <a:t>vuole vedere la mamma faccia un passo </a:t>
            </a:r>
            <a:r>
              <a:rPr lang="it-IT" dirty="0" smtClean="0"/>
              <a:t>avanti. - </a:t>
            </a:r>
            <a:r>
              <a:rPr lang="it-IT" dirty="0"/>
              <a:t>Lui e altri 19 bambini lo fecero. Li portarono in un campo di sterminio </a:t>
            </a:r>
            <a:r>
              <a:rPr lang="it-IT" dirty="0" smtClean="0"/>
              <a:t>di </a:t>
            </a:r>
            <a:r>
              <a:rPr lang="it-IT" dirty="0"/>
              <a:t>Amburgo. Verso la fine della guerra, da Berlino arrivò l'ordine di distruggere tutte le prove di quello che era stato fatto. I bambini furono portati in una scuola chiamata </a:t>
            </a:r>
            <a:r>
              <a:rPr lang="it-IT" dirty="0" err="1"/>
              <a:t>Bullenhuser</a:t>
            </a:r>
            <a:r>
              <a:rPr lang="it-IT" dirty="0"/>
              <a:t> </a:t>
            </a:r>
            <a:r>
              <a:rPr lang="it-IT" dirty="0" err="1" smtClean="0"/>
              <a:t>Damm</a:t>
            </a:r>
            <a:r>
              <a:rPr lang="it-IT" dirty="0" smtClean="0"/>
              <a:t>, </a:t>
            </a:r>
            <a:r>
              <a:rPr lang="it-IT" dirty="0"/>
              <a:t>dove vennero impiccati e poi bruciati, e le prove scritte sotterrate nel giardino della scuola. </a:t>
            </a:r>
          </a:p>
        </p:txBody>
      </p:sp>
    </p:spTree>
    <p:extLst>
      <p:ext uri="{BB962C8B-B14F-4D97-AF65-F5344CB8AC3E}">
        <p14:creationId xmlns:p14="http://schemas.microsoft.com/office/powerpoint/2010/main" val="415263602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1A23A-3A65-49DF-8133-835B2DC766C7}"/>
              </a:ext>
            </a:extLst>
          </p:cNvPr>
          <p:cNvSpPr>
            <a:spLocks noGrp="1"/>
          </p:cNvSpPr>
          <p:nvPr>
            <p:ph type="title"/>
          </p:nvPr>
        </p:nvSpPr>
        <p:spPr/>
        <p:txBody>
          <a:bodyPr/>
          <a:lstStyle/>
          <a:p>
            <a:r>
              <a:rPr lang="it-IT">
                <a:ea typeface="+mj-lt"/>
                <a:cs typeface="+mj-lt"/>
              </a:rPr>
              <a:t>Testimonianze – ALBERTO MIELI</a:t>
            </a:r>
            <a:endParaRPr lang="it-IT"/>
          </a:p>
        </p:txBody>
      </p:sp>
      <p:pic>
        <p:nvPicPr>
          <p:cNvPr id="5" name="alberto mieli intervista shoah">
            <a:hlinkClick r:id="" action="ppaction://media"/>
            <a:extLst>
              <a:ext uri="{FF2B5EF4-FFF2-40B4-BE49-F238E27FC236}">
                <a16:creationId xmlns:a16="http://schemas.microsoft.com/office/drawing/2014/main" id="{4126EB6D-548F-492C-B989-D8EE1E44E39D}"/>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rot="16200000">
            <a:off x="7544896" y="1855033"/>
            <a:ext cx="3021668" cy="5370220"/>
          </a:xfrm>
        </p:spPr>
      </p:pic>
      <p:sp>
        <p:nvSpPr>
          <p:cNvPr id="4" name="Segnaposto contenuto 3">
            <a:extLst>
              <a:ext uri="{FF2B5EF4-FFF2-40B4-BE49-F238E27FC236}">
                <a16:creationId xmlns:a16="http://schemas.microsoft.com/office/drawing/2014/main" id="{ED6B37EE-3745-4961-B3D5-F2376315491B}"/>
              </a:ext>
            </a:extLst>
          </p:cNvPr>
          <p:cNvSpPr>
            <a:spLocks noGrp="1"/>
          </p:cNvSpPr>
          <p:nvPr>
            <p:ph sz="half" idx="2"/>
          </p:nvPr>
        </p:nvSpPr>
        <p:spPr>
          <a:xfrm>
            <a:off x="13251" y="2222287"/>
            <a:ext cx="6095999" cy="4635713"/>
          </a:xfrm>
        </p:spPr>
        <p:txBody>
          <a:bodyPr/>
          <a:lstStyle/>
          <a:p>
            <a:pPr marL="0" indent="0" algn="just">
              <a:buNone/>
            </a:pPr>
            <a:r>
              <a:rPr lang="it-IT" dirty="0"/>
              <a:t>Alberto nacque a Roma nel </a:t>
            </a:r>
            <a:r>
              <a:rPr lang="it-IT" dirty="0" smtClean="0"/>
              <a:t>1925: era </a:t>
            </a:r>
            <a:r>
              <a:rPr lang="it-IT" dirty="0"/>
              <a:t>il più grande di 8 fratelli e visse nel quartiere Garbatella. Il 5 aprile 1944 fu messo su un convoglio in direzione </a:t>
            </a:r>
            <a:r>
              <a:rPr lang="it-IT" dirty="0" smtClean="0"/>
              <a:t>di Auschwitz</a:t>
            </a:r>
            <a:r>
              <a:rPr lang="it-IT" dirty="0"/>
              <a:t>. In questa piccola parte di video ci </a:t>
            </a:r>
            <a:r>
              <a:rPr lang="it-IT" dirty="0" smtClean="0"/>
              <a:t>racconta </a:t>
            </a:r>
            <a:r>
              <a:rPr lang="it-IT" dirty="0"/>
              <a:t>le atrocità che sono state compiute contro </a:t>
            </a:r>
            <a:r>
              <a:rPr lang="it-IT" dirty="0" smtClean="0"/>
              <a:t>alcuni </a:t>
            </a:r>
            <a:r>
              <a:rPr lang="it-IT" dirty="0"/>
              <a:t>bambini mentre lui era lì presente.</a:t>
            </a:r>
          </a:p>
        </p:txBody>
      </p:sp>
    </p:spTree>
    <p:extLst>
      <p:ext uri="{BB962C8B-B14F-4D97-AF65-F5344CB8AC3E}">
        <p14:creationId xmlns:p14="http://schemas.microsoft.com/office/powerpoint/2010/main" val="10904818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E6E085-5A7C-4247-8C93-63081EB931CA}"/>
              </a:ext>
            </a:extLst>
          </p:cNvPr>
          <p:cNvSpPr>
            <a:spLocks noGrp="1"/>
          </p:cNvSpPr>
          <p:nvPr>
            <p:ph type="title"/>
          </p:nvPr>
        </p:nvSpPr>
        <p:spPr/>
        <p:txBody>
          <a:bodyPr/>
          <a:lstStyle/>
          <a:p>
            <a:r>
              <a:rPr lang="it-IT"/>
              <a:t>I campi d'oggi – Marta Conson </a:t>
            </a:r>
          </a:p>
        </p:txBody>
      </p:sp>
      <p:sp>
        <p:nvSpPr>
          <p:cNvPr id="3" name="Segnaposto contenuto 2">
            <a:extLst>
              <a:ext uri="{FF2B5EF4-FFF2-40B4-BE49-F238E27FC236}">
                <a16:creationId xmlns:a16="http://schemas.microsoft.com/office/drawing/2014/main" id="{5CC31406-4C2E-4BAF-B847-6869473566AF}"/>
              </a:ext>
            </a:extLst>
          </p:cNvPr>
          <p:cNvSpPr>
            <a:spLocks noGrp="1"/>
          </p:cNvSpPr>
          <p:nvPr>
            <p:ph idx="1"/>
          </p:nvPr>
        </p:nvSpPr>
        <p:spPr>
          <a:xfrm>
            <a:off x="-797" y="2696739"/>
            <a:ext cx="12193592" cy="4154097"/>
          </a:xfrm>
        </p:spPr>
        <p:txBody>
          <a:bodyPr/>
          <a:lstStyle/>
          <a:p>
            <a:pPr marL="0" indent="0">
              <a:buNone/>
            </a:pPr>
            <a:r>
              <a:rPr lang="it-IT" sz="2400" dirty="0"/>
              <a:t>Auschwitz, novembre 2019</a:t>
            </a:r>
          </a:p>
          <a:p>
            <a:pPr marL="0" indent="0" algn="just">
              <a:buNone/>
            </a:pPr>
            <a:r>
              <a:rPr lang="it-IT" dirty="0"/>
              <a:t>Eccomi, sono arrivata ad Auschwitz sto camminando su dei vecchi binari dove tempo fa arrivavano treni pieni di persone, dove a decidere della loro vita o della loro morte era lo scendere a destra o a sinistra. Spogliati dei loro beni, dei loro </a:t>
            </a:r>
            <a:r>
              <a:rPr lang="it-IT" dirty="0" smtClean="0"/>
              <a:t>vestiti, </a:t>
            </a:r>
            <a:r>
              <a:rPr lang="it-IT" dirty="0"/>
              <a:t>ma soprattutto della loro dignità. Sono vestita con abiti </a:t>
            </a:r>
            <a:r>
              <a:rPr lang="it-IT" dirty="0" smtClean="0"/>
              <a:t>pesanti ma </a:t>
            </a:r>
            <a:r>
              <a:rPr lang="it-IT" dirty="0"/>
              <a:t>ho freddo. Mi rendo conto che il freddo che sento non proviene da </a:t>
            </a:r>
            <a:r>
              <a:rPr lang="it-IT" dirty="0" smtClean="0"/>
              <a:t>fuori ma </a:t>
            </a:r>
            <a:r>
              <a:rPr lang="it-IT" dirty="0"/>
              <a:t>si è impadronito del mio cuore che per un instante si ferma e le lacrime mi </a:t>
            </a:r>
            <a:r>
              <a:rPr lang="it-IT" dirty="0" smtClean="0"/>
              <a:t>scendono </a:t>
            </a:r>
            <a:r>
              <a:rPr lang="it-IT" dirty="0"/>
              <a:t>sul </a:t>
            </a:r>
            <a:r>
              <a:rPr lang="it-IT" dirty="0" smtClean="0"/>
              <a:t>viso. Mi </a:t>
            </a:r>
            <a:r>
              <a:rPr lang="it-IT" dirty="0"/>
              <a:t>chiedo com'è possibile che un uomo arrivi ad odiare così tanto il proprio simile, sottoponendolo alle più atroci torture.  </a:t>
            </a:r>
          </a:p>
          <a:p>
            <a:pPr marL="0" indent="0" algn="just">
              <a:buNone/>
            </a:pPr>
            <a:r>
              <a:rPr lang="it-IT" dirty="0"/>
              <a:t>Come si fa a immaginare che alcune persone </a:t>
            </a:r>
            <a:r>
              <a:rPr lang="it-IT" dirty="0" smtClean="0"/>
              <a:t>siano </a:t>
            </a:r>
            <a:r>
              <a:rPr lang="it-IT" dirty="0"/>
              <a:t>superiori ad altre. </a:t>
            </a:r>
          </a:p>
          <a:p>
            <a:pPr marL="0" indent="0" algn="just">
              <a:buNone/>
            </a:pPr>
            <a:r>
              <a:rPr lang="it-IT" dirty="0"/>
              <a:t>"Molti allora hanno pianto ed il loro lamento risuona ancora. Lo udiamo anche qui; non è morto con loro ma si leva forte, struggente, accorato e dice</a:t>
            </a:r>
            <a:r>
              <a:rPr lang="it-IT" dirty="0" smtClean="0"/>
              <a:t>: - Non </a:t>
            </a:r>
            <a:r>
              <a:rPr lang="it-IT" dirty="0"/>
              <a:t>dimenticateci. Si rivolge a tutti e a ciascuno."</a:t>
            </a:r>
          </a:p>
          <a:p>
            <a:pPr marL="0" indent="0" algn="just">
              <a:buNone/>
            </a:pPr>
            <a:r>
              <a:rPr lang="it-IT" dirty="0"/>
              <a:t>Tratto da un discorso di Giovanni Paolo II</a:t>
            </a:r>
          </a:p>
        </p:txBody>
      </p:sp>
    </p:spTree>
    <p:extLst>
      <p:ext uri="{BB962C8B-B14F-4D97-AF65-F5344CB8AC3E}">
        <p14:creationId xmlns:p14="http://schemas.microsoft.com/office/powerpoint/2010/main" val="3367084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CA5F20-6ADC-461B-8954-3AE786455A29}"/>
              </a:ext>
            </a:extLst>
          </p:cNvPr>
          <p:cNvSpPr>
            <a:spLocks noGrp="1"/>
          </p:cNvSpPr>
          <p:nvPr>
            <p:ph type="title"/>
          </p:nvPr>
        </p:nvSpPr>
        <p:spPr/>
        <p:txBody>
          <a:bodyPr/>
          <a:lstStyle/>
          <a:p>
            <a:r>
              <a:rPr lang="it-IT">
                <a:ea typeface="+mj-lt"/>
                <a:cs typeface="+mj-lt"/>
              </a:rPr>
              <a:t>I campi d'oggi – Giada Capuozzo</a:t>
            </a:r>
            <a:endParaRPr lang="it-IT"/>
          </a:p>
        </p:txBody>
      </p:sp>
      <p:sp>
        <p:nvSpPr>
          <p:cNvPr id="3" name="Segnaposto contenuto 2">
            <a:extLst>
              <a:ext uri="{FF2B5EF4-FFF2-40B4-BE49-F238E27FC236}">
                <a16:creationId xmlns:a16="http://schemas.microsoft.com/office/drawing/2014/main" id="{30DC535E-7909-4F99-930F-75034B7C7801}"/>
              </a:ext>
            </a:extLst>
          </p:cNvPr>
          <p:cNvSpPr>
            <a:spLocks noGrp="1"/>
          </p:cNvSpPr>
          <p:nvPr>
            <p:ph idx="1"/>
          </p:nvPr>
        </p:nvSpPr>
        <p:spPr>
          <a:xfrm>
            <a:off x="0" y="2229452"/>
            <a:ext cx="12193592" cy="4628548"/>
          </a:xfrm>
        </p:spPr>
        <p:txBody>
          <a:bodyPr/>
          <a:lstStyle/>
          <a:p>
            <a:pPr marL="0" indent="0" algn="just">
              <a:buNone/>
            </a:pPr>
            <a:r>
              <a:rPr lang="it-IT" dirty="0"/>
              <a:t>Auschwitz, settembre 2018</a:t>
            </a:r>
          </a:p>
          <a:p>
            <a:pPr marL="0" indent="0" algn="just">
              <a:buNone/>
            </a:pPr>
            <a:r>
              <a:rPr lang="it-IT" dirty="0"/>
              <a:t>"Orbiet mocht dich frei" ci dice la guida che traduce "Il lavoro rende </a:t>
            </a:r>
            <a:r>
              <a:rPr lang="it-IT" dirty="0" smtClean="0"/>
              <a:t>liberi«. Questa </a:t>
            </a:r>
            <a:r>
              <a:rPr lang="it-IT" dirty="0"/>
              <a:t>frase per un instante mi </a:t>
            </a:r>
            <a:r>
              <a:rPr lang="it-IT" dirty="0" smtClean="0"/>
              <a:t>rincuora: </a:t>
            </a:r>
            <a:r>
              <a:rPr lang="it-IT" dirty="0"/>
              <a:t>"Magari tutto quello che è stato detto è falso!" Ma bastano pochi passi e mi accorgo </a:t>
            </a:r>
            <a:r>
              <a:rPr lang="it-IT" dirty="0" smtClean="0"/>
              <a:t>che </a:t>
            </a:r>
            <a:r>
              <a:rPr lang="it-IT" dirty="0"/>
              <a:t>non è per niente così! Sento freddo, ho la pelle d'oca mentre ci raccontano le cattiverie subite dai deportati. Mi chiedo come si può far tanto male e trattare come degli animali i propri simili, decidere della loro vita o della loro morte! Davanti alle tantissime foto di deportati lì uccisi mi viene da piangere, provo molto </a:t>
            </a:r>
            <a:r>
              <a:rPr lang="it-IT" dirty="0" smtClean="0"/>
              <a:t>dolore; </a:t>
            </a:r>
            <a:r>
              <a:rPr lang="it-IT" dirty="0"/>
              <a:t>ogni foto era forse di un papà, di un figlio, di un marito! E penso a quanti sogni sono stati interrotti! Immagino questa scena mentre sono mano nella mano con i miei genitori e non riesco a non pensare a chi è stato letteralmente strappato dalle rassicuranti mani dei propri genitori. Mi tremano le gambe, mi accorgo di piangere, sono terrorizzata da </a:t>
            </a:r>
            <a:r>
              <a:rPr lang="it-IT" dirty="0" smtClean="0"/>
              <a:t>tutta </a:t>
            </a:r>
            <a:r>
              <a:rPr lang="it-IT" dirty="0"/>
              <a:t>questa cattiveria. </a:t>
            </a:r>
          </a:p>
          <a:p>
            <a:pPr marL="0" indent="0" algn="just">
              <a:buNone/>
            </a:pPr>
            <a:r>
              <a:rPr lang="it-IT" b="1" dirty="0"/>
              <a:t>Ciò non deve più accadere! </a:t>
            </a:r>
          </a:p>
        </p:txBody>
      </p:sp>
    </p:spTree>
    <p:extLst>
      <p:ext uri="{BB962C8B-B14F-4D97-AF65-F5344CB8AC3E}">
        <p14:creationId xmlns:p14="http://schemas.microsoft.com/office/powerpoint/2010/main" val="2902810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5437A-AC30-41ED-A97C-EB7828A4A294}"/>
              </a:ext>
            </a:extLst>
          </p:cNvPr>
          <p:cNvSpPr>
            <a:spLocks noGrp="1"/>
          </p:cNvSpPr>
          <p:nvPr>
            <p:ph type="title"/>
          </p:nvPr>
        </p:nvSpPr>
        <p:spPr/>
        <p:txBody>
          <a:bodyPr/>
          <a:lstStyle/>
          <a:p>
            <a:r>
              <a:rPr lang="it-IT" dirty="0"/>
              <a:t>I campi d’oggi – Chiara Bidello</a:t>
            </a:r>
          </a:p>
        </p:txBody>
      </p:sp>
      <p:sp>
        <p:nvSpPr>
          <p:cNvPr id="3" name="Segnaposto contenuto 2">
            <a:extLst>
              <a:ext uri="{FF2B5EF4-FFF2-40B4-BE49-F238E27FC236}">
                <a16:creationId xmlns:a16="http://schemas.microsoft.com/office/drawing/2014/main" id="{E572056E-6B82-4978-BF66-F4E452931695}"/>
              </a:ext>
            </a:extLst>
          </p:cNvPr>
          <p:cNvSpPr>
            <a:spLocks noGrp="1"/>
          </p:cNvSpPr>
          <p:nvPr>
            <p:ph sz="half" idx="1"/>
          </p:nvPr>
        </p:nvSpPr>
        <p:spPr>
          <a:xfrm>
            <a:off x="0" y="2319130"/>
            <a:ext cx="5910461" cy="4538870"/>
          </a:xfrm>
        </p:spPr>
        <p:txBody>
          <a:bodyPr>
            <a:normAutofit fontScale="92500" lnSpcReduction="20000"/>
          </a:bodyPr>
          <a:lstStyle/>
          <a:p>
            <a:pPr marL="0" indent="0" algn="just">
              <a:buNone/>
            </a:pPr>
            <a:r>
              <a:rPr lang="it-IT" dirty="0"/>
              <a:t>Immaginate un bambino di 3 mesi:</a:t>
            </a:r>
          </a:p>
          <a:p>
            <a:pPr marL="0" indent="0" algn="just">
              <a:buNone/>
            </a:pPr>
            <a:r>
              <a:rPr lang="it-IT" dirty="0"/>
              <a:t>Un bambino che sembra avere tutta la vita davanti a sé,</a:t>
            </a:r>
          </a:p>
          <a:p>
            <a:pPr marL="0" indent="0" algn="just">
              <a:buNone/>
            </a:pPr>
            <a:r>
              <a:rPr lang="it-IT" dirty="0"/>
              <a:t>ma che davanti ha soltanto la più crudele delle morti. </a:t>
            </a:r>
          </a:p>
          <a:p>
            <a:pPr marL="0" indent="0" algn="just">
              <a:buNone/>
            </a:pPr>
            <a:r>
              <a:rPr lang="it-IT" dirty="0"/>
              <a:t>Un bambino puro, innocente e senza colpa,</a:t>
            </a:r>
          </a:p>
          <a:p>
            <a:pPr marL="0" indent="0" algn="just">
              <a:buNone/>
            </a:pPr>
            <a:r>
              <a:rPr lang="it-IT" dirty="0"/>
              <a:t> ma che sta per essere ucciso. </a:t>
            </a:r>
          </a:p>
          <a:p>
            <a:pPr marL="0" indent="0" algn="just">
              <a:buNone/>
            </a:pPr>
            <a:r>
              <a:rPr lang="it-IT" dirty="0"/>
              <a:t>Un bambino che non ha fatto nulla,</a:t>
            </a:r>
          </a:p>
          <a:p>
            <a:pPr marL="0" indent="0" algn="just">
              <a:buNone/>
            </a:pPr>
            <a:r>
              <a:rPr lang="it-IT" dirty="0"/>
              <a:t>Ma che è stato separato dalla madre.</a:t>
            </a:r>
          </a:p>
          <a:p>
            <a:pPr marL="0" indent="0" algn="just">
              <a:buNone/>
            </a:pPr>
            <a:r>
              <a:rPr lang="it-IT" dirty="0"/>
              <a:t>Un bambino che non farebbe male ad una mosca, </a:t>
            </a:r>
          </a:p>
          <a:p>
            <a:pPr marL="0" indent="0" algn="just">
              <a:buNone/>
            </a:pPr>
            <a:r>
              <a:rPr lang="it-IT" dirty="0"/>
              <a:t>Ma che sta per essere lanciato in aria </a:t>
            </a:r>
          </a:p>
          <a:p>
            <a:pPr marL="0" indent="0" algn="just">
              <a:buNone/>
            </a:pPr>
            <a:r>
              <a:rPr lang="it-IT" dirty="0"/>
              <a:t>per poi essere raggiunto da un proiettile di un soldato.</a:t>
            </a:r>
          </a:p>
          <a:p>
            <a:pPr marL="0" indent="0" algn="just">
              <a:buNone/>
            </a:pPr>
            <a:r>
              <a:rPr lang="it-IT" dirty="0"/>
              <a:t>Perché gli umani sono l’unica razza </a:t>
            </a:r>
          </a:p>
          <a:p>
            <a:pPr marL="0" indent="0" algn="just">
              <a:buNone/>
            </a:pPr>
            <a:r>
              <a:rPr lang="it-IT" dirty="0"/>
              <a:t>che si stermina da sola,</a:t>
            </a:r>
          </a:p>
          <a:p>
            <a:pPr marL="0" indent="0">
              <a:buNone/>
            </a:pPr>
            <a:endParaRPr lang="it-IT" dirty="0"/>
          </a:p>
        </p:txBody>
      </p:sp>
      <p:sp>
        <p:nvSpPr>
          <p:cNvPr id="4" name="Segnaposto contenuto 3">
            <a:extLst>
              <a:ext uri="{FF2B5EF4-FFF2-40B4-BE49-F238E27FC236}">
                <a16:creationId xmlns:a16="http://schemas.microsoft.com/office/drawing/2014/main" id="{B6D9A14B-76E6-43CA-8DC9-94C449ED8BAD}"/>
              </a:ext>
            </a:extLst>
          </p:cNvPr>
          <p:cNvSpPr>
            <a:spLocks noGrp="1"/>
          </p:cNvSpPr>
          <p:nvPr>
            <p:ph sz="half" idx="2"/>
          </p:nvPr>
        </p:nvSpPr>
        <p:spPr>
          <a:xfrm>
            <a:off x="6096000" y="2222287"/>
            <a:ext cx="6095999" cy="4635712"/>
          </a:xfrm>
        </p:spPr>
        <p:txBody>
          <a:bodyPr>
            <a:normAutofit fontScale="92500" lnSpcReduction="20000"/>
          </a:bodyPr>
          <a:lstStyle/>
          <a:p>
            <a:pPr marL="0" indent="0" algn="just">
              <a:buNone/>
            </a:pPr>
            <a:r>
              <a:rPr lang="it-IT" dirty="0"/>
              <a:t>L’unica che può raggiungere certi</a:t>
            </a:r>
          </a:p>
          <a:p>
            <a:pPr marL="0" indent="0" algn="just">
              <a:buNone/>
            </a:pPr>
            <a:r>
              <a:rPr lang="it-IT" dirty="0"/>
              <a:t>Livelli di crudeltà. </a:t>
            </a:r>
          </a:p>
          <a:p>
            <a:pPr marL="0" indent="0" algn="just">
              <a:buNone/>
            </a:pPr>
            <a:r>
              <a:rPr lang="it-IT" dirty="0"/>
              <a:t>Ma sono sempre gli umani a liberare i loro simili,</a:t>
            </a:r>
          </a:p>
          <a:p>
            <a:pPr marL="0" indent="0" algn="just">
              <a:buNone/>
            </a:pPr>
            <a:r>
              <a:rPr lang="it-IT" dirty="0"/>
              <a:t>Sono sempre loro ad aiutarli. </a:t>
            </a:r>
          </a:p>
          <a:p>
            <a:pPr marL="0" indent="0" algn="just">
              <a:buNone/>
            </a:pPr>
            <a:r>
              <a:rPr lang="it-IT" dirty="0"/>
              <a:t>Perché noi siamo dotati di intelletto: </a:t>
            </a:r>
          </a:p>
          <a:p>
            <a:pPr marL="0" indent="0" algn="just">
              <a:buNone/>
            </a:pPr>
            <a:r>
              <a:rPr lang="it-IT" dirty="0"/>
              <a:t>C’è chi lo usa per il bene, chi non lo usa affatto e chi lo sfrutta per il male,</a:t>
            </a:r>
          </a:p>
          <a:p>
            <a:pPr marL="0" indent="0" algn="just">
              <a:buNone/>
            </a:pPr>
            <a:r>
              <a:rPr lang="it-IT" dirty="0"/>
              <a:t>Facendo soffrire persone innocenti. </a:t>
            </a:r>
          </a:p>
          <a:p>
            <a:pPr marL="0" indent="0" algn="just">
              <a:buNone/>
            </a:pPr>
            <a:r>
              <a:rPr lang="it-IT" dirty="0"/>
              <a:t>Ed è per questo che oggi siamo qui, </a:t>
            </a:r>
          </a:p>
          <a:p>
            <a:pPr marL="0" indent="0" algn="just">
              <a:buNone/>
            </a:pPr>
            <a:r>
              <a:rPr lang="it-IT" b="1" dirty="0"/>
              <a:t>Per non dimenticare,</a:t>
            </a:r>
          </a:p>
          <a:p>
            <a:pPr marL="0" indent="0" algn="just">
              <a:buNone/>
            </a:pPr>
            <a:r>
              <a:rPr lang="it-IT" b="1" dirty="0"/>
              <a:t>E per far sì che queste vicende orribili </a:t>
            </a:r>
          </a:p>
          <a:p>
            <a:pPr marL="0" indent="0" algn="just">
              <a:buNone/>
            </a:pPr>
            <a:r>
              <a:rPr lang="it-IT" b="1" dirty="0"/>
              <a:t>Non si ripetano mai più!</a:t>
            </a:r>
          </a:p>
          <a:p>
            <a:pPr marL="0" indent="0">
              <a:buNone/>
            </a:pPr>
            <a:endParaRPr lang="it-IT" dirty="0"/>
          </a:p>
          <a:p>
            <a:pPr marL="0" indent="0">
              <a:buNone/>
            </a:pPr>
            <a:endParaRPr lang="it-IT" dirty="0"/>
          </a:p>
        </p:txBody>
      </p:sp>
      <p:cxnSp>
        <p:nvCxnSpPr>
          <p:cNvPr id="6" name="Connettore diritto 5">
            <a:extLst>
              <a:ext uri="{FF2B5EF4-FFF2-40B4-BE49-F238E27FC236}">
                <a16:creationId xmlns:a16="http://schemas.microsoft.com/office/drawing/2014/main" id="{97CC10E8-481A-42BD-846D-00F838AAC299}"/>
              </a:ext>
            </a:extLst>
          </p:cNvPr>
          <p:cNvCxnSpPr>
            <a:cxnSpLocks/>
          </p:cNvCxnSpPr>
          <p:nvPr/>
        </p:nvCxnSpPr>
        <p:spPr>
          <a:xfrm>
            <a:off x="5910470" y="2222287"/>
            <a:ext cx="0" cy="43640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120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338</TotalTime>
  <Words>823</Words>
  <Application>Microsoft Office PowerPoint</Application>
  <PresentationFormat>Widescreen</PresentationFormat>
  <Paragraphs>43</Paragraphs>
  <Slides>8</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Century Gothic</vt:lpstr>
      <vt:lpstr>Lucida Sans</vt:lpstr>
      <vt:lpstr>Segoe UI Light</vt:lpstr>
      <vt:lpstr>STXinwei</vt:lpstr>
      <vt:lpstr>Wingdings 2</vt:lpstr>
      <vt:lpstr>Quotable</vt:lpstr>
      <vt:lpstr>Per non dimenticare</vt:lpstr>
      <vt:lpstr>Il termine "SHOAH"</vt:lpstr>
      <vt:lpstr>Testimonianze – LILIANA SEGRE</vt:lpstr>
      <vt:lpstr>Testimonianze – SERGIO DE SIMONE</vt:lpstr>
      <vt:lpstr>Testimonianze – ALBERTO MIELI</vt:lpstr>
      <vt:lpstr>I campi d'oggi – Marta Conson </vt:lpstr>
      <vt:lpstr>I campi d'oggi – Giada Capuozzo</vt:lpstr>
      <vt:lpstr>I campi d’oggi – Chiara Bidello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cinzia roma</dc:creator>
  <cp:lastModifiedBy>AsRocK</cp:lastModifiedBy>
  <cp:revision>685</cp:revision>
  <dcterms:created xsi:type="dcterms:W3CDTF">2020-01-24T09:35:04Z</dcterms:created>
  <dcterms:modified xsi:type="dcterms:W3CDTF">2020-01-25T17:21:44Z</dcterms:modified>
</cp:coreProperties>
</file>