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3" r:id="rId1"/>
  </p:sldMasterIdLst>
  <p:sldIdLst>
    <p:sldId id="260" r:id="rId2"/>
    <p:sldId id="264" r:id="rId3"/>
    <p:sldId id="261" r:id="rId4"/>
    <p:sldId id="262" r:id="rId5"/>
    <p:sldId id="258" r:id="rId6"/>
    <p:sldId id="265" r:id="rId7"/>
    <p:sldId id="266" r:id="rId8"/>
    <p:sldId id="259" r:id="rId9"/>
    <p:sldId id="267" r:id="rId10"/>
    <p:sldId id="268" r:id="rId11"/>
    <p:sldId id="269" r:id="rId12"/>
    <p:sldId id="270" r:id="rId13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10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31" y="251990"/>
            <a:ext cx="8568531" cy="503978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9700" spc="-88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031" y="5291772"/>
            <a:ext cx="7560469" cy="1007957"/>
          </a:xfrm>
        </p:spPr>
        <p:txBody>
          <a:bodyPr/>
          <a:lstStyle>
            <a:lvl1pPr marL="0" indent="0" algn="l">
              <a:buNone/>
              <a:defRPr b="0" cap="all" spc="132" baseline="0">
                <a:solidFill>
                  <a:schemeClr val="tx2"/>
                </a:solidFill>
                <a:latin typeface="+mj-lt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800" b="1" strike="noStrike" spc="-1" smtClean="0">
                <a:solidFill>
                  <a:srgbClr val="E74C3C"/>
                </a:solidFill>
                <a:latin typeface="Source Sans Pro Black"/>
              </a:rPr>
              <a:t>&lt;data/ora&gt;</a:t>
            </a:r>
            <a:endParaRPr lang="it-IT" sz="1800" b="1" strike="noStrike" spc="-1">
              <a:solidFill>
                <a:srgbClr val="E74C3C"/>
              </a:solidFill>
              <a:latin typeface="Source Sans Pro Blac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800" b="1" strike="noStrike" spc="-1" smtClean="0">
                <a:solidFill>
                  <a:srgbClr val="E74C3C"/>
                </a:solidFill>
                <a:latin typeface="Source Sans Pro Black"/>
              </a:rPr>
              <a:t>&lt;piè di pagina&gt;</a:t>
            </a:r>
            <a:endParaRPr lang="it-IT" sz="1800" b="1" strike="noStrike" spc="-1">
              <a:solidFill>
                <a:srgbClr val="E74C3C"/>
              </a:solidFill>
              <a:latin typeface="Source Sans Pro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23114" y="5342170"/>
            <a:ext cx="157511" cy="22175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23114" y="0"/>
            <a:ext cx="157511" cy="53421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fld id="{C21F1915-CE31-46BA-95B3-4BBC930445BD}" type="slidenum">
              <a:rPr lang="it-IT" sz="1800" b="1" strike="noStrike" spc="-1" smtClean="0">
                <a:solidFill>
                  <a:srgbClr val="E74C3C"/>
                </a:solidFill>
                <a:latin typeface="Source Sans Pro Black"/>
              </a:rPr>
              <a:t>‹N›</a:t>
            </a:fld>
            <a:endParaRPr lang="it-IT" sz="1800" b="1" strike="noStrike" spc="-1">
              <a:solidFill>
                <a:srgbClr val="E74C3C"/>
              </a:solidFill>
              <a:latin typeface="Source Sans Pro Black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800" b="1" strike="noStrike" spc="-1" smtClean="0">
                <a:solidFill>
                  <a:srgbClr val="E74C3C"/>
                </a:solidFill>
                <a:latin typeface="Source Sans Pro Black"/>
              </a:rPr>
              <a:t>&lt;data/ora&gt;</a:t>
            </a:r>
            <a:endParaRPr lang="it-IT" sz="1800" b="1" strike="noStrike" spc="-1">
              <a:solidFill>
                <a:srgbClr val="E74C3C"/>
              </a:solidFill>
              <a:latin typeface="Source Sans Pro Blac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800" b="1" strike="noStrike" spc="-1" smtClean="0">
                <a:solidFill>
                  <a:srgbClr val="E74C3C"/>
                </a:solidFill>
                <a:latin typeface="Source Sans Pro Black"/>
              </a:rPr>
              <a:t>&lt;piè di pagina&gt;</a:t>
            </a:r>
            <a:endParaRPr lang="it-IT" sz="1800" b="1" strike="noStrike" spc="-1">
              <a:solidFill>
                <a:srgbClr val="E74C3C"/>
              </a:solidFill>
              <a:latin typeface="Source Sans Pro Blac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C21F1915-CE31-46BA-95B3-4BBC930445BD}" type="slidenum">
              <a:rPr lang="it-IT" sz="1800" b="1" strike="noStrike" spc="-1" smtClean="0">
                <a:solidFill>
                  <a:srgbClr val="E74C3C"/>
                </a:solidFill>
                <a:latin typeface="Source Sans Pro Black"/>
              </a:rPr>
              <a:t>‹N›</a:t>
            </a:fld>
            <a:endParaRPr lang="it-IT" sz="1800" b="1" strike="noStrike" spc="-1">
              <a:solidFill>
                <a:srgbClr val="E74C3C"/>
              </a:solidFill>
              <a:latin typeface="Source Sans Pro Black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800" b="1" strike="noStrike" spc="-1" smtClean="0">
                <a:solidFill>
                  <a:srgbClr val="E74C3C"/>
                </a:solidFill>
                <a:latin typeface="Source Sans Pro Black"/>
              </a:rPr>
              <a:t>&lt;data/ora&gt;</a:t>
            </a:r>
            <a:endParaRPr lang="it-IT" sz="1800" b="1" strike="noStrike" spc="-1">
              <a:solidFill>
                <a:srgbClr val="E74C3C"/>
              </a:solidFill>
              <a:latin typeface="Source Sans Pro Blac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800" b="1" strike="noStrike" spc="-1" smtClean="0">
                <a:solidFill>
                  <a:srgbClr val="E74C3C"/>
                </a:solidFill>
                <a:latin typeface="Source Sans Pro Black"/>
              </a:rPr>
              <a:t>&lt;piè di pagina&gt;</a:t>
            </a:r>
            <a:endParaRPr lang="it-IT" sz="1800" b="1" strike="noStrike" spc="-1">
              <a:solidFill>
                <a:srgbClr val="E74C3C"/>
              </a:solidFill>
              <a:latin typeface="Source Sans Pro Blac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C21F1915-CE31-46BA-95B3-4BBC930445BD}" type="slidenum">
              <a:rPr lang="it-IT" sz="1800" b="1" strike="noStrike" spc="-1" smtClean="0">
                <a:solidFill>
                  <a:srgbClr val="E74C3C"/>
                </a:solidFill>
                <a:latin typeface="Source Sans Pro Black"/>
              </a:rPr>
              <a:t>‹N›</a:t>
            </a:fld>
            <a:endParaRPr lang="it-IT" sz="1800" b="1" strike="noStrike" spc="-1">
              <a:solidFill>
                <a:srgbClr val="E74C3C"/>
              </a:solidFill>
              <a:latin typeface="Source Sans Pro Black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endParaRPr lang="it-IT" sz="32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600" b="0" strike="noStrike" spc="-1">
              <a:solidFill>
                <a:srgbClr val="1C1C1C"/>
              </a:solidFill>
              <a:latin typeface="Source Sans Pro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800" b="1" strike="noStrike" spc="-1" smtClean="0">
                <a:solidFill>
                  <a:srgbClr val="E74C3C"/>
                </a:solidFill>
                <a:latin typeface="Source Sans Pro Black"/>
              </a:rPr>
              <a:t>&lt;data/ora&gt;</a:t>
            </a:r>
            <a:endParaRPr lang="it-IT" sz="1800" b="1" strike="noStrike" spc="-1">
              <a:solidFill>
                <a:srgbClr val="E74C3C"/>
              </a:solidFill>
              <a:latin typeface="Source Sans Pro Blac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800" b="1" strike="noStrike" spc="-1" smtClean="0">
                <a:solidFill>
                  <a:srgbClr val="E74C3C"/>
                </a:solidFill>
                <a:latin typeface="Source Sans Pro Black"/>
              </a:rPr>
              <a:t>&lt;piè di pagina&gt;</a:t>
            </a:r>
            <a:endParaRPr lang="it-IT" sz="1800" b="1" strike="noStrike" spc="-1">
              <a:solidFill>
                <a:srgbClr val="E74C3C"/>
              </a:solidFill>
              <a:latin typeface="Source Sans Pro Blac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C21F1915-CE31-46BA-95B3-4BBC930445BD}" type="slidenum">
              <a:rPr lang="it-IT" sz="1800" b="1" strike="noStrike" spc="-1" smtClean="0">
                <a:solidFill>
                  <a:srgbClr val="E74C3C"/>
                </a:solidFill>
                <a:latin typeface="Source Sans Pro Black"/>
              </a:rPr>
              <a:t>‹N›</a:t>
            </a:fld>
            <a:endParaRPr lang="it-IT" sz="1800" b="1" strike="noStrike" spc="-1">
              <a:solidFill>
                <a:srgbClr val="E74C3C"/>
              </a:solidFill>
              <a:latin typeface="Source Sans Pro Black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1595932"/>
            <a:ext cx="8568531" cy="476329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9700" b="0" cap="all" spc="-88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251990"/>
            <a:ext cx="8568531" cy="1175949"/>
          </a:xfrm>
        </p:spPr>
        <p:txBody>
          <a:bodyPr anchor="b"/>
          <a:lstStyle>
            <a:lvl1pPr marL="0" indent="0">
              <a:buNone/>
              <a:defRPr sz="2200" b="0" cap="all" spc="132" baseline="0">
                <a:solidFill>
                  <a:schemeClr val="tx2"/>
                </a:solidFill>
                <a:latin typeface="+mj-lt"/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800" b="1" strike="noStrike" spc="-1" smtClean="0">
                <a:solidFill>
                  <a:srgbClr val="E74C3C"/>
                </a:solidFill>
                <a:latin typeface="Source Sans Pro Black"/>
              </a:rPr>
              <a:t>&lt;data/ora&gt;</a:t>
            </a:r>
            <a:endParaRPr lang="it-IT" sz="1800" b="1" strike="noStrike" spc="-1">
              <a:solidFill>
                <a:srgbClr val="E74C3C"/>
              </a:solidFill>
              <a:latin typeface="Source Sans Pro Black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C21F1915-CE31-46BA-95B3-4BBC930445BD}" type="slidenum">
              <a:rPr lang="it-IT" sz="1800" b="1" strike="noStrike" spc="-1" smtClean="0">
                <a:solidFill>
                  <a:srgbClr val="E74C3C"/>
                </a:solidFill>
                <a:latin typeface="Source Sans Pro Black"/>
              </a:rPr>
              <a:t>‹N›</a:t>
            </a:fld>
            <a:endParaRPr lang="it-IT" sz="1800" b="1" strike="noStrike" spc="-1">
              <a:solidFill>
                <a:srgbClr val="E74C3C"/>
              </a:solidFill>
              <a:latin typeface="Source Sans Pro Black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it-IT" sz="1800" b="1" strike="noStrike" spc="-1" smtClean="0">
                <a:solidFill>
                  <a:srgbClr val="E74C3C"/>
                </a:solidFill>
                <a:latin typeface="Source Sans Pro Black"/>
              </a:rPr>
              <a:t>&lt;piè di pagina&gt;</a:t>
            </a:r>
            <a:endParaRPr lang="it-IT" sz="1800" b="1" strike="noStrike" spc="-1">
              <a:solidFill>
                <a:srgbClr val="E74C3C"/>
              </a:solidFill>
              <a:latin typeface="Source Sans Pro Black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7711" y="1735926"/>
            <a:ext cx="3629025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1548" y="1735926"/>
            <a:ext cx="3629025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800" b="1" strike="noStrike" spc="-1" smtClean="0">
                <a:solidFill>
                  <a:srgbClr val="E74C3C"/>
                </a:solidFill>
                <a:latin typeface="Source Sans Pro Black"/>
              </a:rPr>
              <a:t>&lt;data/ora&gt;</a:t>
            </a:r>
            <a:endParaRPr lang="it-IT" sz="1800" b="1" strike="noStrike" spc="-1">
              <a:solidFill>
                <a:srgbClr val="E74C3C"/>
              </a:solidFill>
              <a:latin typeface="Source Sans Pro Blac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800" b="1" strike="noStrike" spc="-1" smtClean="0">
                <a:solidFill>
                  <a:srgbClr val="E74C3C"/>
                </a:solidFill>
                <a:latin typeface="Source Sans Pro Black"/>
              </a:rPr>
              <a:t>&lt;piè di pagina&gt;</a:t>
            </a:r>
            <a:endParaRPr lang="it-IT" sz="1800" b="1" strike="noStrike" spc="-1">
              <a:solidFill>
                <a:srgbClr val="E74C3C"/>
              </a:solidFill>
              <a:latin typeface="Source Sans Pro Blac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C21F1915-CE31-46BA-95B3-4BBC930445BD}" type="slidenum">
              <a:rPr lang="it-IT" sz="1800" b="1" strike="noStrike" spc="-1" smtClean="0">
                <a:solidFill>
                  <a:srgbClr val="E74C3C"/>
                </a:solidFill>
                <a:latin typeface="Source Sans Pro Black"/>
              </a:rPr>
              <a:t>‹N›</a:t>
            </a:fld>
            <a:endParaRPr lang="it-IT" sz="1800" b="1" strike="noStrike" spc="-1">
              <a:solidFill>
                <a:srgbClr val="E74C3C"/>
              </a:solidFill>
              <a:latin typeface="Source Sans Pro Black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4351" y="1733686"/>
            <a:ext cx="3629025" cy="705219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110" baseline="0">
                <a:solidFill>
                  <a:schemeClr val="tx1"/>
                </a:solidFill>
                <a:latin typeface="+mj-lt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4351" y="2490533"/>
            <a:ext cx="3629025" cy="423341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14908" y="1733686"/>
            <a:ext cx="3629025" cy="705219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0" kern="1200" cap="all" spc="11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marL="0" lvl="0" indent="0" algn="l" defTabSz="1007943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14908" y="2490533"/>
            <a:ext cx="3629025" cy="423341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800" b="1" strike="noStrike" spc="-1" smtClean="0">
                <a:solidFill>
                  <a:srgbClr val="E74C3C"/>
                </a:solidFill>
                <a:latin typeface="Source Sans Pro Black"/>
              </a:rPr>
              <a:t>&lt;data/ora&gt;</a:t>
            </a:r>
            <a:endParaRPr lang="it-IT" sz="1800" b="1" strike="noStrike" spc="-1">
              <a:solidFill>
                <a:srgbClr val="E74C3C"/>
              </a:solidFill>
              <a:latin typeface="Source Sans Pro Black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800" b="1" strike="noStrike" spc="-1" smtClean="0">
                <a:solidFill>
                  <a:srgbClr val="E74C3C"/>
                </a:solidFill>
                <a:latin typeface="Source Sans Pro Black"/>
              </a:rPr>
              <a:t>&lt;piè di pagina&gt;</a:t>
            </a:r>
            <a:endParaRPr lang="it-IT" sz="1800" b="1" strike="noStrike" spc="-1">
              <a:solidFill>
                <a:srgbClr val="E74C3C"/>
              </a:solidFill>
              <a:latin typeface="Source Sans Pro Black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C21F1915-CE31-46BA-95B3-4BBC930445BD}" type="slidenum">
              <a:rPr lang="it-IT" sz="1800" b="1" strike="noStrike" spc="-1" smtClean="0">
                <a:solidFill>
                  <a:srgbClr val="E74C3C"/>
                </a:solidFill>
                <a:latin typeface="Source Sans Pro Black"/>
              </a:rPr>
              <a:t>‹N›</a:t>
            </a:fld>
            <a:endParaRPr lang="it-IT" sz="1800" b="1" strike="noStrike" spc="-1">
              <a:solidFill>
                <a:srgbClr val="E74C3C"/>
              </a:solidFill>
              <a:latin typeface="Source Sans Pro Black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800" b="1" strike="noStrike" spc="-1" smtClean="0">
                <a:solidFill>
                  <a:srgbClr val="E74C3C"/>
                </a:solidFill>
                <a:latin typeface="Source Sans Pro Black"/>
              </a:rPr>
              <a:t>&lt;data/ora&gt;</a:t>
            </a:r>
            <a:endParaRPr lang="it-IT" sz="1800" b="1" strike="noStrike" spc="-1">
              <a:solidFill>
                <a:srgbClr val="E74C3C"/>
              </a:solidFill>
              <a:latin typeface="Source Sans Pro Blac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800" b="1" strike="noStrike" spc="-1" smtClean="0">
                <a:solidFill>
                  <a:srgbClr val="E74C3C"/>
                </a:solidFill>
                <a:latin typeface="Source Sans Pro Black"/>
              </a:rPr>
              <a:t>&lt;piè di pagina&gt;</a:t>
            </a:r>
            <a:endParaRPr lang="it-IT" sz="1800" b="1" strike="noStrike" spc="-1">
              <a:solidFill>
                <a:srgbClr val="E74C3C"/>
              </a:solidFill>
              <a:latin typeface="Source Sans Pro Blac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C21F1915-CE31-46BA-95B3-4BBC930445BD}" type="slidenum">
              <a:rPr lang="it-IT" sz="1800" b="1" strike="noStrike" spc="-1" smtClean="0">
                <a:solidFill>
                  <a:srgbClr val="E74C3C"/>
                </a:solidFill>
                <a:latin typeface="Source Sans Pro Black"/>
              </a:rPr>
              <a:t>‹N›</a:t>
            </a:fld>
            <a:endParaRPr lang="it-IT" sz="1800" b="1" strike="noStrike" spc="-1">
              <a:solidFill>
                <a:srgbClr val="E74C3C"/>
              </a:solidFill>
              <a:latin typeface="Source Sans Pro Black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800" b="1" strike="noStrike" spc="-1" smtClean="0">
                <a:solidFill>
                  <a:srgbClr val="E74C3C"/>
                </a:solidFill>
                <a:latin typeface="Source Sans Pro Black"/>
              </a:rPr>
              <a:t>&lt;data/ora&gt;</a:t>
            </a:r>
            <a:endParaRPr lang="it-IT" sz="1800" b="1" strike="noStrike" spc="-1">
              <a:solidFill>
                <a:srgbClr val="E74C3C"/>
              </a:solidFill>
              <a:latin typeface="Source Sans Pro Black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800" b="1" strike="noStrike" spc="-1" smtClean="0">
                <a:solidFill>
                  <a:srgbClr val="E74C3C"/>
                </a:solidFill>
                <a:latin typeface="Source Sans Pro Black"/>
              </a:rPr>
              <a:t>&lt;piè di pagina&gt;</a:t>
            </a:r>
            <a:endParaRPr lang="it-IT" sz="1800" b="1" strike="noStrike" spc="-1">
              <a:solidFill>
                <a:srgbClr val="E74C3C"/>
              </a:solidFill>
              <a:latin typeface="Source Sans Pro Blac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C21F1915-CE31-46BA-95B3-4BBC930445BD}" type="slidenum">
              <a:rPr lang="it-IT" sz="1800" b="1" strike="noStrike" spc="-1" smtClean="0">
                <a:solidFill>
                  <a:srgbClr val="E74C3C"/>
                </a:solidFill>
                <a:latin typeface="Source Sans Pro Black"/>
              </a:rPr>
              <a:t>‹N›</a:t>
            </a:fld>
            <a:endParaRPr lang="it-IT" sz="1800" b="1" strike="noStrike" spc="-1">
              <a:solidFill>
                <a:srgbClr val="E74C3C"/>
              </a:solidFill>
              <a:latin typeface="Source Sans Pro Black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5" y="1763924"/>
            <a:ext cx="5635349" cy="493898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763924"/>
            <a:ext cx="3316456" cy="49389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800" b="1" strike="noStrike" spc="-1" smtClean="0">
                <a:solidFill>
                  <a:srgbClr val="E74C3C"/>
                </a:solidFill>
                <a:latin typeface="Source Sans Pro Black"/>
              </a:rPr>
              <a:t>&lt;data/ora&gt;</a:t>
            </a:r>
            <a:endParaRPr lang="it-IT" sz="1800" b="1" strike="noStrike" spc="-1">
              <a:solidFill>
                <a:srgbClr val="E74C3C"/>
              </a:solidFill>
              <a:latin typeface="Source Sans Pro Blac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800" b="1" strike="noStrike" spc="-1" smtClean="0">
                <a:solidFill>
                  <a:srgbClr val="E74C3C"/>
                </a:solidFill>
                <a:latin typeface="Source Sans Pro Black"/>
              </a:rPr>
              <a:t>&lt;piè di pagina&gt;</a:t>
            </a:r>
            <a:endParaRPr lang="it-IT" sz="1800" b="1" strike="noStrike" spc="-1">
              <a:solidFill>
                <a:srgbClr val="E74C3C"/>
              </a:solidFill>
              <a:latin typeface="Source Sans Pro Blac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C21F1915-CE31-46BA-95B3-4BBC930445BD}" type="slidenum">
              <a:rPr lang="it-IT" sz="1800" b="1" strike="noStrike" spc="-1" smtClean="0">
                <a:solidFill>
                  <a:srgbClr val="E74C3C"/>
                </a:solidFill>
                <a:latin typeface="Source Sans Pro Black"/>
              </a:rPr>
              <a:t>‹N›</a:t>
            </a:fld>
            <a:endParaRPr lang="it-IT" sz="1800" b="1" strike="noStrike" spc="-1">
              <a:solidFill>
                <a:srgbClr val="E74C3C"/>
              </a:solidFill>
              <a:latin typeface="Source Sans Pro Black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923114" y="5342170"/>
            <a:ext cx="157511" cy="22175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922842" cy="534217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1" y="6299729"/>
            <a:ext cx="8988557" cy="503978"/>
          </a:xfrm>
        </p:spPr>
        <p:txBody>
          <a:bodyPr/>
          <a:lstStyle>
            <a:lvl1pPr marL="0" indent="0">
              <a:buNone/>
              <a:defRPr sz="18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800" b="1" strike="noStrike" spc="-1" smtClean="0">
                <a:solidFill>
                  <a:srgbClr val="E74C3C"/>
                </a:solidFill>
                <a:latin typeface="Source Sans Pro Black"/>
              </a:rPr>
              <a:t>&lt;data/ora&gt;</a:t>
            </a:r>
            <a:endParaRPr lang="it-IT" sz="1800" b="1" strike="noStrike" spc="-1">
              <a:solidFill>
                <a:srgbClr val="E74C3C"/>
              </a:solidFill>
              <a:latin typeface="Source Sans Pro Blac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800" b="1" strike="noStrike" spc="-1" smtClean="0">
                <a:solidFill>
                  <a:srgbClr val="E74C3C"/>
                </a:solidFill>
                <a:latin typeface="Source Sans Pro Black"/>
              </a:rPr>
              <a:t>&lt;piè di pagina&gt;</a:t>
            </a:r>
            <a:endParaRPr lang="it-IT" sz="1800" b="1" strike="noStrike" spc="-1">
              <a:solidFill>
                <a:srgbClr val="E74C3C"/>
              </a:solidFill>
              <a:latin typeface="Source Sans Pro Blac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fld id="{C21F1915-CE31-46BA-95B3-4BBC930445BD}" type="slidenum">
              <a:rPr lang="it-IT" sz="1800" b="1" strike="noStrike" spc="-1" smtClean="0">
                <a:solidFill>
                  <a:srgbClr val="E74C3C"/>
                </a:solidFill>
                <a:latin typeface="Source Sans Pro Black"/>
              </a:rPr>
              <a:t>‹N›</a:t>
            </a:fld>
            <a:endParaRPr lang="it-IT" sz="1800" b="1" strike="noStrike" spc="-1">
              <a:solidFill>
                <a:srgbClr val="E74C3C"/>
              </a:solidFill>
              <a:latin typeface="Source Sans Pro Black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4031" y="5459765"/>
            <a:ext cx="8988557" cy="839964"/>
          </a:xfrm>
        </p:spPr>
        <p:txBody>
          <a:bodyPr anchor="t">
            <a:normAutofit/>
          </a:bodyPr>
          <a:lstStyle>
            <a:lvl1pPr>
              <a:defRPr sz="35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923114" y="0"/>
            <a:ext cx="157511" cy="53421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168343"/>
            <a:ext cx="6384396" cy="1511935"/>
          </a:xfrm>
          <a:prstGeom prst="rect">
            <a:avLst/>
          </a:prstGeom>
        </p:spPr>
        <p:txBody>
          <a:bodyPr vert="horz" lIns="100794" tIns="50397" rIns="100794" bIns="50397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931918"/>
            <a:ext cx="8400521" cy="4821043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6803708"/>
            <a:ext cx="3780234" cy="335986"/>
          </a:xfrm>
          <a:prstGeom prst="rect">
            <a:avLst/>
          </a:prstGeom>
        </p:spPr>
        <p:txBody>
          <a:bodyPr vert="horz" lIns="100794" tIns="50397" rIns="100794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algn="r"/>
            <a:r>
              <a:rPr lang="it-IT" sz="1800" b="1" strike="noStrike" spc="-1" smtClean="0">
                <a:solidFill>
                  <a:srgbClr val="FFFFFF"/>
                </a:solidFill>
                <a:latin typeface="Source Sans Pro Black"/>
              </a:rPr>
              <a:t>&lt;data/ora&gt;</a:t>
            </a:r>
            <a:endParaRPr lang="it-IT" sz="18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031" y="7157193"/>
            <a:ext cx="3780234" cy="312887"/>
          </a:xfrm>
          <a:prstGeom prst="rect">
            <a:avLst/>
          </a:prstGeom>
        </p:spPr>
        <p:txBody>
          <a:bodyPr vert="horz" lIns="100794" tIns="50397" rIns="100794" bIns="50397" rtlCol="0" anchor="t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algn="ctr"/>
            <a:r>
              <a:rPr lang="it-IT" sz="1800" b="1" strike="noStrike" spc="-1" smtClean="0">
                <a:solidFill>
                  <a:srgbClr val="FFFFFF"/>
                </a:solidFill>
                <a:latin typeface="Source Sans Pro Black"/>
              </a:rPr>
              <a:t>&lt;piè di pagina&gt;</a:t>
            </a:r>
            <a:endParaRPr lang="it-IT" sz="18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9070188" y="6487650"/>
            <a:ext cx="1450339" cy="402525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2600" b="1">
                <a:solidFill>
                  <a:schemeClr val="tx2"/>
                </a:solidFill>
              </a:defRPr>
            </a:lvl1pPr>
          </a:lstStyle>
          <a:p>
            <a:pPr algn="ctr"/>
            <a:fld id="{58474803-EA4D-4AC0-8F82-11EE92D2E723}" type="slidenum">
              <a:rPr lang="it-IT" sz="1800" b="1" strike="noStrike" spc="-1" smtClean="0">
                <a:solidFill>
                  <a:srgbClr val="FFFFFF"/>
                </a:solidFill>
                <a:latin typeface="Source Sans Pro Black"/>
              </a:rPr>
              <a:t>‹N›</a:t>
            </a:fld>
            <a:endParaRPr lang="it-IT" sz="18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23114" y="0"/>
            <a:ext cx="157511" cy="15119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23114" y="1511935"/>
            <a:ext cx="157511" cy="6047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1007943" rtl="0" eaLnBrk="1" latinLnBrk="0" hangingPunct="1">
        <a:spcBef>
          <a:spcPct val="0"/>
        </a:spcBef>
        <a:buNone/>
        <a:defRPr sz="4000" kern="1200" cap="all" spc="-66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spcBef>
          <a:spcPct val="20000"/>
        </a:spcBef>
        <a:spcAft>
          <a:spcPts val="661"/>
        </a:spcAft>
        <a:buFont typeface="Arial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indent="-201589" algn="l" defTabSz="1007943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/>
          </p:nvPr>
        </p:nvSpPr>
        <p:spPr>
          <a:xfrm>
            <a:off x="431800" y="921274"/>
            <a:ext cx="9180000" cy="6624736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1600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La comunicazione è un arte e come tale deve essere appresa in tutti i suoi elementi , in tutte le sue dinamiche interne , in tutte le sue barriere per essere eliminate.</a:t>
            </a:r>
            <a:endParaRPr lang="it-IT" sz="1600" dirty="0" smtClean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1600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La comunicazione costa di questi elementi:</a:t>
            </a:r>
            <a:endParaRPr lang="it-IT" sz="1600" dirty="0" smtClean="0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600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-Emittente: colui che manda il messaggio;</a:t>
            </a:r>
            <a:endParaRPr lang="it-IT" sz="1600" dirty="0" smtClean="0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600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-Il destinatario o il ricevente: colui che riceve il messaggio;</a:t>
            </a:r>
            <a:endParaRPr lang="it-IT" sz="1600" dirty="0" smtClean="0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600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-Il canale o mezzo della comunicazione (in aula è costituito dall’aria e dalla voce);</a:t>
            </a:r>
            <a:endParaRPr lang="it-IT" sz="1600" dirty="0" smtClean="0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600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-Il registro della comunicazione: (il registro è il modo come si parla, si scrive, si chatta , </a:t>
            </a:r>
            <a:r>
              <a:rPr lang="it-IT" sz="1600" dirty="0" err="1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ecc</a:t>
            </a:r>
            <a:r>
              <a:rPr lang="it-IT" sz="1600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; può essere aulico, alto, medio, basso, popolare, dialettale, formale o </a:t>
            </a:r>
            <a:r>
              <a:rPr lang="it-IT" sz="1600" dirty="0" err="1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informale,ironico,satirico,ecc</a:t>
            </a:r>
            <a:r>
              <a:rPr lang="it-IT" sz="1600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.);</a:t>
            </a:r>
            <a:endParaRPr lang="it-IT" sz="1600" dirty="0" smtClean="0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600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-Il contenuto, costituito dal messaggio stesso; esso deve essere espresso con idee chiare e distinte di modo anche l’uomo della strada possa comprendere;</a:t>
            </a:r>
            <a:endParaRPr lang="it-IT" sz="1600" dirty="0" smtClean="0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600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-Il codice, è costituito da un’armonia interna tra registro e contenuto.</a:t>
            </a:r>
            <a:endParaRPr lang="it-IT" sz="1600" dirty="0" smtClean="0">
              <a:effectLst/>
              <a:ea typeface="Calibri"/>
              <a:cs typeface="Times New Roman"/>
            </a:endParaRPr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1800" y="323453"/>
            <a:ext cx="5544616" cy="900000"/>
          </a:xfrm>
        </p:spPr>
        <p:txBody>
          <a:bodyPr/>
          <a:lstStyle/>
          <a:p>
            <a:r>
              <a:rPr lang="it-IT" dirty="0" smtClean="0"/>
              <a:t>L’ETICA DELLA </a:t>
            </a:r>
            <a:br>
              <a:rPr lang="it-IT" dirty="0" smtClean="0"/>
            </a:br>
            <a:r>
              <a:rPr lang="it-IT" dirty="0" smtClean="0"/>
              <a:t>COMUNICAZIONE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48" y="105306"/>
            <a:ext cx="2474678" cy="153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02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" y="-112656"/>
            <a:ext cx="10219098" cy="767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0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840" y="-324619"/>
            <a:ext cx="9288809" cy="2303711"/>
          </a:xfrm>
        </p:spPr>
        <p:txBody>
          <a:bodyPr/>
          <a:lstStyle/>
          <a:p>
            <a:r>
              <a:rPr lang="it-IT" sz="4400" dirty="0" smtClean="0">
                <a:solidFill>
                  <a:srgbClr val="C00000"/>
                </a:solidFill>
              </a:rPr>
              <a:t>REALIZZATO DA </a:t>
            </a:r>
            <a:endParaRPr lang="it-IT" sz="4400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2" y="2411685"/>
            <a:ext cx="834016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07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03" y="1907629"/>
            <a:ext cx="8424936" cy="443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63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/>
          </p:nvPr>
        </p:nvSpPr>
        <p:spPr>
          <a:xfrm>
            <a:off x="503808" y="395461"/>
            <a:ext cx="9360000" cy="900000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3200" dirty="0" smtClean="0">
                <a:solidFill>
                  <a:srgbClr val="000000"/>
                </a:solidFill>
                <a:ea typeface="Calibri"/>
                <a:cs typeface="Times New Roman"/>
              </a:rPr>
              <a:t>.</a:t>
            </a:r>
            <a:endParaRPr lang="it-IT" sz="3200" dirty="0">
              <a:ea typeface="Calibri"/>
              <a:cs typeface="Times New Roman"/>
            </a:endParaRPr>
          </a:p>
          <a:p>
            <a:endParaRPr lang="it-IT" sz="32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768" y="395461"/>
            <a:ext cx="10296896" cy="900000"/>
          </a:xfrm>
        </p:spPr>
        <p:txBody>
          <a:bodyPr/>
          <a:lstStyle/>
          <a:p>
            <a:r>
              <a:rPr lang="it-IT" dirty="0" smtClean="0"/>
              <a:t>LE BARRIERE DELLA COMUNICAZIONE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40" y="5436021"/>
            <a:ext cx="3672408" cy="194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47824" y="1835621"/>
            <a:ext cx="87914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cap="all" spc="-66" dirty="0">
                <a:solidFill>
                  <a:srgbClr val="000000"/>
                </a:solidFill>
                <a:latin typeface="Arial Black"/>
                <a:ea typeface="Calibri"/>
                <a:cs typeface="Times New Roman"/>
              </a:rPr>
              <a:t>Le barriere della comunicazione sono tutti quegli ostacoli che impediscono la fruizione di una comunicazione serena e incisiva; possono anche alterarla, frammentarla, sgretolarla o farla abortire del tutto sin dall’inizio ,come i pregiudizi e gli stereotipi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53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"/>
            <a:ext cx="10080625" cy="756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07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" y="-397"/>
            <a:ext cx="10080095" cy="756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0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it-IT" sz="3200" b="1" strike="noStrike" spc="-1">
                <a:solidFill>
                  <a:srgbClr val="FFFFFF"/>
                </a:solidFill>
                <a:latin typeface="Source Sans Pro Black"/>
              </a:rPr>
              <a:t>COMPORTAMENTI ERRATI</a:t>
            </a:r>
          </a:p>
        </p:txBody>
      </p:sp>
      <p:sp>
        <p:nvSpPr>
          <p:cNvPr id="92" name="TextShape 2"/>
          <p:cNvSpPr txBox="1"/>
          <p:nvPr/>
        </p:nvSpPr>
        <p:spPr>
          <a:xfrm>
            <a:off x="-13659" y="14881"/>
            <a:ext cx="4239000" cy="147569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spcAft>
                <a:spcPts val="1142"/>
              </a:spcAft>
            </a:pPr>
            <a:r>
              <a:rPr lang="it-IT" sz="2600" b="1" strike="noStrike" spc="-1" dirty="0">
                <a:solidFill>
                  <a:srgbClr val="1C1C1C"/>
                </a:solidFill>
                <a:latin typeface="Source Sans Pro Semibold"/>
              </a:rPr>
              <a:t>                                                             </a:t>
            </a:r>
          </a:p>
          <a:p>
            <a:pPr>
              <a:spcAft>
                <a:spcPts val="1142"/>
              </a:spcAft>
            </a:pPr>
            <a:r>
              <a:rPr lang="it-IT" sz="2600" b="1" strike="noStrike" spc="-1" dirty="0">
                <a:solidFill>
                  <a:srgbClr val="1C1C1C"/>
                </a:solidFill>
                <a:latin typeface="Source Sans Pro Semibold"/>
              </a:rPr>
              <a:t> </a:t>
            </a:r>
            <a:r>
              <a:rPr lang="it-IT" sz="2600" b="1" strike="noStrike" spc="-1" dirty="0" smtClean="0">
                <a:solidFill>
                  <a:srgbClr val="C00000"/>
                </a:solidFill>
                <a:latin typeface="Source Sans Pro Semibold"/>
              </a:rPr>
              <a:t>COSE DA NON FARE                                                                      </a:t>
            </a:r>
            <a:endParaRPr lang="it-IT" sz="2600" b="1" strike="noStrike" spc="-1" dirty="0">
              <a:solidFill>
                <a:srgbClr val="C00000"/>
              </a:solidFill>
              <a:latin typeface="Source Sans Pro Semibold"/>
            </a:endParaRPr>
          </a:p>
        </p:txBody>
      </p:sp>
      <p:pic>
        <p:nvPicPr>
          <p:cNvPr id="93" name="Immagine 92"/>
          <p:cNvPicPr/>
          <p:nvPr/>
        </p:nvPicPr>
        <p:blipFill>
          <a:blip r:embed="rId2"/>
          <a:stretch/>
        </p:blipFill>
        <p:spPr>
          <a:xfrm>
            <a:off x="372937" y="1907629"/>
            <a:ext cx="3512520" cy="2331720"/>
          </a:xfrm>
          <a:prstGeom prst="rect">
            <a:avLst/>
          </a:prstGeom>
          <a:ln>
            <a:noFill/>
          </a:ln>
        </p:spPr>
      </p:pic>
      <p:pic>
        <p:nvPicPr>
          <p:cNvPr id="95" name="Immagine 94"/>
          <p:cNvPicPr/>
          <p:nvPr/>
        </p:nvPicPr>
        <p:blipFill>
          <a:blip r:embed="rId3"/>
          <a:stretch/>
        </p:blipFill>
        <p:spPr>
          <a:xfrm rot="21598800">
            <a:off x="7561517" y="48232"/>
            <a:ext cx="2399259" cy="2435499"/>
          </a:xfrm>
          <a:prstGeom prst="rect">
            <a:avLst/>
          </a:prstGeom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474" y="4265864"/>
            <a:ext cx="2041772" cy="306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21" y="4715941"/>
            <a:ext cx="6395441" cy="261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341" y="2150867"/>
            <a:ext cx="3527672" cy="184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1028" y="-252611"/>
            <a:ext cx="6384396" cy="1511935"/>
          </a:xfrm>
        </p:spPr>
        <p:txBody>
          <a:bodyPr/>
          <a:lstStyle/>
          <a:p>
            <a:r>
              <a:rPr lang="it-IT" dirty="0" smtClean="0"/>
              <a:t>I DIFETTI DI CANALE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3808" y="1183887"/>
            <a:ext cx="8400521" cy="482104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3600" dirty="0">
                <a:solidFill>
                  <a:srgbClr val="000000"/>
                </a:solidFill>
                <a:ea typeface="Calibri"/>
                <a:cs typeface="Times New Roman"/>
              </a:rPr>
              <a:t>Il canale è detto anche mezzo della </a:t>
            </a:r>
            <a:r>
              <a:rPr lang="it-IT" sz="3600" dirty="0" err="1" smtClean="0">
                <a:solidFill>
                  <a:srgbClr val="000000"/>
                </a:solidFill>
                <a:ea typeface="Calibri"/>
                <a:cs typeface="Times New Roman"/>
              </a:rPr>
              <a:t>comunicazione;nell’aula</a:t>
            </a:r>
            <a:r>
              <a:rPr lang="it-IT" sz="3600" dirty="0" smtClean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it-IT" sz="3600" dirty="0">
                <a:solidFill>
                  <a:srgbClr val="000000"/>
                </a:solidFill>
                <a:ea typeface="Calibri"/>
                <a:cs typeface="Times New Roman"/>
              </a:rPr>
              <a:t>è costituito dall’aria e dalla voce, quindi, tutti quei rumori che si frappongono tra l’emittente e il destinatario costituiscono dei gravi impedimenti nell’accoglienza del messaggio. Anche parlare tutti insieme o a due a due costituisce una barriera di impedimento; dai rumori esterni ci si può difendere chiudendo imposte ed infissi. </a:t>
            </a:r>
            <a:r>
              <a:rPr lang="it-IT" sz="3600" dirty="0" err="1">
                <a:solidFill>
                  <a:srgbClr val="000000"/>
                </a:solidFill>
                <a:ea typeface="Calibri"/>
                <a:cs typeface="Times New Roman"/>
              </a:rPr>
              <a:t>Ancora,si</a:t>
            </a:r>
            <a:r>
              <a:rPr lang="it-IT" sz="3600" dirty="0">
                <a:solidFill>
                  <a:srgbClr val="000000"/>
                </a:solidFill>
                <a:ea typeface="Calibri"/>
                <a:cs typeface="Times New Roman"/>
              </a:rPr>
              <a:t> deve controllare la fantasia, la quale ci può portare fuori in altre faccende affaccendati, pure essendo presenti con il corpo ( la fantasia è stata definita “la pazza di casa”, cfr. Santa Teresa d’</a:t>
            </a:r>
            <a:r>
              <a:rPr lang="it-IT" sz="3600" dirty="0" err="1">
                <a:solidFill>
                  <a:srgbClr val="000000"/>
                </a:solidFill>
                <a:ea typeface="Calibri"/>
                <a:cs typeface="Times New Roman"/>
              </a:rPr>
              <a:t>Avila</a:t>
            </a:r>
            <a:r>
              <a:rPr lang="it-IT" sz="3600" dirty="0">
                <a:solidFill>
                  <a:srgbClr val="000000"/>
                </a:solidFill>
                <a:ea typeface="Calibri"/>
                <a:cs typeface="Times New Roman"/>
              </a:rPr>
              <a:t>).</a:t>
            </a:r>
            <a:endParaRPr lang="it-IT" sz="2000" dirty="0">
              <a:ea typeface="Calibri"/>
              <a:cs typeface="Times New Roman"/>
            </a:endParaRPr>
          </a:p>
          <a:p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84" y="5994416"/>
            <a:ext cx="2554080" cy="133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88" y="5868069"/>
            <a:ext cx="2592288" cy="158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DIFETTI DI REGISTRO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0"/>
            <a:endParaRPr lang="it-IT" dirty="0">
              <a:solidFill>
                <a:prstClr val="black"/>
              </a:solidFill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3600" dirty="0" smtClean="0">
                <a:solidFill>
                  <a:srgbClr val="000000"/>
                </a:solidFill>
                <a:ea typeface="Calibri"/>
                <a:cs typeface="Times New Roman"/>
              </a:rPr>
              <a:t>  Il </a:t>
            </a:r>
            <a:r>
              <a:rPr lang="it-IT" sz="3600" dirty="0">
                <a:solidFill>
                  <a:srgbClr val="000000"/>
                </a:solidFill>
                <a:ea typeface="Calibri"/>
                <a:cs typeface="Times New Roman"/>
              </a:rPr>
              <a:t>registro è il modo di scrivere, di parlare </a:t>
            </a:r>
            <a:r>
              <a:rPr lang="it-IT" sz="3600" dirty="0" err="1">
                <a:solidFill>
                  <a:srgbClr val="000000"/>
                </a:solidFill>
                <a:ea typeface="Calibri"/>
                <a:cs typeface="Times New Roman"/>
              </a:rPr>
              <a:t>ecc</a:t>
            </a:r>
            <a:r>
              <a:rPr lang="it-IT" sz="3600" dirty="0">
                <a:solidFill>
                  <a:srgbClr val="000000"/>
                </a:solidFill>
                <a:ea typeface="Calibri"/>
                <a:cs typeface="Times New Roman"/>
              </a:rPr>
              <a:t>… può essere aulico come il registro poetico di alcuni illustri scrittori ad esempio quello di Dante; medio-alto come i libri di consultazioni; basso-popolare; dialettale; o ancora formale o </a:t>
            </a:r>
            <a:r>
              <a:rPr lang="it-IT" sz="3600" dirty="0" smtClean="0">
                <a:solidFill>
                  <a:srgbClr val="000000"/>
                </a:solidFill>
                <a:ea typeface="Calibri"/>
                <a:cs typeface="Times New Roman"/>
              </a:rPr>
              <a:t>informale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3600" dirty="0" smtClean="0">
                <a:solidFill>
                  <a:srgbClr val="000000"/>
                </a:solidFill>
                <a:ea typeface="Calibri"/>
                <a:cs typeface="Times New Roman"/>
              </a:rPr>
              <a:t>Come </a:t>
            </a:r>
            <a:r>
              <a:rPr lang="it-IT" sz="3600" dirty="0">
                <a:solidFill>
                  <a:srgbClr val="000000"/>
                </a:solidFill>
                <a:ea typeface="Calibri"/>
                <a:cs typeface="Times New Roman"/>
              </a:rPr>
              <a:t>difetti del registro ne abbiamo due principali ed opposti:</a:t>
            </a:r>
            <a:endParaRPr lang="it-IT" sz="2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3600" dirty="0">
                <a:solidFill>
                  <a:srgbClr val="000000"/>
                </a:solidFill>
                <a:ea typeface="Calibri"/>
                <a:cs typeface="Times New Roman"/>
              </a:rPr>
              <a:t>parlare in modo complesso e difficile ad un pubblico di cultura elementare: senza spiegare con esempi il messaggi non verrà compreso.</a:t>
            </a:r>
            <a:endParaRPr lang="it-IT" sz="2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3600" dirty="0">
                <a:solidFill>
                  <a:srgbClr val="000000"/>
                </a:solidFill>
                <a:ea typeface="Calibri"/>
                <a:cs typeface="Times New Roman"/>
              </a:rPr>
              <a:t>Al contrario, parlare in modo semplicissimo ad un pubblico coltissimo: si rischia allo stesso modo di annoiare e, addirittura, d’offendere l’uditorio in questo caso è meglio non utilizzare affatto degli </a:t>
            </a:r>
            <a:r>
              <a:rPr lang="it-IT" sz="3600" dirty="0" smtClean="0">
                <a:solidFill>
                  <a:srgbClr val="000000"/>
                </a:solidFill>
                <a:ea typeface="Calibri"/>
                <a:cs typeface="Times New Roman"/>
              </a:rPr>
              <a:t>esempi.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3600" dirty="0" smtClean="0">
                <a:solidFill>
                  <a:srgbClr val="000000"/>
                </a:solidFill>
                <a:ea typeface="Calibri"/>
                <a:cs typeface="Times New Roman"/>
              </a:rPr>
              <a:t>I </a:t>
            </a:r>
            <a:r>
              <a:rPr lang="it-IT" sz="3600" dirty="0">
                <a:solidFill>
                  <a:srgbClr val="000000"/>
                </a:solidFill>
                <a:ea typeface="Calibri"/>
                <a:cs typeface="Times New Roman"/>
              </a:rPr>
              <a:t>difetti di messaggio si devono anch'essi evitare </a:t>
            </a:r>
            <a:r>
              <a:rPr lang="it-IT" sz="3600" dirty="0" err="1">
                <a:solidFill>
                  <a:srgbClr val="000000"/>
                </a:solidFill>
                <a:ea typeface="Calibri"/>
                <a:cs typeface="Times New Roman"/>
              </a:rPr>
              <a:t>perchè</a:t>
            </a:r>
            <a:r>
              <a:rPr lang="it-IT" sz="3600" dirty="0">
                <a:solidFill>
                  <a:srgbClr val="000000"/>
                </a:solidFill>
                <a:ea typeface="Calibri"/>
                <a:cs typeface="Times New Roman"/>
              </a:rPr>
              <a:t> distruggono il </a:t>
            </a:r>
            <a:r>
              <a:rPr lang="it-IT" sz="3600" dirty="0" err="1">
                <a:solidFill>
                  <a:srgbClr val="000000"/>
                </a:solidFill>
                <a:ea typeface="Calibri"/>
                <a:cs typeface="Times New Roman"/>
              </a:rPr>
              <a:t>proceso</a:t>
            </a:r>
            <a:r>
              <a:rPr lang="it-IT" sz="3600" dirty="0">
                <a:solidFill>
                  <a:srgbClr val="000000"/>
                </a:solidFill>
                <a:ea typeface="Calibri"/>
                <a:cs typeface="Times New Roman"/>
              </a:rPr>
              <a:t> comunicativo stesso. le idee devono espresse in modo </a:t>
            </a:r>
            <a:r>
              <a:rPr lang="it-IT" sz="3600" dirty="0" smtClean="0">
                <a:solidFill>
                  <a:srgbClr val="000000"/>
                </a:solidFill>
                <a:ea typeface="Calibri"/>
                <a:cs typeface="Times New Roman"/>
              </a:rPr>
              <a:t>chiaro </a:t>
            </a:r>
            <a:r>
              <a:rPr lang="it-IT" sz="3600" dirty="0">
                <a:solidFill>
                  <a:srgbClr val="000000"/>
                </a:solidFill>
                <a:ea typeface="Calibri"/>
                <a:cs typeface="Times New Roman"/>
              </a:rPr>
              <a:t>e distinto di modo che anche l'uomo comune della strada possa comprenderlo, si deve rispettare la grammatica, la morfosintassi, la </a:t>
            </a:r>
            <a:r>
              <a:rPr lang="it-IT" sz="3600" dirty="0" err="1">
                <a:solidFill>
                  <a:srgbClr val="000000"/>
                </a:solidFill>
                <a:ea typeface="Calibri"/>
                <a:cs typeface="Times New Roman"/>
              </a:rPr>
              <a:t>conzecunziotemporuum</a:t>
            </a:r>
            <a:r>
              <a:rPr lang="it-IT" sz="3600" dirty="0">
                <a:solidFill>
                  <a:srgbClr val="000000"/>
                </a:solidFill>
                <a:ea typeface="Calibri"/>
                <a:cs typeface="Times New Roman"/>
              </a:rPr>
              <a:t>; si </a:t>
            </a:r>
            <a:r>
              <a:rPr lang="it-IT" sz="3600" dirty="0" smtClean="0">
                <a:solidFill>
                  <a:srgbClr val="000000"/>
                </a:solidFill>
                <a:ea typeface="Calibri"/>
                <a:cs typeface="Times New Roman"/>
              </a:rPr>
              <a:t>deve </a:t>
            </a:r>
            <a:r>
              <a:rPr lang="it-IT" sz="3600" dirty="0">
                <a:solidFill>
                  <a:srgbClr val="000000"/>
                </a:solidFill>
                <a:ea typeface="Calibri"/>
                <a:cs typeface="Times New Roman"/>
              </a:rPr>
              <a:t>essere coerenti con la traccia data non si deve essere farraginosi, ridondanti o </a:t>
            </a:r>
            <a:r>
              <a:rPr lang="it-IT" sz="3600" dirty="0" smtClean="0">
                <a:solidFill>
                  <a:srgbClr val="000000"/>
                </a:solidFill>
                <a:ea typeface="Calibri"/>
                <a:cs typeface="Times New Roman"/>
              </a:rPr>
              <a:t>pleonastico si </a:t>
            </a:r>
            <a:r>
              <a:rPr lang="it-IT" sz="3600" dirty="0">
                <a:solidFill>
                  <a:srgbClr val="000000"/>
                </a:solidFill>
                <a:ea typeface="Calibri"/>
                <a:cs typeface="Times New Roman"/>
              </a:rPr>
              <a:t>deve rispettare la logica narrativa del discorso eccetto il caso di analessi o prolessi.</a:t>
            </a:r>
            <a:endParaRPr lang="it-IT" sz="2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16" y="6351442"/>
            <a:ext cx="2471805" cy="107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81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it-IT" sz="3200" b="1" strike="noStrike" spc="-1">
                <a:solidFill>
                  <a:srgbClr val="FFFFFF"/>
                </a:solidFill>
                <a:latin typeface="Source Sans Pro Black"/>
              </a:rPr>
              <a:t>IL GRANDE ARISTOTELE AFFERMAVA CHE:</a:t>
            </a:r>
          </a:p>
        </p:txBody>
      </p:sp>
      <p:sp>
        <p:nvSpPr>
          <p:cNvPr id="97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spcAft>
                <a:spcPts val="1142"/>
              </a:spcAft>
            </a:pPr>
            <a:endParaRPr lang="it-IT" sz="2600" b="1" strike="noStrike" spc="-1" dirty="0">
              <a:solidFill>
                <a:srgbClr val="1C1C1C"/>
              </a:solidFill>
              <a:latin typeface="Source Sans Pro Semibold"/>
            </a:endParaRPr>
          </a:p>
        </p:txBody>
      </p:sp>
      <p:pic>
        <p:nvPicPr>
          <p:cNvPr id="98" name="Immagine 97"/>
          <p:cNvPicPr/>
          <p:nvPr/>
        </p:nvPicPr>
        <p:blipFill>
          <a:blip r:embed="rId2"/>
          <a:stretch/>
        </p:blipFill>
        <p:spPr>
          <a:xfrm>
            <a:off x="7920632" y="4931965"/>
            <a:ext cx="1799368" cy="2411686"/>
          </a:xfrm>
          <a:prstGeom prst="rect">
            <a:avLst/>
          </a:prstGeom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565920" y="360000"/>
            <a:ext cx="37491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ARISTOTELE</a:t>
            </a:r>
            <a:endParaRPr lang="it-IT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Shape 2"/>
          <p:cNvSpPr txBox="1"/>
          <p:nvPr/>
        </p:nvSpPr>
        <p:spPr>
          <a:xfrm>
            <a:off x="565920" y="1812974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spcAft>
                <a:spcPts val="1142"/>
              </a:spcAft>
            </a:pPr>
            <a:r>
              <a:rPr lang="it-IT" sz="2800" i="0" dirty="0" smtClean="0">
                <a:effectLst/>
              </a:rPr>
              <a:t>Aristotele</a:t>
            </a:r>
            <a:r>
              <a:rPr lang="it-IT" sz="2800" b="1" i="0" dirty="0" smtClean="0">
                <a:effectLst/>
              </a:rPr>
              <a:t> </a:t>
            </a:r>
            <a:r>
              <a:rPr lang="it-IT" sz="2800" b="0" i="0" dirty="0" smtClean="0">
                <a:effectLst/>
              </a:rPr>
              <a:t>è stato un </a:t>
            </a:r>
            <a:r>
              <a:rPr lang="it-IT" sz="2800" b="0" i="0" u="none" strike="noStrike" dirty="0" smtClean="0">
                <a:effectLst/>
              </a:rPr>
              <a:t>filosofo</a:t>
            </a:r>
            <a:r>
              <a:rPr lang="it-IT" sz="2800" b="0" i="0" dirty="0" smtClean="0">
                <a:effectLst/>
              </a:rPr>
              <a:t>, </a:t>
            </a:r>
            <a:r>
              <a:rPr lang="it-IT" sz="2800" b="0" i="0" u="none" strike="noStrike" dirty="0" smtClean="0">
                <a:effectLst/>
              </a:rPr>
              <a:t>scienziato</a:t>
            </a:r>
            <a:r>
              <a:rPr lang="it-IT" sz="2800" b="0" i="0" dirty="0" smtClean="0">
                <a:effectLst/>
              </a:rPr>
              <a:t> e </a:t>
            </a:r>
            <a:r>
              <a:rPr lang="it-IT" sz="2800" b="0" i="0" u="none" strike="noStrike" dirty="0" smtClean="0">
                <a:effectLst/>
              </a:rPr>
              <a:t>logico</a:t>
            </a:r>
            <a:r>
              <a:rPr lang="it-IT" sz="2800" b="0" i="0" dirty="0" smtClean="0">
                <a:effectLst/>
              </a:rPr>
              <a:t> </a:t>
            </a:r>
            <a:r>
              <a:rPr lang="it-IT" sz="2800" b="0" i="0" u="none" strike="noStrike" dirty="0" smtClean="0">
                <a:effectLst/>
              </a:rPr>
              <a:t>greco antico</a:t>
            </a:r>
            <a:r>
              <a:rPr lang="it-IT" sz="2800" b="0" i="0" dirty="0" smtClean="0">
                <a:effectLst/>
              </a:rPr>
              <a:t>. Con </a:t>
            </a:r>
            <a:r>
              <a:rPr lang="it-IT" sz="2800" b="0" i="0" u="none" strike="noStrike" dirty="0" smtClean="0">
                <a:effectLst/>
              </a:rPr>
              <a:t>Platone</a:t>
            </a:r>
            <a:r>
              <a:rPr lang="it-IT" sz="2800" b="0" i="0" dirty="0" smtClean="0">
                <a:effectLst/>
              </a:rPr>
              <a:t>, suo maestro, e </a:t>
            </a:r>
            <a:r>
              <a:rPr lang="it-IT" sz="2800" b="0" i="0" u="none" strike="noStrike" dirty="0" smtClean="0">
                <a:effectLst/>
              </a:rPr>
              <a:t>Socrate</a:t>
            </a:r>
            <a:r>
              <a:rPr lang="it-IT" sz="2800" b="0" i="0" dirty="0" smtClean="0">
                <a:effectLst/>
              </a:rPr>
              <a:t> è considerato uno dei padri del </a:t>
            </a:r>
            <a:r>
              <a:rPr lang="it-IT" sz="2800" b="0" i="0" u="none" strike="noStrike" dirty="0" smtClean="0">
                <a:effectLst/>
              </a:rPr>
              <a:t>pensiero filosofico occidentale</a:t>
            </a:r>
            <a:r>
              <a:rPr lang="it-IT" sz="2800" b="0" i="0" dirty="0" smtClean="0">
                <a:effectLst/>
              </a:rPr>
              <a:t>, che soprattutto da Aristotele ha ereditato problemi, termini, concetti e </a:t>
            </a:r>
            <a:r>
              <a:rPr lang="it-IT" sz="2800" b="0" i="0" u="none" strike="noStrike" dirty="0" smtClean="0">
                <a:effectLst/>
              </a:rPr>
              <a:t>metodi</a:t>
            </a:r>
            <a:r>
              <a:rPr lang="it-IT" sz="2800" b="0" i="0" dirty="0" smtClean="0">
                <a:effectLst/>
              </a:rPr>
              <a:t>. È ritenuto una delle menti filosofiche più innovative, prolifiche e influenti del mondo occidentale, sia per la vastità che per la profondità dei suoi campi di </a:t>
            </a:r>
            <a:r>
              <a:rPr lang="it-IT" sz="2800" b="0" i="0" u="none" strike="noStrike" dirty="0" smtClean="0">
                <a:effectLst/>
              </a:rPr>
              <a:t>conoscenza</a:t>
            </a:r>
            <a:r>
              <a:rPr lang="it-IT" sz="2800" b="0" i="0" dirty="0" smtClean="0">
                <a:effectLst/>
              </a:rPr>
              <a:t>, compresa quella </a:t>
            </a:r>
            <a:r>
              <a:rPr lang="it-IT" sz="2800" b="0" i="0" u="none" strike="noStrike" dirty="0" smtClean="0">
                <a:effectLst/>
              </a:rPr>
              <a:t>scientifica</a:t>
            </a:r>
            <a:r>
              <a:rPr lang="it-IT" sz="2800" b="0" i="0" dirty="0" smtClean="0">
                <a:effectLst/>
              </a:rPr>
              <a:t>.</a:t>
            </a:r>
            <a:endParaRPr lang="it-IT" sz="2600" b="1" strike="noStrike" spc="-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PREGIUDIZIO COME BARRIERA DELLA COMUNICAZIONE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256" y="0"/>
            <a:ext cx="10297144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83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ziale">
  <a:themeElements>
    <a:clrScheme name="Essenziale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ziale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zial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85</TotalTime>
  <Words>543</Words>
  <Application>Microsoft Office PowerPoint</Application>
  <PresentationFormat>Personalizzato</PresentationFormat>
  <Paragraphs>29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Essenziale</vt:lpstr>
      <vt:lpstr>L’ETICA DELLA  COMUNICAZIONE</vt:lpstr>
      <vt:lpstr>LE BARRIERE DELLA COMUNICAZIONE</vt:lpstr>
      <vt:lpstr>Presentazione standard di PowerPoint</vt:lpstr>
      <vt:lpstr>Presentazione standard di PowerPoint</vt:lpstr>
      <vt:lpstr>Presentazione standard di PowerPoint</vt:lpstr>
      <vt:lpstr>I DIFETTI DI CANALE</vt:lpstr>
      <vt:lpstr>I DIFETTI DI REGISTRO</vt:lpstr>
      <vt:lpstr>Presentazione standard di PowerPoint</vt:lpstr>
      <vt:lpstr>PREGIUDIZIO COME BARRIERA DELLA COMUNICAZIONE</vt:lpstr>
      <vt:lpstr>Presentazione standard di PowerPoint</vt:lpstr>
      <vt:lpstr>REALIZZATO DA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Alizarin</dc:title>
  <dc:creator>BIAGIO</dc:creator>
  <cp:lastModifiedBy>Salvatore</cp:lastModifiedBy>
  <cp:revision>13</cp:revision>
  <dcterms:created xsi:type="dcterms:W3CDTF">2020-02-14T16:12:34Z</dcterms:created>
  <dcterms:modified xsi:type="dcterms:W3CDTF">2020-02-14T19:21:35Z</dcterms:modified>
  <dc:language>it-IT</dc:language>
</cp:coreProperties>
</file>