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6" r:id="rId3"/>
    <p:sldId id="260" r:id="rId4"/>
    <p:sldId id="261" r:id="rId5"/>
    <p:sldId id="262" r:id="rId6"/>
    <p:sldId id="264" r:id="rId7"/>
    <p:sldId id="265" r:id="rId8"/>
    <p:sldId id="266" r:id="rId9"/>
    <p:sldId id="272" r:id="rId10"/>
    <p:sldId id="273" r:id="rId11"/>
    <p:sldId id="275" r:id="rId12"/>
    <p:sldId id="274" r:id="rId13"/>
    <p:sldId id="281" r:id="rId14"/>
    <p:sldId id="282"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6B450-7154-421C-B039-F9C754EB293A}" type="datetimeFigureOut">
              <a:rPr lang="it-IT" smtClean="0"/>
              <a:t>26/03/2020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C3D26-0340-4841-99B2-ADDDF02BB39F}" type="slidenum">
              <a:rPr lang="it-IT" smtClean="0"/>
              <a:t>‹N›</a:t>
            </a:fld>
            <a:endParaRPr lang="it-IT"/>
          </a:p>
        </p:txBody>
      </p:sp>
    </p:spTree>
    <p:extLst>
      <p:ext uri="{BB962C8B-B14F-4D97-AF65-F5344CB8AC3E}">
        <p14:creationId xmlns:p14="http://schemas.microsoft.com/office/powerpoint/2010/main" val="23160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4CC3D26-0340-4841-99B2-ADDDF02BB39F}" type="slidenum">
              <a:rPr lang="it-IT" smtClean="0"/>
              <a:t>10</a:t>
            </a:fld>
            <a:endParaRPr lang="it-IT"/>
          </a:p>
        </p:txBody>
      </p:sp>
    </p:spTree>
    <p:extLst>
      <p:ext uri="{BB962C8B-B14F-4D97-AF65-F5344CB8AC3E}">
        <p14:creationId xmlns:p14="http://schemas.microsoft.com/office/powerpoint/2010/main" val="188177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6C49A5-3356-4A37-816D-6D45C557B62F}" type="datetimeFigureOut">
              <a:rPr lang="it-IT" smtClean="0"/>
              <a:t>26/03/2020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41845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6C49A5-3356-4A37-816D-6D45C557B62F}" type="datetimeFigureOut">
              <a:rPr lang="it-IT" smtClean="0"/>
              <a:t>26/03/2020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213367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6C49A5-3356-4A37-816D-6D45C557B62F}" type="datetimeFigureOut">
              <a:rPr lang="it-IT" smtClean="0"/>
              <a:t>26/03/2020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307091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6C49A5-3356-4A37-816D-6D45C557B62F}" type="datetimeFigureOut">
              <a:rPr lang="it-IT" smtClean="0"/>
              <a:t>26/03/2020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77031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A6C49A5-3356-4A37-816D-6D45C557B62F}" type="datetimeFigureOut">
              <a:rPr lang="it-IT" smtClean="0"/>
              <a:t>26/03/2020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171742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A6C49A5-3356-4A37-816D-6D45C557B62F}" type="datetimeFigureOut">
              <a:rPr lang="it-IT" smtClean="0"/>
              <a:t>26/03/2020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30823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6C49A5-3356-4A37-816D-6D45C557B62F}" type="datetimeFigureOut">
              <a:rPr lang="it-IT" smtClean="0"/>
              <a:t>26/03/2020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136750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A6C49A5-3356-4A37-816D-6D45C557B62F}" type="datetimeFigureOut">
              <a:rPr lang="it-IT" smtClean="0"/>
              <a:t>26/03/2020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243695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6C49A5-3356-4A37-816D-6D45C557B62F}" type="datetimeFigureOut">
              <a:rPr lang="it-IT" smtClean="0"/>
              <a:t>26/03/2020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208981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A6C49A5-3356-4A37-816D-6D45C557B62F}" type="datetimeFigureOut">
              <a:rPr lang="it-IT" smtClean="0"/>
              <a:t>26/03/2020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19290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A6C49A5-3356-4A37-816D-6D45C557B62F}" type="datetimeFigureOut">
              <a:rPr lang="it-IT" smtClean="0"/>
              <a:t>26/03/2020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F47FE98-7DF7-4A96-9BD6-A6C9FF6C3C57}" type="slidenum">
              <a:rPr lang="it-IT" smtClean="0"/>
              <a:t>‹N›</a:t>
            </a:fld>
            <a:endParaRPr lang="it-IT"/>
          </a:p>
        </p:txBody>
      </p:sp>
    </p:spTree>
    <p:extLst>
      <p:ext uri="{BB962C8B-B14F-4D97-AF65-F5344CB8AC3E}">
        <p14:creationId xmlns:p14="http://schemas.microsoft.com/office/powerpoint/2010/main" val="361262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C49A5-3356-4A37-816D-6D45C557B62F}" type="datetimeFigureOut">
              <a:rPr lang="it-IT" smtClean="0"/>
              <a:t>26/03/2020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7FE98-7DF7-4A96-9BD6-A6C9FF6C3C57}" type="slidenum">
              <a:rPr lang="it-IT" smtClean="0"/>
              <a:t>‹N›</a:t>
            </a:fld>
            <a:endParaRPr lang="it-IT"/>
          </a:p>
        </p:txBody>
      </p:sp>
    </p:spTree>
    <p:extLst>
      <p:ext uri="{BB962C8B-B14F-4D97-AF65-F5344CB8AC3E}">
        <p14:creationId xmlns:p14="http://schemas.microsoft.com/office/powerpoint/2010/main" val="2577867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it.wikipedia.org/wiki/File:Doutielt3.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t.wikipedia.org/wiki/File:Paul_F%C3%BCrst,_Der_Doctor_Schnabel_von_Rom_(coloured_version)_2.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t.wikipedia.org/wiki/File:1346-1353_spread_of_the_Black_Death_in_Europe_map.sv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t.wikipedia.org/wiki/File:Adult_cholera_patient.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578" y="897925"/>
            <a:ext cx="5710334" cy="5344256"/>
          </a:xfrm>
        </p:spPr>
      </p:pic>
      <p:pic>
        <p:nvPicPr>
          <p:cNvPr id="8" name="Segnaposto contenuto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31459" y="897925"/>
            <a:ext cx="5156887" cy="5344256"/>
          </a:xfrm>
        </p:spPr>
      </p:pic>
      <p:sp>
        <p:nvSpPr>
          <p:cNvPr id="2" name="Rettangolo 1"/>
          <p:cNvSpPr/>
          <p:nvPr/>
        </p:nvSpPr>
        <p:spPr>
          <a:xfrm>
            <a:off x="870324" y="-25405"/>
            <a:ext cx="10303077" cy="923330"/>
          </a:xfrm>
          <a:prstGeom prst="rect">
            <a:avLst/>
          </a:prstGeom>
          <a:noFill/>
        </p:spPr>
        <p:txBody>
          <a:bodyPr wrap="none" lIns="91440" tIns="45720" rIns="91440" bIns="45720">
            <a:spAutoFit/>
          </a:bodyPr>
          <a:lstStyle/>
          <a:p>
            <a:pPr algn="ctr"/>
            <a:r>
              <a:rPr lang="it-IT" sz="5400" b="1" i="1" dirty="0">
                <a:ln w="12700" cmpd="sng">
                  <a:solidFill>
                    <a:schemeClr val="accent4"/>
                  </a:solidFill>
                  <a:prstDash val="solid"/>
                </a:ln>
                <a:solidFill>
                  <a:srgbClr val="FF0000"/>
                </a:solidFill>
              </a:rPr>
              <a:t>M</a:t>
            </a:r>
            <a:r>
              <a:rPr lang="it-IT" sz="5400" b="1" i="1" dirty="0">
                <a:ln w="12700" cmpd="sng">
                  <a:solidFill>
                    <a:schemeClr val="accent4"/>
                  </a:solidFill>
                  <a:prstDash val="solid"/>
                </a:ln>
                <a:solidFill>
                  <a:srgbClr val="002060"/>
                </a:solidFill>
              </a:rPr>
              <a:t>A</a:t>
            </a:r>
            <a:r>
              <a:rPr lang="it-IT" sz="5400" b="1" i="1" dirty="0">
                <a:ln w="12700" cmpd="sng">
                  <a:solidFill>
                    <a:schemeClr val="accent4"/>
                  </a:solidFill>
                  <a:prstDash val="solid"/>
                </a:ln>
                <a:solidFill>
                  <a:srgbClr val="FF0000"/>
                </a:solidFill>
              </a:rPr>
              <a:t>L</a:t>
            </a:r>
            <a:r>
              <a:rPr lang="it-IT" sz="5400" b="1" i="1" dirty="0">
                <a:ln w="12700" cmpd="sng">
                  <a:solidFill>
                    <a:schemeClr val="accent4"/>
                  </a:solidFill>
                  <a:prstDash val="solid"/>
                </a:ln>
                <a:solidFill>
                  <a:srgbClr val="002060"/>
                </a:solidFill>
              </a:rPr>
              <a:t>A</a:t>
            </a:r>
            <a:r>
              <a:rPr lang="it-IT" sz="5400" b="1" i="1" dirty="0">
                <a:ln w="12700" cmpd="sng">
                  <a:solidFill>
                    <a:schemeClr val="accent4"/>
                  </a:solidFill>
                  <a:prstDash val="solid"/>
                </a:ln>
                <a:solidFill>
                  <a:srgbClr val="FF0000"/>
                </a:solidFill>
              </a:rPr>
              <a:t>T</a:t>
            </a:r>
            <a:r>
              <a:rPr lang="it-IT" sz="5400" b="1" i="1" dirty="0">
                <a:ln w="12700" cmpd="sng">
                  <a:solidFill>
                    <a:schemeClr val="accent4"/>
                  </a:solidFill>
                  <a:prstDash val="solid"/>
                </a:ln>
                <a:solidFill>
                  <a:srgbClr val="002060"/>
                </a:solidFill>
              </a:rPr>
              <a:t>T</a:t>
            </a:r>
            <a:r>
              <a:rPr lang="it-IT" sz="5400" b="1" i="1" dirty="0">
                <a:ln w="12700" cmpd="sng">
                  <a:solidFill>
                    <a:schemeClr val="accent4"/>
                  </a:solidFill>
                  <a:prstDash val="solid"/>
                </a:ln>
                <a:solidFill>
                  <a:srgbClr val="FF0000"/>
                </a:solidFill>
              </a:rPr>
              <a:t>I</a:t>
            </a:r>
            <a:r>
              <a:rPr lang="it-IT" sz="5400" b="1" i="1" dirty="0">
                <a:ln w="12700" cmpd="sng">
                  <a:solidFill>
                    <a:schemeClr val="accent4"/>
                  </a:solidFill>
                  <a:prstDash val="solid"/>
                </a:ln>
                <a:solidFill>
                  <a:srgbClr val="002060"/>
                </a:solidFill>
              </a:rPr>
              <a:t>E</a:t>
            </a:r>
            <a:r>
              <a:rPr lang="it-IT" sz="5400" b="1" dirty="0">
                <a:ln w="12700" cmpd="sng">
                  <a:solidFill>
                    <a:schemeClr val="accent4"/>
                  </a:solidFill>
                  <a:prstDash val="solid"/>
                </a:ln>
                <a:solidFill>
                  <a:srgbClr val="FF0000"/>
                </a:solidFill>
              </a:rPr>
              <a:t> </a:t>
            </a:r>
            <a:r>
              <a:rPr lang="it-IT" sz="5400" b="1">
                <a:ln w="12700" cmpd="sng">
                  <a:solidFill>
                    <a:schemeClr val="accent4"/>
                  </a:solidFill>
                  <a:prstDash val="solid"/>
                </a:ln>
                <a:solidFill>
                  <a:srgbClr val="FF0000"/>
                </a:solidFill>
              </a:rPr>
              <a:t>I</a:t>
            </a:r>
            <a:r>
              <a:rPr lang="it-IT" sz="5400" b="1">
                <a:ln w="12700" cmpd="sng">
                  <a:solidFill>
                    <a:schemeClr val="accent4"/>
                  </a:solidFill>
                  <a:prstDash val="solid"/>
                </a:ln>
                <a:solidFill>
                  <a:srgbClr val="002060"/>
                </a:solidFill>
              </a:rPr>
              <a:t>N</a:t>
            </a:r>
            <a:r>
              <a:rPr lang="it-IT" sz="5400" b="1">
                <a:ln w="12700" cmpd="sng">
                  <a:solidFill>
                    <a:schemeClr val="accent4"/>
                  </a:solidFill>
                  <a:prstDash val="solid"/>
                </a:ln>
                <a:solidFill>
                  <a:srgbClr val="FF0000"/>
                </a:solidFill>
              </a:rPr>
              <a:t>F</a:t>
            </a:r>
            <a:r>
              <a:rPr lang="it-IT" sz="5400" b="1">
                <a:ln w="12700" cmpd="sng">
                  <a:solidFill>
                    <a:schemeClr val="accent4"/>
                  </a:solidFill>
                  <a:prstDash val="solid"/>
                </a:ln>
                <a:solidFill>
                  <a:srgbClr val="002060"/>
                </a:solidFill>
              </a:rPr>
              <a:t>E</a:t>
            </a:r>
            <a:r>
              <a:rPr lang="it-IT" sz="5400" b="1">
                <a:ln w="12700" cmpd="sng">
                  <a:solidFill>
                    <a:schemeClr val="accent4"/>
                  </a:solidFill>
                  <a:prstDash val="solid"/>
                </a:ln>
                <a:solidFill>
                  <a:srgbClr val="FF0000"/>
                </a:solidFill>
              </a:rPr>
              <a:t>T</a:t>
            </a:r>
            <a:r>
              <a:rPr lang="it-IT" sz="5400" b="1">
                <a:ln w="12700" cmpd="sng">
                  <a:solidFill>
                    <a:schemeClr val="accent4"/>
                  </a:solidFill>
                  <a:prstDash val="solid"/>
                </a:ln>
                <a:solidFill>
                  <a:srgbClr val="002060"/>
                </a:solidFill>
              </a:rPr>
              <a:t>T</a:t>
            </a:r>
            <a:r>
              <a:rPr lang="it-IT" sz="5400" b="1">
                <a:ln w="12700" cmpd="sng">
                  <a:solidFill>
                    <a:schemeClr val="accent4"/>
                  </a:solidFill>
                  <a:prstDash val="solid"/>
                </a:ln>
                <a:solidFill>
                  <a:srgbClr val="FF0000"/>
                </a:solidFill>
              </a:rPr>
              <a:t>I</a:t>
            </a:r>
            <a:r>
              <a:rPr lang="it-IT" sz="5400" b="1">
                <a:ln w="12700" cmpd="sng">
                  <a:solidFill>
                    <a:schemeClr val="accent4"/>
                  </a:solidFill>
                  <a:prstDash val="solid"/>
                </a:ln>
                <a:solidFill>
                  <a:srgbClr val="002060"/>
                </a:solidFill>
              </a:rPr>
              <a:t>V</a:t>
            </a:r>
            <a:r>
              <a:rPr lang="it-IT" sz="5400" b="1">
                <a:ln w="12700" cmpd="sng">
                  <a:solidFill>
                    <a:schemeClr val="accent4"/>
                  </a:solidFill>
                  <a:prstDash val="solid"/>
                </a:ln>
                <a:solidFill>
                  <a:srgbClr val="FF0000"/>
                </a:solidFill>
              </a:rPr>
              <a:t>E </a:t>
            </a:r>
            <a:r>
              <a:rPr lang="it-IT" sz="5400" b="1" dirty="0">
                <a:ln w="12700" cmpd="sng">
                  <a:solidFill>
                    <a:schemeClr val="accent4"/>
                  </a:solidFill>
                  <a:prstDash val="solid"/>
                </a:ln>
                <a:solidFill>
                  <a:srgbClr val="002060"/>
                </a:solidFill>
              </a:rPr>
              <a:t>N</a:t>
            </a:r>
            <a:r>
              <a:rPr lang="it-IT" sz="5400" b="1">
                <a:ln w="12700" cmpd="sng">
                  <a:solidFill>
                    <a:schemeClr val="accent4"/>
                  </a:solidFill>
                  <a:prstDash val="solid"/>
                </a:ln>
                <a:solidFill>
                  <a:srgbClr val="FF0000"/>
                </a:solidFill>
              </a:rPr>
              <a:t>E</a:t>
            </a:r>
            <a:r>
              <a:rPr lang="it-IT" sz="5400" b="1">
                <a:ln w="12700" cmpd="sng">
                  <a:solidFill>
                    <a:schemeClr val="accent4"/>
                  </a:solidFill>
                  <a:prstDash val="solid"/>
                </a:ln>
                <a:solidFill>
                  <a:srgbClr val="002060"/>
                </a:solidFill>
              </a:rPr>
              <a:t>L</a:t>
            </a:r>
            <a:r>
              <a:rPr lang="it-IT" sz="5400" b="1">
                <a:ln w="12700" cmpd="sng">
                  <a:solidFill>
                    <a:schemeClr val="accent4"/>
                  </a:solidFill>
                  <a:prstDash val="solid"/>
                </a:ln>
                <a:solidFill>
                  <a:srgbClr val="FF0000"/>
                </a:solidFill>
              </a:rPr>
              <a:t>L</a:t>
            </a:r>
            <a:r>
              <a:rPr lang="it-IT" sz="5400" b="1">
                <a:ln w="12700" cmpd="sng">
                  <a:solidFill>
                    <a:schemeClr val="accent4"/>
                  </a:solidFill>
                  <a:prstDash val="solid"/>
                </a:ln>
                <a:solidFill>
                  <a:srgbClr val="002060"/>
                </a:solidFill>
              </a:rPr>
              <a:t>A</a:t>
            </a:r>
            <a:r>
              <a:rPr lang="it-IT" sz="5400" b="1">
                <a:ln w="12700" cmpd="sng">
                  <a:solidFill>
                    <a:schemeClr val="accent4"/>
                  </a:solidFill>
                  <a:prstDash val="solid"/>
                </a:ln>
                <a:solidFill>
                  <a:srgbClr val="FF0000"/>
                </a:solidFill>
              </a:rPr>
              <a:t> </a:t>
            </a:r>
            <a:r>
              <a:rPr lang="it-IT" sz="5400" b="1" dirty="0">
                <a:ln w="12700" cmpd="sng">
                  <a:solidFill>
                    <a:schemeClr val="accent4"/>
                  </a:solidFill>
                  <a:prstDash val="solid"/>
                </a:ln>
                <a:solidFill>
                  <a:srgbClr val="FF0000"/>
                </a:solidFill>
              </a:rPr>
              <a:t>S</a:t>
            </a:r>
            <a:r>
              <a:rPr lang="it-IT" sz="5400" b="1" dirty="0">
                <a:ln w="12700" cmpd="sng">
                  <a:solidFill>
                    <a:schemeClr val="accent4"/>
                  </a:solidFill>
                  <a:prstDash val="solid"/>
                </a:ln>
                <a:solidFill>
                  <a:srgbClr val="002060"/>
                </a:solidFill>
              </a:rPr>
              <a:t>T</a:t>
            </a:r>
            <a:r>
              <a:rPr lang="it-IT" sz="5400" b="1" dirty="0">
                <a:ln w="12700" cmpd="sng">
                  <a:solidFill>
                    <a:schemeClr val="accent4"/>
                  </a:solidFill>
                  <a:prstDash val="solid"/>
                </a:ln>
                <a:solidFill>
                  <a:srgbClr val="FF0000"/>
                </a:solidFill>
              </a:rPr>
              <a:t>O</a:t>
            </a:r>
            <a:r>
              <a:rPr lang="it-IT" sz="5400" b="1" dirty="0">
                <a:ln w="12700" cmpd="sng">
                  <a:solidFill>
                    <a:schemeClr val="accent4"/>
                  </a:solidFill>
                  <a:prstDash val="solid"/>
                </a:ln>
                <a:solidFill>
                  <a:srgbClr val="002060"/>
                </a:solidFill>
              </a:rPr>
              <a:t>R</a:t>
            </a:r>
            <a:r>
              <a:rPr lang="it-IT" sz="5400" b="1" dirty="0">
                <a:ln w="12700" cmpd="sng">
                  <a:solidFill>
                    <a:schemeClr val="accent4"/>
                  </a:solidFill>
                  <a:prstDash val="solid"/>
                </a:ln>
                <a:solidFill>
                  <a:srgbClr val="FF0000"/>
                </a:solidFill>
              </a:rPr>
              <a:t>I</a:t>
            </a:r>
            <a:r>
              <a:rPr lang="it-IT" sz="5400" b="1" dirty="0">
                <a:ln w="12700" cmpd="sng">
                  <a:solidFill>
                    <a:schemeClr val="accent4"/>
                  </a:solidFill>
                  <a:prstDash val="solid"/>
                </a:ln>
                <a:solidFill>
                  <a:srgbClr val="002060"/>
                </a:solidFill>
              </a:rPr>
              <a:t>A</a:t>
            </a:r>
            <a:endParaRPr lang="it-IT" sz="5400" b="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30455033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195942" y="972535"/>
            <a:ext cx="6671388" cy="4622612"/>
          </a:xfrm>
          <a:prstGeom prst="rect">
            <a:avLst/>
          </a:prstGeom>
        </p:spPr>
        <p:txBody>
          <a:bodyPr wrap="square">
            <a:spAutoFit/>
          </a:bodyPr>
          <a:lstStyle/>
          <a:p>
            <a:r>
              <a:rPr lang="it-IT" sz="1700" b="1" i="1" dirty="0"/>
              <a:t>I </a:t>
            </a:r>
            <a:r>
              <a:rPr lang="it-IT" sz="1700" b="1" i="1" dirty="0">
                <a:solidFill>
                  <a:srgbClr val="FF0000"/>
                </a:solidFill>
              </a:rPr>
              <a:t>Coronavirus</a:t>
            </a:r>
            <a:r>
              <a:rPr lang="it-IT" sz="1700" b="1" i="1" dirty="0"/>
              <a:t> sono una </a:t>
            </a:r>
            <a:r>
              <a:rPr lang="it-IT" sz="1700" b="1" i="1" dirty="0">
                <a:solidFill>
                  <a:srgbClr val="FF0000"/>
                </a:solidFill>
              </a:rPr>
              <a:t>vasta</a:t>
            </a:r>
            <a:r>
              <a:rPr lang="it-IT" sz="1700" b="1" i="1" dirty="0"/>
              <a:t> </a:t>
            </a:r>
            <a:r>
              <a:rPr lang="it-IT" sz="1700" b="1" i="1" dirty="0">
                <a:solidFill>
                  <a:srgbClr val="FF0000"/>
                </a:solidFill>
              </a:rPr>
              <a:t>famiglia</a:t>
            </a:r>
            <a:r>
              <a:rPr lang="it-IT" sz="1700" b="1" i="1" dirty="0"/>
              <a:t> di virus noti per causare malattie che vanno dal comune raffreddore a malattie più gravi come la Sindrome respiratoria mediorientale (</a:t>
            </a:r>
            <a:r>
              <a:rPr lang="it-IT" sz="1700" b="1" i="1" dirty="0">
                <a:solidFill>
                  <a:srgbClr val="FF0000"/>
                </a:solidFill>
              </a:rPr>
              <a:t>MERS</a:t>
            </a:r>
            <a:r>
              <a:rPr lang="it-IT" sz="1700" b="1" i="1" dirty="0"/>
              <a:t>) e la Sindrome respiratoria acuta grave (</a:t>
            </a:r>
            <a:r>
              <a:rPr lang="it-IT" sz="1700" b="1" i="1" dirty="0">
                <a:solidFill>
                  <a:srgbClr val="FF0000"/>
                </a:solidFill>
              </a:rPr>
              <a:t>SARS</a:t>
            </a:r>
            <a:r>
              <a:rPr lang="it-IT" sz="1700" b="1" i="1" dirty="0"/>
              <a:t>).</a:t>
            </a:r>
          </a:p>
          <a:p>
            <a:r>
              <a:rPr lang="it-IT" sz="1700" b="1" i="1" dirty="0"/>
              <a:t>I </a:t>
            </a:r>
            <a:r>
              <a:rPr lang="it-IT" sz="1700" b="1" i="1" dirty="0">
                <a:solidFill>
                  <a:srgbClr val="FF0000"/>
                </a:solidFill>
              </a:rPr>
              <a:t>Coronavirus</a:t>
            </a:r>
            <a:r>
              <a:rPr lang="it-IT" sz="1700" b="1" i="1" dirty="0"/>
              <a:t> sono stati identificati a metà degli anni '60 e sono noti per infettare l'uomo ed alcuni animali (inclusi uccelli e mammiferi). Le cellule bersaglio primarie sono quelle epiteliali del tratto respiratorio e gastrointestinale.</a:t>
            </a:r>
          </a:p>
          <a:p>
            <a:r>
              <a:rPr lang="it-IT" sz="1700" b="1" i="1" dirty="0"/>
              <a:t>Ad oggi, sette Coronavirus hanno dimostrato di essere in grado di infettare l'uomo:</a:t>
            </a:r>
          </a:p>
          <a:p>
            <a:r>
              <a:rPr lang="it-IT" sz="1700" b="1" i="1" dirty="0"/>
              <a:t>Coronavirus umani comuni: </a:t>
            </a:r>
            <a:r>
              <a:rPr lang="it-IT" sz="1700" b="1" i="1" dirty="0">
                <a:solidFill>
                  <a:srgbClr val="FF0000"/>
                </a:solidFill>
              </a:rPr>
              <a:t>HCoV-OC43</a:t>
            </a:r>
            <a:r>
              <a:rPr lang="it-IT" sz="1700" b="1" i="1" dirty="0"/>
              <a:t> e </a:t>
            </a:r>
            <a:r>
              <a:rPr lang="it-IT" sz="1700" b="1" i="1" dirty="0">
                <a:solidFill>
                  <a:srgbClr val="FF0000"/>
                </a:solidFill>
              </a:rPr>
              <a:t>HCoV-HKU1</a:t>
            </a:r>
            <a:r>
              <a:rPr lang="it-IT" sz="1700" b="1" i="1" dirty="0"/>
              <a:t> (</a:t>
            </a:r>
            <a:r>
              <a:rPr lang="it-IT" sz="1700" b="1" i="1" dirty="0" err="1"/>
              <a:t>Betacoronavirus</a:t>
            </a:r>
            <a:r>
              <a:rPr lang="it-IT" sz="1700" b="1" i="1" dirty="0"/>
              <a:t>) e </a:t>
            </a:r>
            <a:r>
              <a:rPr lang="it-IT" sz="1700" b="1" i="1" dirty="0">
                <a:solidFill>
                  <a:srgbClr val="FF0000"/>
                </a:solidFill>
              </a:rPr>
              <a:t>HCoV-229E</a:t>
            </a:r>
            <a:r>
              <a:rPr lang="it-IT" sz="1700" b="1" i="1" dirty="0"/>
              <a:t> e HCoV-NL63 (</a:t>
            </a:r>
            <a:r>
              <a:rPr lang="it-IT" sz="1700" b="1" i="1" dirty="0" err="1"/>
              <a:t>Alphacoronavirus</a:t>
            </a:r>
            <a:r>
              <a:rPr lang="it-IT" sz="1700" b="1" i="1" dirty="0"/>
              <a:t>); essi possono causare raffreddori comuni ma anche gravi infezioni del tratto respiratorio inferiore</a:t>
            </a:r>
          </a:p>
          <a:p>
            <a:r>
              <a:rPr lang="it-IT" sz="1700" b="1" i="1" dirty="0"/>
              <a:t>altri Coronavirus umani (</a:t>
            </a:r>
            <a:r>
              <a:rPr lang="it-IT" sz="1700" b="1" i="1" dirty="0" err="1"/>
              <a:t>Betacoronavirus</a:t>
            </a:r>
            <a:r>
              <a:rPr lang="it-IT" sz="1700" b="1" i="1" dirty="0"/>
              <a:t>): </a:t>
            </a:r>
            <a:r>
              <a:rPr lang="it-IT" sz="1700" b="1" i="1" dirty="0">
                <a:solidFill>
                  <a:srgbClr val="FF0000"/>
                </a:solidFill>
              </a:rPr>
              <a:t>SARS-</a:t>
            </a:r>
            <a:r>
              <a:rPr lang="it-IT" sz="1700" b="1" i="1" dirty="0" err="1">
                <a:solidFill>
                  <a:srgbClr val="FF0000"/>
                </a:solidFill>
              </a:rPr>
              <a:t>CoV</a:t>
            </a:r>
            <a:r>
              <a:rPr lang="it-IT" sz="1700" b="1" i="1" dirty="0"/>
              <a:t>, </a:t>
            </a:r>
            <a:r>
              <a:rPr lang="it-IT" sz="1700" b="1" i="1" dirty="0">
                <a:solidFill>
                  <a:srgbClr val="FF0000"/>
                </a:solidFill>
              </a:rPr>
              <a:t>MERS-</a:t>
            </a:r>
            <a:r>
              <a:rPr lang="it-IT" sz="1700" b="1" i="1" dirty="0" err="1">
                <a:solidFill>
                  <a:srgbClr val="FF0000"/>
                </a:solidFill>
              </a:rPr>
              <a:t>CoV</a:t>
            </a:r>
            <a:r>
              <a:rPr lang="it-IT" sz="1700" b="1" i="1" dirty="0"/>
              <a:t> e </a:t>
            </a:r>
            <a:r>
              <a:rPr lang="it-IT" sz="1700" b="1" i="1" dirty="0">
                <a:solidFill>
                  <a:srgbClr val="FF0000"/>
                </a:solidFill>
              </a:rPr>
              <a:t>2019-nCoV</a:t>
            </a:r>
            <a:r>
              <a:rPr lang="it-IT" sz="1700" b="1" i="1" dirty="0"/>
              <a:t> (ora denominato </a:t>
            </a:r>
            <a:r>
              <a:rPr lang="it-IT" sz="1700" b="1" i="1" dirty="0">
                <a:solidFill>
                  <a:srgbClr val="FF0000"/>
                </a:solidFill>
              </a:rPr>
              <a:t>SARS-CoV-2</a:t>
            </a:r>
            <a:r>
              <a:rPr lang="it-IT" sz="1700" b="1" i="1" dirty="0"/>
              <a:t>).</a:t>
            </a:r>
          </a:p>
          <a:p>
            <a:pPr>
              <a:lnSpc>
                <a:spcPct val="107000"/>
              </a:lnSpc>
              <a:spcBef>
                <a:spcPts val="600"/>
              </a:spcBef>
              <a:spcAft>
                <a:spcPts val="600"/>
              </a:spcAft>
            </a:pPr>
            <a:endParaRPr lang="it-IT" sz="17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911" y="2034876"/>
            <a:ext cx="4805266" cy="4079964"/>
          </a:xfrm>
          <a:prstGeom prst="rect">
            <a:avLst/>
          </a:prstGeom>
        </p:spPr>
      </p:pic>
      <p:sp>
        <p:nvSpPr>
          <p:cNvPr id="4" name="Rettangolo 3"/>
          <p:cNvSpPr/>
          <p:nvPr/>
        </p:nvSpPr>
        <p:spPr>
          <a:xfrm>
            <a:off x="4264539" y="0"/>
            <a:ext cx="4468660"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I</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U</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
            </a:r>
          </a:p>
        </p:txBody>
      </p:sp>
    </p:spTree>
    <p:extLst>
      <p:ext uri="{BB962C8B-B14F-4D97-AF65-F5344CB8AC3E}">
        <p14:creationId xmlns:p14="http://schemas.microsoft.com/office/powerpoint/2010/main" val="870913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258147" y="1289619"/>
            <a:ext cx="5442857" cy="2862322"/>
          </a:xfrm>
          <a:prstGeom prst="rect">
            <a:avLst/>
          </a:prstGeom>
        </p:spPr>
        <p:txBody>
          <a:bodyPr wrap="square">
            <a:spAutoFit/>
          </a:bodyPr>
          <a:lstStyle/>
          <a:p>
            <a:r>
              <a:rPr lang="it-IT" sz="2000" b="1" i="1" dirty="0">
                <a:solidFill>
                  <a:srgbClr val="1C2024"/>
                </a:solidFill>
                <a:latin typeface="Titillium Web"/>
              </a:rPr>
              <a:t>I </a:t>
            </a:r>
            <a:r>
              <a:rPr lang="it-IT" sz="2000" b="1" i="1" dirty="0">
                <a:solidFill>
                  <a:srgbClr val="FF0000"/>
                </a:solidFill>
                <a:latin typeface="Titillium Web"/>
              </a:rPr>
              <a:t>sintomi</a:t>
            </a:r>
            <a:r>
              <a:rPr lang="it-IT" sz="2000" b="1" i="1" dirty="0">
                <a:solidFill>
                  <a:srgbClr val="1C2024"/>
                </a:solidFill>
                <a:latin typeface="Titillium Web"/>
              </a:rPr>
              <a:t> più </a:t>
            </a:r>
            <a:r>
              <a:rPr lang="it-IT" sz="2000" b="1" i="1" dirty="0">
                <a:solidFill>
                  <a:srgbClr val="FF0000"/>
                </a:solidFill>
                <a:latin typeface="Titillium Web"/>
              </a:rPr>
              <a:t>comuni</a:t>
            </a:r>
            <a:r>
              <a:rPr lang="it-IT" sz="2000" b="1" i="1" dirty="0">
                <a:solidFill>
                  <a:srgbClr val="1C2024"/>
                </a:solidFill>
                <a:latin typeface="Titillium Web"/>
              </a:rPr>
              <a:t> sono: </a:t>
            </a:r>
            <a:r>
              <a:rPr lang="it-IT" sz="2000" b="1" i="1" dirty="0">
                <a:solidFill>
                  <a:srgbClr val="FF0000"/>
                </a:solidFill>
                <a:latin typeface="Titillium Web"/>
              </a:rPr>
              <a:t>febbre</a:t>
            </a:r>
            <a:r>
              <a:rPr lang="it-IT" sz="2000" b="1" i="1" dirty="0">
                <a:solidFill>
                  <a:srgbClr val="1C2024"/>
                </a:solidFill>
                <a:latin typeface="Titillium Web"/>
              </a:rPr>
              <a:t>, </a:t>
            </a:r>
            <a:r>
              <a:rPr lang="it-IT" sz="2000" b="1" i="1" dirty="0">
                <a:solidFill>
                  <a:srgbClr val="FF0000"/>
                </a:solidFill>
                <a:latin typeface="Titillium Web"/>
              </a:rPr>
              <a:t>stanchezza</a:t>
            </a:r>
            <a:r>
              <a:rPr lang="it-IT" sz="2000" b="1" i="1" dirty="0">
                <a:solidFill>
                  <a:srgbClr val="1C2024"/>
                </a:solidFill>
                <a:latin typeface="Titillium Web"/>
              </a:rPr>
              <a:t> e </a:t>
            </a:r>
            <a:r>
              <a:rPr lang="it-IT" sz="2000" b="1" i="1" dirty="0">
                <a:solidFill>
                  <a:srgbClr val="FF0000"/>
                </a:solidFill>
                <a:latin typeface="Titillium Web"/>
              </a:rPr>
              <a:t>tosse</a:t>
            </a:r>
            <a:r>
              <a:rPr lang="it-IT" sz="2000" b="1" i="1" dirty="0">
                <a:solidFill>
                  <a:srgbClr val="1C2024"/>
                </a:solidFill>
                <a:latin typeface="Titillium Web"/>
              </a:rPr>
              <a:t> </a:t>
            </a:r>
            <a:r>
              <a:rPr lang="it-IT" sz="2000" b="1" i="1" dirty="0">
                <a:solidFill>
                  <a:srgbClr val="FF0000"/>
                </a:solidFill>
                <a:latin typeface="Titillium Web"/>
              </a:rPr>
              <a:t>secca</a:t>
            </a:r>
            <a:r>
              <a:rPr lang="it-IT" sz="2000" b="1" i="1" dirty="0">
                <a:solidFill>
                  <a:srgbClr val="1C2024"/>
                </a:solidFill>
                <a:latin typeface="Titillium Web"/>
              </a:rPr>
              <a:t>. Alcuni pazienti possono presentare indolenzimento e dolori muscolari, congestione nasale, naso che cola, mal di gola o diarrea. Questi sintomi sono generalmente lievi e iniziano gradualmente. Nei casi più gravi, l'infezione può causare polmonite, sindrome respiratoria acuta grave, insufficienza renale e persino la morte</a:t>
            </a:r>
            <a:r>
              <a:rPr lang="it-IT" sz="2000" dirty="0">
                <a:solidFill>
                  <a:srgbClr val="1C2024"/>
                </a:solidFill>
                <a:latin typeface="Titillium Web"/>
              </a:rPr>
              <a:t>.</a:t>
            </a:r>
            <a:endParaRPr lang="it-IT" sz="2000" dirty="0"/>
          </a:p>
        </p:txBody>
      </p:sp>
      <p:sp>
        <p:nvSpPr>
          <p:cNvPr id="3" name="Rettangolo 2"/>
          <p:cNvSpPr/>
          <p:nvPr/>
        </p:nvSpPr>
        <p:spPr>
          <a:xfrm>
            <a:off x="258147" y="4304704"/>
            <a:ext cx="4914187" cy="1938992"/>
          </a:xfrm>
          <a:prstGeom prst="rect">
            <a:avLst/>
          </a:prstGeom>
        </p:spPr>
        <p:txBody>
          <a:bodyPr wrap="square">
            <a:spAutoFit/>
          </a:bodyPr>
          <a:lstStyle/>
          <a:p>
            <a:r>
              <a:rPr lang="it-IT" sz="2000" b="1" i="1" dirty="0">
                <a:solidFill>
                  <a:srgbClr val="1C2024"/>
                </a:solidFill>
                <a:latin typeface="Titillium Web"/>
              </a:rPr>
              <a:t>Il </a:t>
            </a:r>
            <a:r>
              <a:rPr lang="it-IT" sz="2000" b="1" i="1" dirty="0">
                <a:solidFill>
                  <a:srgbClr val="FF0000"/>
                </a:solidFill>
                <a:latin typeface="Titillium Web"/>
              </a:rPr>
              <a:t>periodo</a:t>
            </a:r>
            <a:r>
              <a:rPr lang="it-IT" sz="2000" b="1" i="1" dirty="0">
                <a:solidFill>
                  <a:srgbClr val="1C2024"/>
                </a:solidFill>
                <a:latin typeface="Titillium Web"/>
              </a:rPr>
              <a:t> di </a:t>
            </a:r>
            <a:r>
              <a:rPr lang="it-IT" sz="2000" b="1" i="1" dirty="0">
                <a:solidFill>
                  <a:srgbClr val="FF0000"/>
                </a:solidFill>
                <a:latin typeface="Titillium Web"/>
              </a:rPr>
              <a:t>incubazione</a:t>
            </a:r>
            <a:r>
              <a:rPr lang="it-IT" sz="2000" b="1" i="1" dirty="0">
                <a:solidFill>
                  <a:srgbClr val="1C2024"/>
                </a:solidFill>
                <a:latin typeface="Titillium Web"/>
              </a:rPr>
              <a:t> rappresenta il periodo di tempo che intercorre fra il contagio e lo sviluppo dei sintomi clinici. Si stima attualmente che vari fra 2 e 11 giorni, fino ad un massimo di 14 giorni</a:t>
            </a:r>
            <a:r>
              <a:rPr lang="it-IT" b="1" i="1" dirty="0">
                <a:solidFill>
                  <a:srgbClr val="1C2024"/>
                </a:solidFill>
                <a:latin typeface="Titillium Web"/>
              </a:rPr>
              <a:t>.</a:t>
            </a:r>
            <a:endParaRPr lang="it-IT" b="1" i="1" dirty="0"/>
          </a:p>
        </p:txBody>
      </p:sp>
      <p:sp>
        <p:nvSpPr>
          <p:cNvPr id="4" name="Rettangolo 3"/>
          <p:cNvSpPr/>
          <p:nvPr/>
        </p:nvSpPr>
        <p:spPr>
          <a:xfrm>
            <a:off x="4284192" y="-94250"/>
            <a:ext cx="3119765" cy="1200329"/>
          </a:xfrm>
          <a:prstGeom prst="rect">
            <a:avLst/>
          </a:prstGeom>
          <a:noFill/>
        </p:spPr>
        <p:txBody>
          <a:bodyPr wrap="none" lIns="91440" tIns="45720" rIns="91440" bIns="45720">
            <a:spAutoFit/>
          </a:bodyPr>
          <a:lstStyle/>
          <a:p>
            <a:pPr algn="ctr"/>
            <a:r>
              <a:rPr lang="it-IT"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t>
            </a:r>
            <a:r>
              <a:rPr lang="it-IT"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i</a:t>
            </a:r>
            <a:r>
              <a:rPr lang="it-IT"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t>
            </a:r>
            <a:r>
              <a:rPr lang="it-IT"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a:t>
            </a:r>
            <a:r>
              <a:rPr lang="it-IT"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a:t>
            </a:r>
            <a:r>
              <a:rPr lang="it-IT" sz="7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m</a:t>
            </a:r>
            <a:r>
              <a:rPr lang="it-IT"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p>
        </p:txBody>
      </p:sp>
      <p:pic>
        <p:nvPicPr>
          <p:cNvPr id="5124" name="Picture 4" descr="Risultato immagini per sintomi corona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004" y="1289619"/>
            <a:ext cx="6456783"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15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p:cTn id="17" dur="500" fill="hold"/>
                                        <p:tgtEl>
                                          <p:spTgt spid="5124"/>
                                        </p:tgtEl>
                                        <p:attrNameLst>
                                          <p:attrName>ppt_w</p:attrName>
                                        </p:attrNameLst>
                                      </p:cBhvr>
                                      <p:tavLst>
                                        <p:tav tm="0">
                                          <p:val>
                                            <p:fltVal val="0"/>
                                          </p:val>
                                        </p:tav>
                                        <p:tav tm="100000">
                                          <p:val>
                                            <p:strVal val="#ppt_w"/>
                                          </p:val>
                                        </p:tav>
                                      </p:tavLst>
                                    </p:anim>
                                    <p:anim calcmode="lin" valueType="num">
                                      <p:cBhvr>
                                        <p:cTn id="18" dur="500" fill="hold"/>
                                        <p:tgtEl>
                                          <p:spTgt spid="5124"/>
                                        </p:tgtEl>
                                        <p:attrNameLst>
                                          <p:attrName>ppt_h</p:attrName>
                                        </p:attrNameLst>
                                      </p:cBhvr>
                                      <p:tavLst>
                                        <p:tav tm="0">
                                          <p:val>
                                            <p:fltVal val="0"/>
                                          </p:val>
                                        </p:tav>
                                        <p:tav tm="100000">
                                          <p:val>
                                            <p:strVal val="#ppt_h"/>
                                          </p:val>
                                        </p:tav>
                                      </p:tavLst>
                                    </p:anim>
                                    <p:animEffect transition="in" filter="fade">
                                      <p:cBhvr>
                                        <p:cTn id="19" dur="500"/>
                                        <p:tgtEl>
                                          <p:spTgt spid="512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323461" y="914106"/>
            <a:ext cx="6096000" cy="5498749"/>
          </a:xfrm>
          <a:prstGeom prst="rect">
            <a:avLst/>
          </a:prstGeom>
        </p:spPr>
        <p:txBody>
          <a:bodyPr>
            <a:spAutoFit/>
          </a:bodyPr>
          <a:lstStyle/>
          <a:p>
            <a:pPr>
              <a:lnSpc>
                <a:spcPct val="107000"/>
              </a:lnSpc>
              <a:spcBef>
                <a:spcPts val="600"/>
              </a:spcBef>
              <a:spcAft>
                <a:spcPts val="600"/>
              </a:spcAft>
            </a:pP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La </a:t>
            </a:r>
            <a:r>
              <a:rPr lang="it-IT"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trasmissione</a:t>
            </a: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dei coronavirus tra umani avviene principalmente attraverso le goccioline respiratorie  emesse da un individuo infetto mediante </a:t>
            </a:r>
            <a:r>
              <a:rPr lang="it-IT"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tosse</a:t>
            </a: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o </a:t>
            </a:r>
            <a:r>
              <a:rPr lang="it-IT"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starnuti</a:t>
            </a: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che successivamente vengono inalate da un soggetto sano che si trovi nelle vicinanze. Non è chiaro se sia possibile infettarsi anche dopo aver toccato superfici o oggetti ove sia presente il virus e portando successivamente le mani verso la propria bocca o verso il naso o gli occhi.</a:t>
            </a:r>
            <a:endParaRPr lang="it-IT" sz="2000" b="1"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Sebbene i virus respiratori siano trasmissibili solitamente quando il soggetto malato presenta anche i </a:t>
            </a:r>
            <a:r>
              <a:rPr lang="it-IT"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sintomi</a:t>
            </a: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sembrerebbe che il coronavirus </a:t>
            </a:r>
            <a:r>
              <a:rPr lang="it-IT" sz="20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SARS-CoV-2</a:t>
            </a:r>
            <a:r>
              <a:rPr lang="it-IT" sz="2000" b="1" i="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possa diffondersi anche in occasione di un contatto ravvicinato con un paziente infetto asintomatico.</a:t>
            </a:r>
            <a:endParaRPr lang="it-IT"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4687438" y="-9224"/>
            <a:ext cx="3264997"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G</a:t>
            </a:r>
            <a:r>
              <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a:t>
            </a:r>
            <a:r>
              <a:rPr lang="it-IT"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a:t>
            </a: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098" name="Picture 2" descr="Risultato immagini per CONSEGUENZE DEL CORONA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936" y="1700372"/>
            <a:ext cx="5715000" cy="425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865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6000" b="1" i="1" dirty="0">
                <a:solidFill>
                  <a:srgbClr val="FF0000"/>
                </a:solidFill>
                <a:latin typeface="Georgia" panose="02040502050405020303" pitchFamily="18" charset="0"/>
              </a:rPr>
              <a:t>I</a:t>
            </a:r>
            <a:r>
              <a:rPr lang="it-IT" sz="6000" b="1" i="1" dirty="0">
                <a:solidFill>
                  <a:srgbClr val="002060"/>
                </a:solidFill>
                <a:latin typeface="Georgia" panose="02040502050405020303" pitchFamily="18" charset="0"/>
              </a:rPr>
              <a:t>ta</a:t>
            </a:r>
            <a:r>
              <a:rPr lang="it-IT" sz="6000" b="1" i="1" dirty="0">
                <a:solidFill>
                  <a:srgbClr val="FF0000"/>
                </a:solidFill>
                <a:latin typeface="Georgia" panose="02040502050405020303" pitchFamily="18" charset="0"/>
              </a:rPr>
              <a:t>lia s</a:t>
            </a:r>
            <a:r>
              <a:rPr lang="it-IT" sz="6000" b="1" i="1" dirty="0">
                <a:solidFill>
                  <a:srgbClr val="002060"/>
                </a:solidFill>
                <a:latin typeface="Georgia" panose="02040502050405020303" pitchFamily="18" charset="0"/>
              </a:rPr>
              <a:t>u</a:t>
            </a:r>
            <a:r>
              <a:rPr lang="it-IT" sz="6000" b="1" i="1" dirty="0">
                <a:solidFill>
                  <a:srgbClr val="FF0000"/>
                </a:solidFill>
                <a:latin typeface="Georgia" panose="02040502050405020303" pitchFamily="18" charset="0"/>
              </a:rPr>
              <a:t>p</a:t>
            </a:r>
            <a:r>
              <a:rPr lang="it-IT" sz="6000" b="1" i="1" dirty="0">
                <a:solidFill>
                  <a:srgbClr val="002060"/>
                </a:solidFill>
                <a:latin typeface="Georgia" panose="02040502050405020303" pitchFamily="18" charset="0"/>
              </a:rPr>
              <a:t>e</a:t>
            </a:r>
            <a:r>
              <a:rPr lang="it-IT" sz="6000" b="1" i="1" dirty="0">
                <a:solidFill>
                  <a:srgbClr val="FF0000"/>
                </a:solidFill>
                <a:latin typeface="Georgia" panose="02040502050405020303" pitchFamily="18" charset="0"/>
              </a:rPr>
              <a:t>r</a:t>
            </a:r>
            <a:r>
              <a:rPr lang="it-IT" sz="6000" b="1" i="1" dirty="0">
                <a:solidFill>
                  <a:srgbClr val="002060"/>
                </a:solidFill>
                <a:latin typeface="Georgia" panose="02040502050405020303" pitchFamily="18" charset="0"/>
              </a:rPr>
              <a:t>a</a:t>
            </a:r>
            <a:r>
              <a:rPr lang="it-IT" sz="6000" b="1" i="1" dirty="0">
                <a:solidFill>
                  <a:srgbClr val="FF0000"/>
                </a:solidFill>
                <a:latin typeface="Georgia" panose="02040502050405020303" pitchFamily="18" charset="0"/>
              </a:rPr>
              <a:t> l</a:t>
            </a:r>
            <a:r>
              <a:rPr lang="it-IT" sz="6000" b="1" i="1" dirty="0">
                <a:solidFill>
                  <a:srgbClr val="002060"/>
                </a:solidFill>
                <a:latin typeface="Georgia" panose="02040502050405020303" pitchFamily="18" charset="0"/>
              </a:rPr>
              <a:t>a</a:t>
            </a:r>
            <a:r>
              <a:rPr lang="it-IT" sz="6000" b="1" i="1" dirty="0">
                <a:solidFill>
                  <a:srgbClr val="FF0000"/>
                </a:solidFill>
                <a:latin typeface="Georgia" panose="02040502050405020303" pitchFamily="18" charset="0"/>
              </a:rPr>
              <a:t> </a:t>
            </a:r>
            <a:r>
              <a:rPr lang="it-IT" sz="6000" b="1" i="1" dirty="0">
                <a:solidFill>
                  <a:srgbClr val="002060"/>
                </a:solidFill>
                <a:latin typeface="Georgia" panose="02040502050405020303" pitchFamily="18" charset="0"/>
              </a:rPr>
              <a:t>Cina</a:t>
            </a:r>
            <a:r>
              <a:rPr lang="it-IT" sz="6000" b="1" i="1" dirty="0">
                <a:solidFill>
                  <a:srgbClr val="FF0000"/>
                </a:solidFill>
                <a:latin typeface="Georgia" panose="02040502050405020303" pitchFamily="18" charset="0"/>
              </a:rPr>
              <a:t> per i de</a:t>
            </a:r>
            <a:r>
              <a:rPr lang="it-IT" sz="6000" b="1" i="1" dirty="0">
                <a:solidFill>
                  <a:srgbClr val="002060"/>
                </a:solidFill>
                <a:latin typeface="Georgia" panose="02040502050405020303" pitchFamily="18" charset="0"/>
              </a:rPr>
              <a:t>ces</a:t>
            </a:r>
            <a:r>
              <a:rPr lang="it-IT" sz="6000" b="1" i="1" dirty="0">
                <a:solidFill>
                  <a:srgbClr val="FF0000"/>
                </a:solidFill>
                <a:latin typeface="Georgia" panose="02040502050405020303" pitchFamily="18" charset="0"/>
              </a:rPr>
              <a:t>si</a:t>
            </a:r>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651" y="1900513"/>
            <a:ext cx="4932191" cy="4388855"/>
          </a:xfrm>
        </p:spPr>
      </p:pic>
      <p:pic>
        <p:nvPicPr>
          <p:cNvPr id="6146" name="Picture 2" descr="Risultato immagini per oggi covid 19 italia 20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14796" y="1900513"/>
            <a:ext cx="5183188" cy="4189444"/>
          </a:xfrm>
          <a:prstGeom prst="rect">
            <a:avLst/>
          </a:prstGeom>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p:spPr>
      </p:pic>
    </p:spTree>
    <p:extLst>
      <p:ext uri="{BB962C8B-B14F-4D97-AF65-F5344CB8AC3E}">
        <p14:creationId xmlns:p14="http://schemas.microsoft.com/office/powerpoint/2010/main" val="3495611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anim calcmode="lin" valueType="num">
                                      <p:cBhvr>
                                        <p:cTn id="13" dur="2000" fill="hold"/>
                                        <p:tgtEl>
                                          <p:spTgt spid="6146"/>
                                        </p:tgtEl>
                                        <p:attrNameLst>
                                          <p:attrName>ppt_w</p:attrName>
                                        </p:attrNameLst>
                                      </p:cBhvr>
                                      <p:tavLst>
                                        <p:tav tm="0" fmla="#ppt_w*sin(2.5*pi*$)">
                                          <p:val>
                                            <p:fltVal val="0"/>
                                          </p:val>
                                        </p:tav>
                                        <p:tav tm="100000">
                                          <p:val>
                                            <p:fltVal val="1"/>
                                          </p:val>
                                        </p:tav>
                                      </p:tavLst>
                                    </p:anim>
                                    <p:anim calcmode="lin" valueType="num">
                                      <p:cBhvr>
                                        <p:cTn id="14"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2304661" y="167951"/>
            <a:ext cx="7791062" cy="1015663"/>
          </a:xfrm>
          <a:prstGeom prst="rect">
            <a:avLst/>
          </a:prstGeom>
          <a:noFill/>
        </p:spPr>
        <p:txBody>
          <a:bodyPr wrap="square" rtlCol="0">
            <a:spAutoFit/>
          </a:bodyPr>
          <a:lstStyle/>
          <a:p>
            <a:r>
              <a:rPr lang="it-IT" sz="6000" b="1" i="1" dirty="0">
                <a:solidFill>
                  <a:srgbClr val="FF0000"/>
                </a:solidFill>
                <a:latin typeface="Algerian" panose="04020705040A02060702" pitchFamily="82" charset="0"/>
              </a:rPr>
              <a:t>PER IL CORONAVIRUS</a:t>
            </a:r>
          </a:p>
        </p:txBody>
      </p:sp>
      <p:sp>
        <p:nvSpPr>
          <p:cNvPr id="4" name="CasellaDiTesto 3"/>
          <p:cNvSpPr txBox="1"/>
          <p:nvPr/>
        </p:nvSpPr>
        <p:spPr>
          <a:xfrm>
            <a:off x="666206" y="2079352"/>
            <a:ext cx="3276910" cy="2308324"/>
          </a:xfrm>
          <a:prstGeom prst="rect">
            <a:avLst/>
          </a:prstGeom>
          <a:noFill/>
        </p:spPr>
        <p:txBody>
          <a:bodyPr wrap="square" rtlCol="0">
            <a:spAutoFit/>
          </a:bodyPr>
          <a:lstStyle/>
          <a:p>
            <a:r>
              <a:rPr lang="it-IT" b="1" i="1" dirty="0">
                <a:latin typeface="Algerian" panose="04020705040A02060702" pitchFamily="82" charset="0"/>
              </a:rPr>
              <a:t>Tutti i cittadini dell’Italia:</a:t>
            </a:r>
          </a:p>
          <a:p>
            <a:pPr marL="342900" indent="-342900">
              <a:buFont typeface="+mj-lt"/>
              <a:buAutoNum type="arabicPeriod"/>
            </a:pPr>
            <a:r>
              <a:rPr lang="it-IT" b="1" i="1" dirty="0">
                <a:latin typeface="Algerian" panose="04020705040A02060702" pitchFamily="82" charset="0"/>
              </a:rPr>
              <a:t>Sono in quarantena nelle proprie case;</a:t>
            </a:r>
          </a:p>
          <a:p>
            <a:pPr marL="342900" indent="-342900">
              <a:buFont typeface="+mj-lt"/>
              <a:buAutoNum type="arabicPeriod"/>
            </a:pPr>
            <a:r>
              <a:rPr lang="it-IT" b="1" i="1" dirty="0">
                <a:latin typeface="Algerian" panose="04020705040A02060702" pitchFamily="82" charset="0"/>
              </a:rPr>
              <a:t>Scuole chiuse;</a:t>
            </a:r>
          </a:p>
          <a:p>
            <a:pPr marL="342900" indent="-342900">
              <a:buFont typeface="+mj-lt"/>
              <a:buAutoNum type="arabicPeriod"/>
            </a:pPr>
            <a:r>
              <a:rPr lang="it-IT" b="1" i="1" dirty="0">
                <a:latin typeface="Algerian" panose="04020705040A02060702" pitchFamily="82" charset="0"/>
              </a:rPr>
              <a:t>Tutti i negozi chiusi, tranne i supermercati e le farmacie.</a:t>
            </a:r>
          </a:p>
        </p:txBody>
      </p:sp>
      <p:pic>
        <p:nvPicPr>
          <p:cNvPr id="8196" name="Picture 4" descr="Risultato immagini per quarant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388" y="2536724"/>
            <a:ext cx="7620000" cy="3838576"/>
          </a:xfrm>
          <a:prstGeom prst="rect">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485192" y="6270172"/>
            <a:ext cx="2888757" cy="400110"/>
          </a:xfrm>
          <a:prstGeom prst="rect">
            <a:avLst/>
          </a:prstGeom>
          <a:noFill/>
        </p:spPr>
        <p:txBody>
          <a:bodyPr wrap="square" rtlCol="0">
            <a:spAutoFit/>
          </a:bodyPr>
          <a:lstStyle/>
          <a:p>
            <a:r>
              <a:rPr lang="it-IT" sz="2000" b="1" i="1" dirty="0">
                <a:solidFill>
                  <a:srgbClr val="FF0000"/>
                </a:solidFill>
              </a:rPr>
              <a:t>MARIA CHIANESE 2 I</a:t>
            </a:r>
          </a:p>
        </p:txBody>
      </p:sp>
    </p:spTree>
    <p:extLst>
      <p:ext uri="{BB962C8B-B14F-4D97-AF65-F5344CB8AC3E}">
        <p14:creationId xmlns:p14="http://schemas.microsoft.com/office/powerpoint/2010/main" val="225366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4313922" y="255372"/>
            <a:ext cx="2756845" cy="923330"/>
          </a:xfrm>
          <a:prstGeom prst="rect">
            <a:avLst/>
          </a:prstGeom>
          <a:noFill/>
          <a:ln w="76200">
            <a:solidFill>
              <a:srgbClr val="FFFF00"/>
            </a:solidFill>
          </a:ln>
        </p:spPr>
        <p:txBody>
          <a:bodyPr wrap="none" lIns="91440" tIns="45720" rIns="91440" bIns="45720">
            <a:spAutoFit/>
          </a:bodyPr>
          <a:lstStyle/>
          <a:p>
            <a:pPr algn="ctr"/>
            <a:r>
              <a:rPr lang="it-IT" sz="5400" b="1" i="1" dirty="0">
                <a:ln w="12700" cmpd="sng">
                  <a:solidFill>
                    <a:schemeClr val="accent4"/>
                  </a:solidFill>
                  <a:prstDash val="solid"/>
                </a:ln>
                <a:solidFill>
                  <a:srgbClr val="002060"/>
                </a:solidFill>
              </a:rPr>
              <a:t>L</a:t>
            </a:r>
            <a:r>
              <a:rPr lang="it-IT" sz="5400" b="1" i="1" dirty="0">
                <a:ln w="12700" cmpd="sng">
                  <a:solidFill>
                    <a:schemeClr val="accent4"/>
                  </a:solidFill>
                  <a:prstDash val="solid"/>
                </a:ln>
                <a:solidFill>
                  <a:srgbClr val="FF0000"/>
                </a:solidFill>
              </a:rPr>
              <a:t>A </a:t>
            </a:r>
            <a:r>
              <a:rPr lang="it-IT" sz="5400" b="1" i="1" dirty="0">
                <a:ln w="12700" cmpd="sng">
                  <a:solidFill>
                    <a:schemeClr val="accent4"/>
                  </a:solidFill>
                  <a:prstDash val="solid"/>
                </a:ln>
                <a:solidFill>
                  <a:srgbClr val="002060"/>
                </a:solidFill>
              </a:rPr>
              <a:t>P</a:t>
            </a:r>
            <a:r>
              <a:rPr lang="it-IT" sz="5400" b="1" i="1" dirty="0">
                <a:ln w="12700" cmpd="sng">
                  <a:solidFill>
                    <a:schemeClr val="accent4"/>
                  </a:solidFill>
                  <a:prstDash val="solid"/>
                </a:ln>
                <a:solidFill>
                  <a:srgbClr val="FF0000"/>
                </a:solidFill>
              </a:rPr>
              <a:t>E</a:t>
            </a:r>
            <a:r>
              <a:rPr lang="it-IT" sz="5400" b="1" i="1" dirty="0">
                <a:ln w="12700" cmpd="sng">
                  <a:solidFill>
                    <a:schemeClr val="accent4"/>
                  </a:solidFill>
                  <a:prstDash val="solid"/>
                </a:ln>
                <a:solidFill>
                  <a:srgbClr val="002060"/>
                </a:solidFill>
              </a:rPr>
              <a:t>S</a:t>
            </a:r>
            <a:r>
              <a:rPr lang="it-IT" sz="5400" b="1" i="1" dirty="0">
                <a:ln w="12700" cmpd="sng">
                  <a:solidFill>
                    <a:schemeClr val="accent4"/>
                  </a:solidFill>
                  <a:prstDash val="solid"/>
                </a:ln>
                <a:solidFill>
                  <a:srgbClr val="FF0000"/>
                </a:solidFill>
              </a:rPr>
              <a:t>T</a:t>
            </a:r>
            <a:r>
              <a:rPr lang="it-IT" sz="5400" b="1" i="1" dirty="0">
                <a:ln w="12700" cmpd="sng">
                  <a:solidFill>
                    <a:schemeClr val="accent4"/>
                  </a:solidFill>
                  <a:prstDash val="solid"/>
                </a:ln>
                <a:solidFill>
                  <a:srgbClr val="002060"/>
                </a:solidFill>
              </a:rPr>
              <a:t>E</a:t>
            </a:r>
            <a:endParaRPr lang="it-IT" sz="5400" b="1" i="1" cap="none" spc="0" dirty="0">
              <a:ln w="12700" cmpd="sng">
                <a:solidFill>
                  <a:schemeClr val="accent4"/>
                </a:solidFill>
                <a:prstDash val="solid"/>
              </a:ln>
              <a:solidFill>
                <a:srgbClr val="002060"/>
              </a:solidFill>
              <a:effectLst/>
            </a:endParaRPr>
          </a:p>
        </p:txBody>
      </p:sp>
      <p:sp>
        <p:nvSpPr>
          <p:cNvPr id="5" name="CasellaDiTesto 4"/>
          <p:cNvSpPr txBox="1"/>
          <p:nvPr/>
        </p:nvSpPr>
        <p:spPr>
          <a:xfrm>
            <a:off x="344929" y="1841242"/>
            <a:ext cx="5759309" cy="4093428"/>
          </a:xfrm>
          <a:prstGeom prst="rect">
            <a:avLst/>
          </a:prstGeom>
          <a:noFill/>
          <a:ln w="76200">
            <a:solidFill>
              <a:srgbClr val="92D050"/>
            </a:solidFill>
          </a:ln>
        </p:spPr>
        <p:txBody>
          <a:bodyPr wrap="square" rtlCol="0">
            <a:spAutoFit/>
          </a:bodyPr>
          <a:lstStyle/>
          <a:p>
            <a:r>
              <a:rPr lang="it-IT" sz="2000" b="1" i="1" dirty="0"/>
              <a:t>La </a:t>
            </a:r>
            <a:r>
              <a:rPr lang="it-IT" sz="2000" b="1" i="1" dirty="0">
                <a:solidFill>
                  <a:srgbClr val="FF0000"/>
                </a:solidFill>
              </a:rPr>
              <a:t>peste</a:t>
            </a:r>
            <a:r>
              <a:rPr lang="it-IT" sz="2000" b="1" i="1" dirty="0"/>
              <a:t> è una </a:t>
            </a:r>
            <a:r>
              <a:rPr lang="it-IT" sz="2000" b="1" i="1" dirty="0">
                <a:solidFill>
                  <a:srgbClr val="FF0000"/>
                </a:solidFill>
              </a:rPr>
              <a:t>malattia infettiva</a:t>
            </a:r>
            <a:r>
              <a:rPr lang="it-IT" sz="2000" b="1" i="1" dirty="0"/>
              <a:t> di origine </a:t>
            </a:r>
            <a:r>
              <a:rPr lang="it-IT" sz="2000" b="1" i="1" dirty="0">
                <a:solidFill>
                  <a:srgbClr val="FF0000"/>
                </a:solidFill>
              </a:rPr>
              <a:t>batterica</a:t>
            </a:r>
            <a:r>
              <a:rPr lang="it-IT" sz="2000" b="1" i="1" dirty="0"/>
              <a:t> causata dal </a:t>
            </a:r>
            <a:r>
              <a:rPr lang="it-IT" sz="2000" b="1" i="1" dirty="0">
                <a:solidFill>
                  <a:srgbClr val="FF0000"/>
                </a:solidFill>
              </a:rPr>
              <a:t>bacillo </a:t>
            </a:r>
            <a:r>
              <a:rPr lang="it-IT" sz="2000" b="1" i="1" dirty="0" err="1">
                <a:solidFill>
                  <a:srgbClr val="FF0000"/>
                </a:solidFill>
              </a:rPr>
              <a:t>Yersinia</a:t>
            </a:r>
            <a:r>
              <a:rPr lang="it-IT" sz="2000" b="1" i="1" dirty="0">
                <a:solidFill>
                  <a:srgbClr val="FF0000"/>
                </a:solidFill>
              </a:rPr>
              <a:t> </a:t>
            </a:r>
            <a:r>
              <a:rPr lang="it-IT" sz="2000" b="1" i="1" dirty="0" err="1">
                <a:solidFill>
                  <a:srgbClr val="FF0000"/>
                </a:solidFill>
              </a:rPr>
              <a:t>pestis</a:t>
            </a:r>
            <a:r>
              <a:rPr lang="it-IT" sz="2000" b="1" i="1" dirty="0"/>
              <a:t>. È una </a:t>
            </a:r>
            <a:r>
              <a:rPr lang="it-IT" sz="2000" b="1" i="1" dirty="0">
                <a:solidFill>
                  <a:srgbClr val="FF0000"/>
                </a:solidFill>
              </a:rPr>
              <a:t>zoonosi</a:t>
            </a:r>
            <a:r>
              <a:rPr lang="it-IT" sz="2000" b="1" i="1" dirty="0"/>
              <a:t>, il cui bacino è costituito da varie specie di roditori e il cui unico vettore è la pulce dei ratti (</a:t>
            </a:r>
            <a:r>
              <a:rPr lang="it-IT" sz="2000" b="1" i="1" dirty="0" err="1">
                <a:solidFill>
                  <a:srgbClr val="FF0000"/>
                </a:solidFill>
              </a:rPr>
              <a:t>Xenopsylla</a:t>
            </a:r>
            <a:r>
              <a:rPr lang="it-IT" sz="2000" b="1" i="1" dirty="0">
                <a:solidFill>
                  <a:srgbClr val="FF0000"/>
                </a:solidFill>
              </a:rPr>
              <a:t> </a:t>
            </a:r>
            <a:r>
              <a:rPr lang="it-IT" sz="2000" b="1" i="1" dirty="0" err="1">
                <a:solidFill>
                  <a:srgbClr val="FF0000"/>
                </a:solidFill>
              </a:rPr>
              <a:t>cheopis</a:t>
            </a:r>
            <a:r>
              <a:rPr lang="it-IT" sz="2000" b="1" i="1" dirty="0"/>
              <a:t>), che può essere trasmessa anche da uomo a uomo. È una </a:t>
            </a:r>
            <a:r>
              <a:rPr lang="it-IT" sz="2000" b="1" i="1" dirty="0">
                <a:solidFill>
                  <a:srgbClr val="FF0000"/>
                </a:solidFill>
              </a:rPr>
              <a:t>malattia quarantenaria</a:t>
            </a:r>
            <a:r>
              <a:rPr lang="it-IT" sz="2000" b="1" i="1" dirty="0"/>
              <a:t> e per il regolamento sanitario internazionale è assoggettata a denuncia internazionale </a:t>
            </a:r>
            <a:r>
              <a:rPr lang="it-IT" sz="2000" b="1" i="1" dirty="0">
                <a:solidFill>
                  <a:srgbClr val="FF0000"/>
                </a:solidFill>
              </a:rPr>
              <a:t>all'OMS</a:t>
            </a:r>
            <a:r>
              <a:rPr lang="it-IT" sz="2000" b="1" i="1" dirty="0"/>
              <a:t>, sia per i casi accertati che per quelli sospetti. Dal 2010 al 2015 sono stati riportati 3 248 casi in tutto il mondo, con 584 morti ed è diffusa in tutti i continenti, fatta eccezione per </a:t>
            </a:r>
            <a:r>
              <a:rPr lang="it-IT" sz="2000" b="1" i="1" dirty="0">
                <a:solidFill>
                  <a:srgbClr val="FF0000"/>
                </a:solidFill>
              </a:rPr>
              <a:t>l'Oceania</a:t>
            </a:r>
            <a:r>
              <a:rPr lang="it-IT" sz="2000" b="1" i="1" dirty="0"/>
              <a:t>.</a:t>
            </a:r>
            <a:r>
              <a:rPr lang="it-IT" sz="2000" dirty="0"/>
              <a:t> </a:t>
            </a:r>
            <a:endParaRPr lang="it-IT" sz="2000" b="1" i="1"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854" y="1513399"/>
            <a:ext cx="5555720" cy="4749114"/>
          </a:xfrm>
          <a:prstGeom prst="rect">
            <a:avLst/>
          </a:prstGeom>
        </p:spPr>
      </p:pic>
    </p:spTree>
    <p:extLst>
      <p:ext uri="{BB962C8B-B14F-4D97-AF65-F5344CB8AC3E}">
        <p14:creationId xmlns:p14="http://schemas.microsoft.com/office/powerpoint/2010/main" val="214481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ttangolo 2"/>
          <p:cNvSpPr/>
          <p:nvPr/>
        </p:nvSpPr>
        <p:spPr>
          <a:xfrm>
            <a:off x="4321507" y="93507"/>
            <a:ext cx="3045129" cy="923330"/>
          </a:xfrm>
          <a:prstGeom prst="rect">
            <a:avLst/>
          </a:prstGeom>
          <a:noFill/>
          <a:ln w="76200">
            <a:solidFill>
              <a:srgbClr val="FFFF00"/>
            </a:solidFill>
          </a:ln>
        </p:spPr>
        <p:txBody>
          <a:bodyPr wrap="none" lIns="91440" tIns="45720" rIns="91440" bIns="45720">
            <a:spAutoFit/>
          </a:bodyPr>
          <a:lstStyle/>
          <a:p>
            <a:pPr algn="ctr"/>
            <a:r>
              <a:rPr lang="it-IT" sz="5400" b="1" i="1" cap="none" spc="0" dirty="0">
                <a:ln w="12700" cmpd="sng">
                  <a:solidFill>
                    <a:schemeClr val="accent4"/>
                  </a:solidFill>
                  <a:prstDash val="solid"/>
                </a:ln>
                <a:solidFill>
                  <a:srgbClr val="FF0000"/>
                </a:solidFill>
                <a:effectLst/>
              </a:rPr>
              <a:t>L’</a:t>
            </a:r>
            <a:r>
              <a:rPr lang="it-IT" sz="5400" b="1" i="1" cap="none" spc="0" dirty="0">
                <a:ln w="12700" cmpd="sng">
                  <a:solidFill>
                    <a:schemeClr val="accent4"/>
                  </a:solidFill>
                  <a:prstDash val="solid"/>
                </a:ln>
                <a:solidFill>
                  <a:srgbClr val="002060"/>
                </a:solidFill>
                <a:effectLst/>
              </a:rPr>
              <a:t>O</a:t>
            </a:r>
            <a:r>
              <a:rPr lang="it-IT" sz="5400" b="1" i="1" cap="none" spc="0" dirty="0">
                <a:ln w="12700" cmpd="sng">
                  <a:solidFill>
                    <a:schemeClr val="accent4"/>
                  </a:solidFill>
                  <a:prstDash val="solid"/>
                </a:ln>
                <a:solidFill>
                  <a:srgbClr val="FF0000"/>
                </a:solidFill>
                <a:effectLst/>
              </a:rPr>
              <a:t>R</a:t>
            </a:r>
            <a:r>
              <a:rPr lang="it-IT" sz="5400" b="1" i="1" cap="none" spc="0" dirty="0">
                <a:ln w="12700" cmpd="sng">
                  <a:solidFill>
                    <a:schemeClr val="accent4"/>
                  </a:solidFill>
                  <a:prstDash val="solid"/>
                </a:ln>
                <a:solidFill>
                  <a:srgbClr val="002060"/>
                </a:solidFill>
                <a:effectLst/>
              </a:rPr>
              <a:t>I</a:t>
            </a:r>
            <a:r>
              <a:rPr lang="it-IT" sz="5400" b="1" i="1" cap="none" spc="0" dirty="0">
                <a:ln w="12700" cmpd="sng">
                  <a:solidFill>
                    <a:schemeClr val="accent4"/>
                  </a:solidFill>
                  <a:prstDash val="solid"/>
                </a:ln>
                <a:solidFill>
                  <a:srgbClr val="FF0000"/>
                </a:solidFill>
                <a:effectLst/>
              </a:rPr>
              <a:t>G</a:t>
            </a:r>
            <a:r>
              <a:rPr lang="it-IT" sz="5400" b="1" i="1" cap="none" spc="0" dirty="0">
                <a:ln w="12700" cmpd="sng">
                  <a:solidFill>
                    <a:schemeClr val="accent4"/>
                  </a:solidFill>
                  <a:prstDash val="solid"/>
                </a:ln>
                <a:solidFill>
                  <a:srgbClr val="002060"/>
                </a:solidFill>
                <a:effectLst/>
              </a:rPr>
              <a:t>I</a:t>
            </a:r>
            <a:r>
              <a:rPr lang="it-IT" sz="5400" b="1" i="1" cap="none" spc="0" dirty="0">
                <a:ln w="12700" cmpd="sng">
                  <a:solidFill>
                    <a:schemeClr val="accent4"/>
                  </a:solidFill>
                  <a:prstDash val="solid"/>
                </a:ln>
                <a:solidFill>
                  <a:srgbClr val="FF0000"/>
                </a:solidFill>
                <a:effectLst/>
              </a:rPr>
              <a:t>N</a:t>
            </a:r>
            <a:r>
              <a:rPr lang="it-IT" sz="5400" b="1" i="1" cap="none" spc="0" dirty="0">
                <a:ln w="12700" cmpd="sng">
                  <a:solidFill>
                    <a:schemeClr val="accent4"/>
                  </a:solidFill>
                  <a:prstDash val="solid"/>
                </a:ln>
                <a:solidFill>
                  <a:srgbClr val="002060"/>
                </a:solidFill>
                <a:effectLst/>
              </a:rPr>
              <a:t>E</a:t>
            </a:r>
            <a:endParaRPr lang="it-IT" sz="5400" b="1" i="1" cap="none" spc="0" dirty="0">
              <a:ln w="12700" cmpd="sng">
                <a:solidFill>
                  <a:schemeClr val="accent4"/>
                </a:solidFill>
                <a:prstDash val="solid"/>
              </a:ln>
              <a:solidFill>
                <a:srgbClr val="FF0000"/>
              </a:solidFill>
              <a:effectLst/>
            </a:endParaRPr>
          </a:p>
        </p:txBody>
      </p:sp>
      <p:sp>
        <p:nvSpPr>
          <p:cNvPr id="4" name="CasellaDiTesto 3"/>
          <p:cNvSpPr txBox="1"/>
          <p:nvPr/>
        </p:nvSpPr>
        <p:spPr>
          <a:xfrm>
            <a:off x="718458" y="1518430"/>
            <a:ext cx="10664890" cy="4247317"/>
          </a:xfrm>
          <a:prstGeom prst="rect">
            <a:avLst/>
          </a:prstGeom>
          <a:noFill/>
          <a:ln w="76200">
            <a:solidFill>
              <a:srgbClr val="002060"/>
            </a:solidFill>
          </a:ln>
        </p:spPr>
        <p:txBody>
          <a:bodyPr wrap="square" rtlCol="0">
            <a:spAutoFit/>
          </a:bodyPr>
          <a:lstStyle/>
          <a:p>
            <a:r>
              <a:rPr lang="it-IT" b="1" i="1" dirty="0"/>
              <a:t>Diffusione della </a:t>
            </a:r>
            <a:r>
              <a:rPr lang="it-IT" b="1" i="1" dirty="0">
                <a:solidFill>
                  <a:srgbClr val="FF0000"/>
                </a:solidFill>
              </a:rPr>
              <a:t>peste nera</a:t>
            </a:r>
            <a:r>
              <a:rPr lang="it-IT" b="1" i="1" dirty="0"/>
              <a:t> del </a:t>
            </a:r>
            <a:r>
              <a:rPr lang="it-IT" b="1" i="1" dirty="0">
                <a:solidFill>
                  <a:srgbClr val="FF0000"/>
                </a:solidFill>
              </a:rPr>
              <a:t>XIV secolo</a:t>
            </a:r>
            <a:r>
              <a:rPr lang="it-IT" b="1" i="1" dirty="0"/>
              <a:t>. Alcune aree furono parzialmente risparmiate: ad esempio, a </a:t>
            </a:r>
            <a:r>
              <a:rPr lang="it-IT" b="1" i="1" dirty="0">
                <a:solidFill>
                  <a:srgbClr val="FF0000"/>
                </a:solidFill>
              </a:rPr>
              <a:t>Milano</a:t>
            </a:r>
            <a:r>
              <a:rPr lang="it-IT" b="1" i="1" dirty="0"/>
              <a:t> venne imposto un rigido controllo di merci e persone che portò a limitare le perdite a circa il 15% della popolazione,</a:t>
            </a:r>
            <a:r>
              <a:rPr lang="it-IT" b="1" i="1" u="sng" baseline="30000" dirty="0"/>
              <a:t> </a:t>
            </a:r>
            <a:r>
              <a:rPr lang="it-IT" b="1" i="1" dirty="0"/>
              <a:t>analogamente avvenne intorno alla </a:t>
            </a:r>
            <a:r>
              <a:rPr lang="it-IT" b="1" i="1" dirty="0">
                <a:solidFill>
                  <a:srgbClr val="FF0000"/>
                </a:solidFill>
              </a:rPr>
              <a:t>Polonia. </a:t>
            </a:r>
          </a:p>
          <a:p>
            <a:r>
              <a:rPr lang="it-IT" b="1" i="1" dirty="0"/>
              <a:t>Poiché anticamente il termine "peste" è stato utilizzato per indicare genericamente una "sventura", una "rovina", vi è il dubbio se attribuire molte epidemie del passato allo </a:t>
            </a:r>
            <a:r>
              <a:rPr lang="it-IT" b="1" i="1" dirty="0" err="1">
                <a:solidFill>
                  <a:srgbClr val="FF0000"/>
                </a:solidFill>
              </a:rPr>
              <a:t>Yersiniapestis</a:t>
            </a:r>
            <a:r>
              <a:rPr lang="it-IT" b="1" i="1" dirty="0"/>
              <a:t> o ad altri </a:t>
            </a:r>
            <a:r>
              <a:rPr lang="it-IT" b="1" i="1" dirty="0">
                <a:solidFill>
                  <a:srgbClr val="FF0000"/>
                </a:solidFill>
              </a:rPr>
              <a:t>agenti patogeni</a:t>
            </a:r>
            <a:r>
              <a:rPr lang="it-IT" b="1" i="1" dirty="0"/>
              <a:t>. Per esempio è stato suggerito che la celebre </a:t>
            </a:r>
            <a:r>
              <a:rPr lang="it-IT" b="1" i="1" dirty="0">
                <a:solidFill>
                  <a:srgbClr val="FF0000"/>
                </a:solidFill>
              </a:rPr>
              <a:t>peste di</a:t>
            </a:r>
            <a:r>
              <a:rPr lang="it-IT" b="1" i="1" u="sng" dirty="0"/>
              <a:t> </a:t>
            </a:r>
            <a:r>
              <a:rPr lang="it-IT" b="1" i="1" dirty="0">
                <a:solidFill>
                  <a:srgbClr val="FF0000"/>
                </a:solidFill>
              </a:rPr>
              <a:t>Atene</a:t>
            </a:r>
            <a:r>
              <a:rPr lang="it-IT" b="1" i="1" dirty="0"/>
              <a:t>, raccontata da </a:t>
            </a:r>
            <a:r>
              <a:rPr lang="it-IT" b="1" i="1" dirty="0">
                <a:solidFill>
                  <a:srgbClr val="FF0000"/>
                </a:solidFill>
              </a:rPr>
              <a:t>Tucidide</a:t>
            </a:r>
            <a:r>
              <a:rPr lang="it-IT" b="1" i="1" dirty="0"/>
              <a:t> e che colpì la città nel </a:t>
            </a:r>
            <a:r>
              <a:rPr lang="it-IT" b="1" i="1" dirty="0">
                <a:solidFill>
                  <a:srgbClr val="FF0000"/>
                </a:solidFill>
              </a:rPr>
              <a:t>430</a:t>
            </a:r>
            <a:r>
              <a:rPr lang="it-IT" b="1" i="1" u="sng" dirty="0">
                <a:solidFill>
                  <a:srgbClr val="FF0000"/>
                </a:solidFill>
              </a:rPr>
              <a:t> </a:t>
            </a:r>
            <a:r>
              <a:rPr lang="it-IT" b="1" i="1" dirty="0">
                <a:solidFill>
                  <a:srgbClr val="FF0000"/>
                </a:solidFill>
              </a:rPr>
              <a:t>a.C</a:t>
            </a:r>
            <a:r>
              <a:rPr lang="it-IT" b="1" i="1" u="sng" dirty="0"/>
              <a:t>.</a:t>
            </a:r>
            <a:r>
              <a:rPr lang="it-IT" b="1" i="1" dirty="0"/>
              <a:t>, sia stata in realtà un'epidemia di </a:t>
            </a:r>
            <a:r>
              <a:rPr lang="it-IT" b="1" i="1" dirty="0">
                <a:solidFill>
                  <a:srgbClr val="FF0000"/>
                </a:solidFill>
              </a:rPr>
              <a:t>vaiolo</a:t>
            </a:r>
            <a:r>
              <a:rPr lang="it-IT" b="1" i="1" dirty="0"/>
              <a:t>. Altre probabilmente potrebbero essere state causate dalla </a:t>
            </a:r>
            <a:r>
              <a:rPr lang="it-IT" b="1" i="1" dirty="0">
                <a:solidFill>
                  <a:srgbClr val="FF0000"/>
                </a:solidFill>
              </a:rPr>
              <a:t>varicella</a:t>
            </a:r>
            <a:r>
              <a:rPr lang="it-IT" b="1" i="1" dirty="0"/>
              <a:t> o dal </a:t>
            </a:r>
            <a:r>
              <a:rPr lang="it-IT" b="1" i="1" dirty="0">
                <a:solidFill>
                  <a:srgbClr val="FF0000"/>
                </a:solidFill>
              </a:rPr>
              <a:t>morbillo</a:t>
            </a:r>
            <a:r>
              <a:rPr lang="it-IT" b="1" i="1" dirty="0"/>
              <a:t>. Più probabile invece il coinvolgimento dello Y. </a:t>
            </a:r>
            <a:r>
              <a:rPr lang="it-IT" b="1" i="1" dirty="0" err="1"/>
              <a:t>pestis</a:t>
            </a:r>
            <a:r>
              <a:rPr lang="it-IT" b="1" i="1" dirty="0"/>
              <a:t> nella cosiddetta </a:t>
            </a:r>
            <a:r>
              <a:rPr lang="it-IT" b="1" i="1" dirty="0">
                <a:solidFill>
                  <a:srgbClr val="FF0000"/>
                </a:solidFill>
              </a:rPr>
              <a:t>peste di Giustiniano</a:t>
            </a:r>
            <a:r>
              <a:rPr lang="it-IT" b="1" i="1" dirty="0"/>
              <a:t> che scoppiò nel 541 d.C. a </a:t>
            </a:r>
            <a:r>
              <a:rPr lang="it-IT" b="1" i="1" dirty="0">
                <a:solidFill>
                  <a:srgbClr val="FF0000"/>
                </a:solidFill>
              </a:rPr>
              <a:t>Costantinopoli</a:t>
            </a:r>
            <a:r>
              <a:rPr lang="it-IT" b="1" i="1" dirty="0"/>
              <a:t>, la prima pandemia di peste documentata. Raccontata con dovizia di particolari dallo storico </a:t>
            </a:r>
            <a:r>
              <a:rPr lang="it-IT" b="1" i="1" dirty="0">
                <a:solidFill>
                  <a:srgbClr val="FF0000"/>
                </a:solidFill>
              </a:rPr>
              <a:t>Procopio di Cesarea</a:t>
            </a:r>
            <a:r>
              <a:rPr lang="it-IT" b="1" i="1" dirty="0"/>
              <a:t>, sembra che sia stata responsabile della morte di circa il 40% della popolazione della capitale </a:t>
            </a:r>
            <a:r>
              <a:rPr lang="it-IT" b="1" i="1" dirty="0">
                <a:solidFill>
                  <a:srgbClr val="FF0000"/>
                </a:solidFill>
              </a:rPr>
              <a:t>bizantina</a:t>
            </a:r>
            <a:r>
              <a:rPr lang="it-IT" b="1" i="1" dirty="0"/>
              <a:t> per poi propagarsi, ad ondate, per tutta l'area mediterranea fino al ‘750 circa, causando dai 50 ai 100 milioni di vittime, arrivando pertanto ad essere considerata la prima </a:t>
            </a:r>
            <a:r>
              <a:rPr lang="it-IT" b="1" i="1" dirty="0">
                <a:solidFill>
                  <a:srgbClr val="FF0000"/>
                </a:solidFill>
              </a:rPr>
              <a:t>pandemia</a:t>
            </a:r>
            <a:r>
              <a:rPr lang="it-IT" b="1" i="1" dirty="0"/>
              <a:t> della storia. Anche il mondo </a:t>
            </a:r>
            <a:r>
              <a:rPr lang="it-IT" b="1" i="1" dirty="0">
                <a:solidFill>
                  <a:srgbClr val="FF0000"/>
                </a:solidFill>
              </a:rPr>
              <a:t>musulmano</a:t>
            </a:r>
            <a:r>
              <a:rPr lang="it-IT" b="1" i="1" dirty="0"/>
              <a:t> non fu risparmiato; a partire </a:t>
            </a:r>
            <a:r>
              <a:rPr lang="it-IT" b="1" i="1" dirty="0">
                <a:solidFill>
                  <a:srgbClr val="FF0000"/>
                </a:solidFill>
              </a:rPr>
              <a:t>dall'Egira</a:t>
            </a:r>
            <a:r>
              <a:rPr lang="it-IT" b="1" i="1" dirty="0"/>
              <a:t> si conoscono almeno cinque pestilenze: la peste di </a:t>
            </a:r>
            <a:r>
              <a:rPr lang="it-IT" b="1" i="1" dirty="0" err="1"/>
              <a:t>Shirawayh</a:t>
            </a:r>
            <a:r>
              <a:rPr lang="it-IT" b="1" i="1" dirty="0"/>
              <a:t> (627-628), la peste di '</a:t>
            </a:r>
            <a:r>
              <a:rPr lang="it-IT" b="1" i="1" dirty="0" err="1"/>
              <a:t>Amwas</a:t>
            </a:r>
            <a:r>
              <a:rPr lang="it-IT" b="1" i="1" dirty="0"/>
              <a:t> (638-639), la peste violenta (688-689), la peste delle vergini (706) e la peste dei notabili (716-717).</a:t>
            </a:r>
          </a:p>
        </p:txBody>
      </p:sp>
    </p:spTree>
    <p:extLst>
      <p:ext uri="{BB962C8B-B14F-4D97-AF65-F5344CB8AC3E}">
        <p14:creationId xmlns:p14="http://schemas.microsoft.com/office/powerpoint/2010/main" val="3507721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317240" y="1035684"/>
            <a:ext cx="6652727" cy="5746188"/>
          </a:xfrm>
          <a:prstGeom prst="rect">
            <a:avLst/>
          </a:prstGeom>
          <a:noFill/>
        </p:spPr>
        <p:txBody>
          <a:bodyPr wrap="square" rtlCol="0">
            <a:spAutoFit/>
          </a:bodyPr>
          <a:lstStyle/>
          <a:p>
            <a:r>
              <a:rPr lang="it-IT" sz="1670" b="1" i="1" dirty="0"/>
              <a:t>La pandemia più celebre e devastate fu quella che dilagò intorno alla metà del XIV secolo, nota come </a:t>
            </a:r>
            <a:r>
              <a:rPr lang="it-IT" sz="1670" b="1" i="1" dirty="0">
                <a:solidFill>
                  <a:srgbClr val="FF0000"/>
                </a:solidFill>
              </a:rPr>
              <a:t>peste nera</a:t>
            </a:r>
            <a:r>
              <a:rPr lang="it-IT" sz="1670" b="1" i="1" dirty="0"/>
              <a:t> e considerata la seconda dopo quella di Giustiniano. Importata dal nord della </a:t>
            </a:r>
            <a:r>
              <a:rPr lang="it-IT" sz="1670" b="1" i="1" dirty="0">
                <a:solidFill>
                  <a:srgbClr val="FF0000"/>
                </a:solidFill>
              </a:rPr>
              <a:t>Cina</a:t>
            </a:r>
            <a:r>
              <a:rPr lang="it-IT" sz="1670" b="1" i="1" dirty="0"/>
              <a:t> attraverso </a:t>
            </a:r>
            <a:r>
              <a:rPr lang="it-IT" sz="1670" b="1" i="1" dirty="0">
                <a:solidFill>
                  <a:srgbClr val="FF0000"/>
                </a:solidFill>
              </a:rPr>
              <a:t>l'Impero mongolo</a:t>
            </a:r>
            <a:r>
              <a:rPr lang="it-IT" sz="1670" b="1" i="1" dirty="0"/>
              <a:t>, si diffuse in fasi successive alla Turchia asiatica ed europea per poi raggiungere la </a:t>
            </a:r>
            <a:r>
              <a:rPr lang="it-IT" sz="1670" b="1" i="1" dirty="0">
                <a:solidFill>
                  <a:srgbClr val="FF0000"/>
                </a:solidFill>
              </a:rPr>
              <a:t>Grecia</a:t>
            </a:r>
            <a:r>
              <a:rPr lang="it-IT" sz="1670" b="1" i="1" dirty="0"/>
              <a:t>, </a:t>
            </a:r>
            <a:r>
              <a:rPr lang="it-IT" sz="1670" b="1" i="1" dirty="0">
                <a:solidFill>
                  <a:srgbClr val="FF0000"/>
                </a:solidFill>
              </a:rPr>
              <a:t>l'Egitto</a:t>
            </a:r>
            <a:r>
              <a:rPr lang="it-IT" sz="1670" b="1" i="1" dirty="0"/>
              <a:t> e la penisola balcanica; nel 1347 si trasmise alla Sicilia e da lì a Genova; nel 1348 la peste nera aveva infettato la </a:t>
            </a:r>
            <a:r>
              <a:rPr lang="it-IT" sz="1670" b="1" i="1" dirty="0">
                <a:solidFill>
                  <a:srgbClr val="FF0000"/>
                </a:solidFill>
              </a:rPr>
              <a:t>Svizzera</a:t>
            </a:r>
            <a:r>
              <a:rPr lang="it-IT" sz="1670" b="1" i="1" dirty="0"/>
              <a:t> tranne il cantone dei Grigioni e tutta la penisola italica tranne Milano; particolarmente violenta fu l'epidemia a </a:t>
            </a:r>
            <a:r>
              <a:rPr lang="it-IT" sz="1670" b="1" i="1" dirty="0">
                <a:solidFill>
                  <a:srgbClr val="FF0000"/>
                </a:solidFill>
              </a:rPr>
              <a:t>Firenze</a:t>
            </a:r>
            <a:r>
              <a:rPr lang="it-IT" sz="1670" b="1" i="1" dirty="0"/>
              <a:t>, dove </a:t>
            </a:r>
            <a:r>
              <a:rPr lang="it-IT" sz="1670" b="1" i="1" dirty="0">
                <a:solidFill>
                  <a:srgbClr val="FF0000"/>
                </a:solidFill>
              </a:rPr>
              <a:t>Giovanni Boccaccio</a:t>
            </a:r>
            <a:r>
              <a:rPr lang="it-IT" sz="1670" b="1" i="1" dirty="0"/>
              <a:t> ne fu testimone e compose il </a:t>
            </a:r>
            <a:r>
              <a:rPr lang="it-IT" sz="1670" b="1" i="1" dirty="0">
                <a:solidFill>
                  <a:srgbClr val="FF0000"/>
                </a:solidFill>
              </a:rPr>
              <a:t>Decameron</a:t>
            </a:r>
            <a:r>
              <a:rPr lang="it-IT" sz="1670" b="1" i="1" dirty="0"/>
              <a:t>. Dalla Svizzera si allargò in </a:t>
            </a:r>
            <a:r>
              <a:rPr lang="it-IT" sz="1670" b="1" i="1" dirty="0">
                <a:solidFill>
                  <a:srgbClr val="FF0000"/>
                </a:solidFill>
              </a:rPr>
              <a:t>Francia</a:t>
            </a:r>
            <a:r>
              <a:rPr lang="it-IT" sz="1670" b="1" i="1" dirty="0"/>
              <a:t> e in </a:t>
            </a:r>
            <a:r>
              <a:rPr lang="it-IT" sz="1670" b="1" i="1" dirty="0">
                <a:solidFill>
                  <a:srgbClr val="FF0000"/>
                </a:solidFill>
              </a:rPr>
              <a:t>Spagna</a:t>
            </a:r>
            <a:r>
              <a:rPr lang="it-IT" sz="1670" b="1" i="1" dirty="0"/>
              <a:t>; nel 1349 raggiunse </a:t>
            </a:r>
            <a:r>
              <a:rPr lang="it-IT" sz="1670" b="1" i="1" dirty="0">
                <a:solidFill>
                  <a:srgbClr val="FF0000"/>
                </a:solidFill>
              </a:rPr>
              <a:t>l'Inghilterra</a:t>
            </a:r>
            <a:r>
              <a:rPr lang="it-IT" sz="1670" b="1" i="1" dirty="0"/>
              <a:t>, la </a:t>
            </a:r>
            <a:r>
              <a:rPr lang="it-IT" sz="1670" b="1" i="1" dirty="0">
                <a:solidFill>
                  <a:srgbClr val="FF0000"/>
                </a:solidFill>
              </a:rPr>
              <a:t>Scozia</a:t>
            </a:r>
            <a:r>
              <a:rPr lang="it-IT" sz="1670" b="1" i="1" dirty="0"/>
              <a:t> e </a:t>
            </a:r>
            <a:r>
              <a:rPr lang="it-IT" sz="1670" b="1" i="1" dirty="0">
                <a:solidFill>
                  <a:srgbClr val="FF0000"/>
                </a:solidFill>
              </a:rPr>
              <a:t>l'Irlanda</a:t>
            </a:r>
            <a:r>
              <a:rPr lang="it-IT" sz="1670" b="1" i="1" dirty="0"/>
              <a:t>; nel 1363, dopo aver infettato tutta l'Europa, i focolai della malattia si ridussero fino a scomparire. Secondo alcuni studi uccise almeno un terzo della popolazione del continente,</a:t>
            </a:r>
            <a:r>
              <a:rPr lang="it-IT" sz="1670" b="1" i="1" u="sng" baseline="30000" dirty="0"/>
              <a:t> </a:t>
            </a:r>
            <a:r>
              <a:rPr lang="it-IT" sz="1670" b="1" i="1" dirty="0"/>
              <a:t>portandola probabilmente da 45 milioni a 35–37,5 milioni.</a:t>
            </a:r>
          </a:p>
          <a:p>
            <a:r>
              <a:rPr lang="it-IT" sz="1670" b="1" i="1" dirty="0"/>
              <a:t>Al termine della grande pandemia della peste nera per la popolazione europea iniziò un periodo di continuo ripresentarsi della malattia con le conseguenti numerose vittime, seppur in misura minore rispetto alla prima ondata. È stato osservato che, tra il 1347 e il 1480, la peste colpì le maggiori città europee ad intervalli di circa 6-12 anni affliggendo, in particolare, i giovani e le fasce più povere della popolazione. A partire dal 1480 la frequenza iniziò a diminuire, attestandosi ad un'epidemia ogni 15-20 anni circa, ma con effetti sulla popolazione non certo minori.</a:t>
            </a:r>
          </a:p>
        </p:txBody>
      </p:sp>
      <p:pic>
        <p:nvPicPr>
          <p:cNvPr id="3" name="Immagine 2" descr="https://upload.wikimedia.org/wikipedia/commons/thumb/5/55/Doutielt3.jpg/220px-Doutielt3.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69967" y="1748742"/>
            <a:ext cx="5094126" cy="4320073"/>
          </a:xfrm>
          <a:prstGeom prst="rect">
            <a:avLst/>
          </a:prstGeom>
          <a:noFill/>
          <a:ln w="76200">
            <a:solidFill>
              <a:srgbClr val="FFFF00"/>
            </a:solidFill>
          </a:ln>
        </p:spPr>
      </p:pic>
      <p:sp>
        <p:nvSpPr>
          <p:cNvPr id="4" name="Rettangolo 3"/>
          <p:cNvSpPr/>
          <p:nvPr/>
        </p:nvSpPr>
        <p:spPr>
          <a:xfrm>
            <a:off x="1996268" y="0"/>
            <a:ext cx="8274125" cy="923330"/>
          </a:xfrm>
          <a:prstGeom prst="rect">
            <a:avLst/>
          </a:prstGeom>
          <a:noFill/>
        </p:spPr>
        <p:txBody>
          <a:bodyPr wrap="none" lIns="91440" tIns="45720" rIns="91440" bIns="45720">
            <a:spAutoFit/>
          </a:bodyPr>
          <a:lstStyle/>
          <a:p>
            <a:pPr algn="ctr"/>
            <a:r>
              <a:rPr lang="it-IT" sz="5400" b="1" i="1" dirty="0">
                <a:ln w="12700" cmpd="sng">
                  <a:solidFill>
                    <a:schemeClr val="accent4"/>
                  </a:solidFill>
                  <a:prstDash val="solid"/>
                </a:ln>
                <a:solidFill>
                  <a:srgbClr val="FF0000"/>
                </a:solidFill>
              </a:rPr>
              <a:t>L’</a:t>
            </a:r>
            <a:r>
              <a:rPr lang="it-IT" sz="5400" b="1" i="1" dirty="0">
                <a:ln w="12700" cmpd="sng">
                  <a:solidFill>
                    <a:schemeClr val="accent4"/>
                  </a:solidFill>
                  <a:prstDash val="solid"/>
                </a:ln>
                <a:solidFill>
                  <a:srgbClr val="002060"/>
                </a:solidFill>
              </a:rPr>
              <a:t>E</a:t>
            </a:r>
            <a:r>
              <a:rPr lang="it-IT" sz="5400" b="1" i="1" dirty="0">
                <a:ln w="12700" cmpd="sng">
                  <a:solidFill>
                    <a:schemeClr val="accent4"/>
                  </a:solidFill>
                  <a:prstDash val="solid"/>
                </a:ln>
                <a:solidFill>
                  <a:srgbClr val="FF0000"/>
                </a:solidFill>
              </a:rPr>
              <a:t>s</a:t>
            </a:r>
            <a:r>
              <a:rPr lang="it-IT" sz="5400" b="1" i="1" dirty="0">
                <a:ln w="12700" cmpd="sng">
                  <a:solidFill>
                    <a:schemeClr val="accent4"/>
                  </a:solidFill>
                  <a:prstDash val="solid"/>
                </a:ln>
                <a:solidFill>
                  <a:srgbClr val="002060"/>
                </a:solidFill>
              </a:rPr>
              <a:t>t</a:t>
            </a:r>
            <a:r>
              <a:rPr lang="it-IT" sz="5400" b="1" i="1" dirty="0">
                <a:ln w="12700" cmpd="sng">
                  <a:solidFill>
                    <a:schemeClr val="accent4"/>
                  </a:solidFill>
                  <a:prstDash val="solid"/>
                </a:ln>
                <a:solidFill>
                  <a:srgbClr val="FF0000"/>
                </a:solidFill>
              </a:rPr>
              <a:t>e</a:t>
            </a:r>
            <a:r>
              <a:rPr lang="it-IT" sz="5400" b="1" i="1" dirty="0">
                <a:ln w="12700" cmpd="sng">
                  <a:solidFill>
                    <a:schemeClr val="accent4"/>
                  </a:solidFill>
                  <a:prstDash val="solid"/>
                </a:ln>
                <a:solidFill>
                  <a:srgbClr val="002060"/>
                </a:solidFill>
              </a:rPr>
              <a:t>n</a:t>
            </a:r>
            <a:r>
              <a:rPr lang="it-IT" sz="5400" b="1" i="1" dirty="0">
                <a:ln w="12700" cmpd="sng">
                  <a:solidFill>
                    <a:schemeClr val="accent4"/>
                  </a:solidFill>
                  <a:prstDash val="solid"/>
                </a:ln>
                <a:solidFill>
                  <a:srgbClr val="FF0000"/>
                </a:solidFill>
              </a:rPr>
              <a:t>s</a:t>
            </a:r>
            <a:r>
              <a:rPr lang="it-IT" sz="5400" b="1" i="1" dirty="0">
                <a:ln w="12700" cmpd="sng">
                  <a:solidFill>
                    <a:schemeClr val="accent4"/>
                  </a:solidFill>
                  <a:prstDash val="solid"/>
                </a:ln>
                <a:solidFill>
                  <a:srgbClr val="002060"/>
                </a:solidFill>
              </a:rPr>
              <a:t>i</a:t>
            </a:r>
            <a:r>
              <a:rPr lang="it-IT" sz="5400" b="1" i="1" dirty="0">
                <a:ln w="12700" cmpd="sng">
                  <a:solidFill>
                    <a:schemeClr val="accent4"/>
                  </a:solidFill>
                  <a:prstDash val="solid"/>
                </a:ln>
                <a:solidFill>
                  <a:srgbClr val="FF0000"/>
                </a:solidFill>
              </a:rPr>
              <a:t>o</a:t>
            </a:r>
            <a:r>
              <a:rPr lang="it-IT" sz="5400" b="1" i="1" dirty="0">
                <a:ln w="12700" cmpd="sng">
                  <a:solidFill>
                    <a:schemeClr val="accent4"/>
                  </a:solidFill>
                  <a:prstDash val="solid"/>
                </a:ln>
                <a:solidFill>
                  <a:srgbClr val="002060"/>
                </a:solidFill>
              </a:rPr>
              <a:t>n</a:t>
            </a:r>
            <a:r>
              <a:rPr lang="it-IT" sz="5400" b="1" i="1" dirty="0">
                <a:ln w="12700" cmpd="sng">
                  <a:solidFill>
                    <a:schemeClr val="accent4"/>
                  </a:solidFill>
                  <a:prstDash val="solid"/>
                </a:ln>
                <a:solidFill>
                  <a:srgbClr val="FF0000"/>
                </a:solidFill>
              </a:rPr>
              <a:t>e </a:t>
            </a:r>
            <a:r>
              <a:rPr lang="it-IT" sz="5400" b="1" i="1" dirty="0">
                <a:ln w="12700" cmpd="sng">
                  <a:solidFill>
                    <a:schemeClr val="accent4"/>
                  </a:solidFill>
                  <a:prstDash val="solid"/>
                </a:ln>
                <a:solidFill>
                  <a:srgbClr val="002060"/>
                </a:solidFill>
              </a:rPr>
              <a:t>d</a:t>
            </a:r>
            <a:r>
              <a:rPr lang="it-IT" sz="5400" b="1" i="1" dirty="0">
                <a:ln w="12700" cmpd="sng">
                  <a:solidFill>
                    <a:schemeClr val="accent4"/>
                  </a:solidFill>
                  <a:prstDash val="solid"/>
                </a:ln>
                <a:solidFill>
                  <a:srgbClr val="FF0000"/>
                </a:solidFill>
              </a:rPr>
              <a:t>e</a:t>
            </a:r>
            <a:r>
              <a:rPr lang="it-IT" sz="5400" b="1" i="1" dirty="0">
                <a:ln w="12700" cmpd="sng">
                  <a:solidFill>
                    <a:schemeClr val="accent4"/>
                  </a:solidFill>
                  <a:prstDash val="solid"/>
                </a:ln>
                <a:solidFill>
                  <a:srgbClr val="002060"/>
                </a:solidFill>
              </a:rPr>
              <a:t>l</a:t>
            </a:r>
            <a:r>
              <a:rPr lang="it-IT" sz="5400" b="1" i="1" dirty="0">
                <a:ln w="12700" cmpd="sng">
                  <a:solidFill>
                    <a:schemeClr val="accent4"/>
                  </a:solidFill>
                  <a:prstDash val="solid"/>
                </a:ln>
                <a:solidFill>
                  <a:srgbClr val="FF0000"/>
                </a:solidFill>
              </a:rPr>
              <a:t>l</a:t>
            </a:r>
            <a:r>
              <a:rPr lang="it-IT" sz="5400" b="1" i="1" dirty="0">
                <a:ln w="12700" cmpd="sng">
                  <a:solidFill>
                    <a:schemeClr val="accent4"/>
                  </a:solidFill>
                  <a:prstDash val="solid"/>
                </a:ln>
                <a:solidFill>
                  <a:srgbClr val="002060"/>
                </a:solidFill>
              </a:rPr>
              <a:t>a</a:t>
            </a:r>
            <a:r>
              <a:rPr lang="it-IT" sz="5400" b="1" i="1" dirty="0">
                <a:ln w="12700" cmpd="sng">
                  <a:solidFill>
                    <a:schemeClr val="accent4"/>
                  </a:solidFill>
                  <a:prstDash val="solid"/>
                </a:ln>
                <a:solidFill>
                  <a:srgbClr val="FF0000"/>
                </a:solidFill>
              </a:rPr>
              <a:t> P</a:t>
            </a:r>
            <a:r>
              <a:rPr lang="it-IT" sz="5400" b="1" i="1" dirty="0">
                <a:ln w="12700" cmpd="sng">
                  <a:solidFill>
                    <a:schemeClr val="accent4"/>
                  </a:solidFill>
                  <a:prstDash val="solid"/>
                </a:ln>
                <a:solidFill>
                  <a:srgbClr val="002060"/>
                </a:solidFill>
              </a:rPr>
              <a:t>a</a:t>
            </a:r>
            <a:r>
              <a:rPr lang="it-IT" sz="5400" b="1" i="1" dirty="0">
                <a:ln w="12700" cmpd="sng">
                  <a:solidFill>
                    <a:schemeClr val="accent4"/>
                  </a:solidFill>
                  <a:prstDash val="solid"/>
                </a:ln>
                <a:solidFill>
                  <a:srgbClr val="FF0000"/>
                </a:solidFill>
              </a:rPr>
              <a:t>n</a:t>
            </a:r>
            <a:r>
              <a:rPr lang="it-IT" sz="5400" b="1" i="1" dirty="0">
                <a:ln w="12700" cmpd="sng">
                  <a:solidFill>
                    <a:schemeClr val="accent4"/>
                  </a:solidFill>
                  <a:prstDash val="solid"/>
                </a:ln>
                <a:solidFill>
                  <a:srgbClr val="002060"/>
                </a:solidFill>
              </a:rPr>
              <a:t>d</a:t>
            </a:r>
            <a:r>
              <a:rPr lang="it-IT" sz="5400" b="1" i="1" dirty="0">
                <a:ln w="12700" cmpd="sng">
                  <a:solidFill>
                    <a:schemeClr val="accent4"/>
                  </a:solidFill>
                  <a:prstDash val="solid"/>
                </a:ln>
                <a:solidFill>
                  <a:srgbClr val="FF0000"/>
                </a:solidFill>
              </a:rPr>
              <a:t>e</a:t>
            </a:r>
            <a:r>
              <a:rPr lang="it-IT" sz="5400" b="1" i="1" dirty="0">
                <a:ln w="12700" cmpd="sng">
                  <a:solidFill>
                    <a:schemeClr val="accent4"/>
                  </a:solidFill>
                  <a:prstDash val="solid"/>
                </a:ln>
                <a:solidFill>
                  <a:srgbClr val="002060"/>
                </a:solidFill>
              </a:rPr>
              <a:t>m</a:t>
            </a:r>
            <a:r>
              <a:rPr lang="it-IT" sz="5400" b="1" i="1" dirty="0">
                <a:ln w="12700" cmpd="sng">
                  <a:solidFill>
                    <a:schemeClr val="accent4"/>
                  </a:solidFill>
                  <a:prstDash val="solid"/>
                </a:ln>
                <a:solidFill>
                  <a:srgbClr val="FF0000"/>
                </a:solidFill>
              </a:rPr>
              <a:t>i</a:t>
            </a:r>
            <a:r>
              <a:rPr lang="it-IT" sz="5400" b="1" i="1" dirty="0">
                <a:ln w="12700" cmpd="sng">
                  <a:solidFill>
                    <a:schemeClr val="accent4"/>
                  </a:solidFill>
                  <a:prstDash val="solid"/>
                </a:ln>
                <a:solidFill>
                  <a:srgbClr val="002060"/>
                </a:solidFill>
              </a:rPr>
              <a:t>a</a:t>
            </a:r>
            <a:endParaRPr lang="it-IT" sz="5400" b="1" i="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35213985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363896" y="948690"/>
            <a:ext cx="6410130" cy="5909310"/>
          </a:xfrm>
          <a:prstGeom prst="rect">
            <a:avLst/>
          </a:prstGeom>
          <a:noFill/>
          <a:ln w="38100">
            <a:solidFill>
              <a:srgbClr val="92D050"/>
            </a:solidFill>
          </a:ln>
        </p:spPr>
        <p:txBody>
          <a:bodyPr wrap="square" rtlCol="0">
            <a:spAutoFit/>
          </a:bodyPr>
          <a:lstStyle/>
          <a:p>
            <a:r>
              <a:rPr lang="it-IT" b="1" i="1" dirty="0"/>
              <a:t>Visto il continuo ripresentarsi dell'epidemia, le autorità cittadine europee, un po' dovunque, adottarono misure per prevenirle o, perlomeno, per limitarne gli effetti. Milano fu una delle prime città a muoversi in tal senso, istituendo un ufficio di sanità permanente nel 1450 e realizzando il </a:t>
            </a:r>
            <a:r>
              <a:rPr lang="it-IT" b="1" i="1" dirty="0">
                <a:solidFill>
                  <a:srgbClr val="FF0000"/>
                </a:solidFill>
              </a:rPr>
              <a:t>lazzaretto di San Gregorio</a:t>
            </a:r>
            <a:r>
              <a:rPr lang="it-IT" b="1" i="1" dirty="0"/>
              <a:t> nel 1488, progettato con la possibilità di espandere la propria capienza in caso di epidemia conclamata. Nel 1486 fu la volta di </a:t>
            </a:r>
            <a:r>
              <a:rPr lang="it-IT" b="1" i="1" dirty="0">
                <a:solidFill>
                  <a:srgbClr val="FF0000"/>
                </a:solidFill>
              </a:rPr>
              <a:t>Venezia</a:t>
            </a:r>
            <a:r>
              <a:rPr lang="it-IT" b="1" i="1" dirty="0"/>
              <a:t> nell'istituire degli organismi permanenti di controllo, a </a:t>
            </a:r>
            <a:r>
              <a:rPr lang="it-IT" b="1" i="1" dirty="0">
                <a:solidFill>
                  <a:srgbClr val="FF0000"/>
                </a:solidFill>
              </a:rPr>
              <a:t>Firenze</a:t>
            </a:r>
            <a:r>
              <a:rPr lang="it-IT" b="1" i="1" dirty="0"/>
              <a:t> si dovette aspettare il 1527. </a:t>
            </a:r>
            <a:r>
              <a:rPr lang="it-IT" b="1" i="1" dirty="0">
                <a:solidFill>
                  <a:srgbClr val="FF0000"/>
                </a:solidFill>
              </a:rPr>
              <a:t>Parigi</a:t>
            </a:r>
            <a:r>
              <a:rPr lang="it-IT" b="1" i="1" dirty="0"/>
              <a:t> ne costituì uno nel 1580, ma già da circa 30 anni aveva affrontato il problema con l'emanazione di ordinanze e norme per affrontare le epidemie; a </a:t>
            </a:r>
            <a:r>
              <a:rPr lang="it-IT" b="1" i="1" dirty="0">
                <a:solidFill>
                  <a:srgbClr val="FF0000"/>
                </a:solidFill>
              </a:rPr>
              <a:t>Troyes</a:t>
            </a:r>
            <a:r>
              <a:rPr lang="it-IT" b="1" i="1" dirty="0"/>
              <a:t> e a </a:t>
            </a:r>
            <a:r>
              <a:rPr lang="it-IT" b="1" i="1" dirty="0">
                <a:solidFill>
                  <a:srgbClr val="FF0000"/>
                </a:solidFill>
              </a:rPr>
              <a:t>Reims</a:t>
            </a:r>
            <a:r>
              <a:rPr lang="it-IT" b="1" i="1" dirty="0"/>
              <a:t> gli uffici di sanità vennero creati, rispettivamente, nel 1517 e nel 1522. Verso la fine del XVI secolo </a:t>
            </a:r>
            <a:r>
              <a:rPr lang="it-IT" b="1" i="1" dirty="0">
                <a:solidFill>
                  <a:srgbClr val="FF0000"/>
                </a:solidFill>
              </a:rPr>
              <a:t>Amsterdam</a:t>
            </a:r>
            <a:r>
              <a:rPr lang="it-IT" b="1" i="1" dirty="0"/>
              <a:t> istituì un servizio di rimozione dei rifiuti dalle strade al fine di migliorare le condizioni igieniche nel tentativo di prevenire focolai epidemici, costruì un </a:t>
            </a:r>
            <a:r>
              <a:rPr lang="it-IT" b="1" i="1" dirty="0">
                <a:solidFill>
                  <a:srgbClr val="FF0000"/>
                </a:solidFill>
              </a:rPr>
              <a:t>lazzaretto</a:t>
            </a:r>
            <a:r>
              <a:rPr lang="it-IT" b="1" i="1" dirty="0"/>
              <a:t> e decise di porre un medico professionista tra i magistrati che si occupavano della sanità pubblica. A </a:t>
            </a:r>
            <a:r>
              <a:rPr lang="it-IT" b="1" i="1" dirty="0">
                <a:solidFill>
                  <a:srgbClr val="FF0000"/>
                </a:solidFill>
              </a:rPr>
              <a:t>Londra</a:t>
            </a:r>
            <a:r>
              <a:rPr lang="it-IT" b="1" i="1" dirty="0"/>
              <a:t> si preferì ancora, in caso di epidemia, la segregazione domiciliare piuttosto che il confinamento in un lazzaretto. Nonostante l'adozione di tutti questi accorgimenti, la peste continuò a ripresentarsi e a mietere vittime. </a:t>
            </a:r>
          </a:p>
        </p:txBody>
      </p:sp>
      <p:pic>
        <p:nvPicPr>
          <p:cNvPr id="3" name="Immagine 2" descr="https://upload.wikimedia.org/wikipedia/commons/thumb/3/3a/Paul_F%C3%BCrst%2C_Der_Doctor_Schnabel_von_Rom_%28coloured_version%29_2.jpg/170px-Paul_F%C3%BCrst%2C_Der_Doctor_Schnabel_von_Rom_%28coloured_version%29_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24530" y="948690"/>
            <a:ext cx="4627984" cy="5598367"/>
          </a:xfrm>
          <a:prstGeom prst="rect">
            <a:avLst/>
          </a:prstGeom>
          <a:noFill/>
          <a:ln w="76200">
            <a:solidFill>
              <a:srgbClr val="002060"/>
            </a:solidFill>
          </a:ln>
        </p:spPr>
      </p:pic>
      <p:sp>
        <p:nvSpPr>
          <p:cNvPr id="4" name="Rettangolo 3"/>
          <p:cNvSpPr/>
          <p:nvPr/>
        </p:nvSpPr>
        <p:spPr>
          <a:xfrm>
            <a:off x="4486035" y="-74645"/>
            <a:ext cx="3163943" cy="923330"/>
          </a:xfrm>
          <a:prstGeom prst="rect">
            <a:avLst/>
          </a:prstGeom>
          <a:noFill/>
          <a:ln w="76200">
            <a:solidFill>
              <a:srgbClr val="FFFF00"/>
            </a:solidFill>
          </a:ln>
        </p:spPr>
        <p:txBody>
          <a:bodyPr wrap="none" lIns="91440" tIns="45720" rIns="91440" bIns="45720">
            <a:spAutoFit/>
          </a:bodyPr>
          <a:lstStyle/>
          <a:p>
            <a:pPr algn="ctr"/>
            <a:r>
              <a:rPr lang="it-IT" sz="5400" b="1" i="1" dirty="0">
                <a:ln w="12700" cmpd="sng">
                  <a:solidFill>
                    <a:schemeClr val="accent4"/>
                  </a:solidFill>
                  <a:prstDash val="solid"/>
                </a:ln>
                <a:solidFill>
                  <a:srgbClr val="FF0000"/>
                </a:solidFill>
              </a:rPr>
              <a:t>L</a:t>
            </a:r>
            <a:r>
              <a:rPr lang="it-IT" sz="5400" b="1" i="1" dirty="0">
                <a:ln w="12700" cmpd="sng">
                  <a:solidFill>
                    <a:schemeClr val="accent4"/>
                  </a:solidFill>
                  <a:prstDash val="solid"/>
                </a:ln>
                <a:solidFill>
                  <a:srgbClr val="002060"/>
                </a:solidFill>
              </a:rPr>
              <a:t>a</a:t>
            </a:r>
            <a:r>
              <a:rPr lang="it-IT" sz="5400" b="1" i="1" dirty="0">
                <a:ln w="12700" cmpd="sng">
                  <a:solidFill>
                    <a:schemeClr val="accent4"/>
                  </a:solidFill>
                  <a:prstDash val="solid"/>
                </a:ln>
                <a:solidFill>
                  <a:srgbClr val="FF0000"/>
                </a:solidFill>
              </a:rPr>
              <a:t>z</a:t>
            </a:r>
            <a:r>
              <a:rPr lang="it-IT" sz="5400" b="1" i="1" dirty="0">
                <a:ln w="12700" cmpd="sng">
                  <a:solidFill>
                    <a:schemeClr val="accent4"/>
                  </a:solidFill>
                  <a:prstDash val="solid"/>
                </a:ln>
                <a:solidFill>
                  <a:srgbClr val="002060"/>
                </a:solidFill>
              </a:rPr>
              <a:t>z</a:t>
            </a:r>
            <a:r>
              <a:rPr lang="it-IT" sz="5400" b="1" i="1" dirty="0">
                <a:ln w="12700" cmpd="sng">
                  <a:solidFill>
                    <a:schemeClr val="accent4"/>
                  </a:solidFill>
                  <a:prstDash val="solid"/>
                </a:ln>
                <a:solidFill>
                  <a:srgbClr val="FF0000"/>
                </a:solidFill>
              </a:rPr>
              <a:t>a</a:t>
            </a:r>
            <a:r>
              <a:rPr lang="it-IT" sz="5400" b="1" i="1" dirty="0">
                <a:ln w="12700" cmpd="sng">
                  <a:solidFill>
                    <a:schemeClr val="accent4"/>
                  </a:solidFill>
                  <a:prstDash val="solid"/>
                </a:ln>
                <a:solidFill>
                  <a:srgbClr val="002060"/>
                </a:solidFill>
              </a:rPr>
              <a:t>r</a:t>
            </a:r>
            <a:r>
              <a:rPr lang="it-IT" sz="5400" b="1" i="1" dirty="0">
                <a:ln w="12700" cmpd="sng">
                  <a:solidFill>
                    <a:schemeClr val="accent4"/>
                  </a:solidFill>
                  <a:prstDash val="solid"/>
                </a:ln>
                <a:solidFill>
                  <a:srgbClr val="FF0000"/>
                </a:solidFill>
              </a:rPr>
              <a:t>e</a:t>
            </a:r>
            <a:r>
              <a:rPr lang="it-IT" sz="5400" b="1" i="1" dirty="0">
                <a:ln w="12700" cmpd="sng">
                  <a:solidFill>
                    <a:schemeClr val="accent4"/>
                  </a:solidFill>
                  <a:prstDash val="solid"/>
                </a:ln>
                <a:solidFill>
                  <a:srgbClr val="002060"/>
                </a:solidFill>
              </a:rPr>
              <a:t>t</a:t>
            </a:r>
            <a:r>
              <a:rPr lang="it-IT" sz="5400" b="1" i="1" dirty="0">
                <a:ln w="12700" cmpd="sng">
                  <a:solidFill>
                    <a:schemeClr val="accent4"/>
                  </a:solidFill>
                  <a:prstDash val="solid"/>
                </a:ln>
                <a:solidFill>
                  <a:srgbClr val="FF0000"/>
                </a:solidFill>
              </a:rPr>
              <a:t>t</a:t>
            </a:r>
            <a:r>
              <a:rPr lang="it-IT" sz="5400" b="1" i="1" dirty="0">
                <a:ln w="12700" cmpd="sng">
                  <a:solidFill>
                    <a:schemeClr val="accent4"/>
                  </a:solidFill>
                  <a:prstDash val="solid"/>
                </a:ln>
                <a:solidFill>
                  <a:srgbClr val="002060"/>
                </a:solidFill>
              </a:rPr>
              <a:t>o</a:t>
            </a:r>
            <a:endParaRPr lang="it-IT" sz="5400" b="1" i="1" cap="none" spc="0" dirty="0">
              <a:ln w="12700" cmpd="sng">
                <a:solidFill>
                  <a:schemeClr val="accent4"/>
                </a:solidFill>
                <a:prstDash val="solid"/>
              </a:ln>
              <a:solidFill>
                <a:srgbClr val="FF0000"/>
              </a:solidFill>
              <a:effectLst/>
            </a:endParaRPr>
          </a:p>
        </p:txBody>
      </p:sp>
    </p:spTree>
    <p:extLst>
      <p:ext uri="{BB962C8B-B14F-4D97-AF65-F5344CB8AC3E}">
        <p14:creationId xmlns:p14="http://schemas.microsoft.com/office/powerpoint/2010/main" val="294517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139960" y="794800"/>
            <a:ext cx="5477070" cy="6186309"/>
          </a:xfrm>
          <a:prstGeom prst="rect">
            <a:avLst/>
          </a:prstGeom>
          <a:noFill/>
        </p:spPr>
        <p:txBody>
          <a:bodyPr wrap="square" rtlCol="0">
            <a:spAutoFit/>
          </a:bodyPr>
          <a:lstStyle/>
          <a:p>
            <a:endParaRPr lang="it-IT" sz="1200" i="1" dirty="0"/>
          </a:p>
          <a:p>
            <a:r>
              <a:rPr lang="it-IT" sz="1600" b="1" i="1" dirty="0"/>
              <a:t>La peste si manifesta principalmente sotto tre forme diverse, che a volte possono anche essere compresenti:</a:t>
            </a:r>
          </a:p>
          <a:p>
            <a:pPr marL="342900" indent="-342900">
              <a:buFont typeface="+mj-lt"/>
              <a:buAutoNum type="arabicPeriod"/>
            </a:pPr>
            <a:r>
              <a:rPr lang="it-IT" sz="1600" b="1" i="1" dirty="0">
                <a:solidFill>
                  <a:srgbClr val="FF0000"/>
                </a:solidFill>
              </a:rPr>
              <a:t>Peste polmonare</a:t>
            </a:r>
            <a:r>
              <a:rPr lang="it-IT" sz="1600" b="1" i="1" dirty="0"/>
              <a:t>: il batterio infetta i polmoni. Questa forma della malattia può trasmettersi da persona a persona attraverso l’aria o gli aerosol di persone infette e quindi costituisce una delle forme più pericolose per il potenziale epidemico che la caratterizza. La forma polmonare può derivare anche dalla degenerazione delle altre forme se non sono curate prontamente.</a:t>
            </a:r>
          </a:p>
          <a:p>
            <a:pPr marL="342900" indent="-342900">
              <a:buFont typeface="+mj-lt"/>
              <a:buAutoNum type="arabicPeriod"/>
            </a:pPr>
            <a:r>
              <a:rPr lang="it-IT" sz="1600" b="1" i="1" dirty="0">
                <a:solidFill>
                  <a:srgbClr val="FF0000"/>
                </a:solidFill>
              </a:rPr>
              <a:t>Peste bubbonica</a:t>
            </a:r>
            <a:r>
              <a:rPr lang="it-IT" sz="1600" b="1" i="1" dirty="0"/>
              <a:t>: è la forma di peste più comune e si manifesta in seguito alla puntura di pulci infette o per contatto diretto tra materiale infetto e lesioni della pelle di una persona. Manifestazione tipica di questa forma è lo sviluppo di bubboni, ingrossamenti infiammati delle ghiandole linfatiche, seguiti da febbre, mal di testa, brividi e debolezza. In questa forma la peste non si trasmette da persona a persona.</a:t>
            </a:r>
          </a:p>
          <a:p>
            <a:pPr marL="342900" indent="-342900">
              <a:buFont typeface="+mj-lt"/>
              <a:buAutoNum type="arabicPeriod"/>
            </a:pPr>
            <a:r>
              <a:rPr lang="it-IT" sz="1600" b="1" i="1" dirty="0">
                <a:solidFill>
                  <a:srgbClr val="FF0000"/>
                </a:solidFill>
              </a:rPr>
              <a:t>Peste setticemica</a:t>
            </a:r>
            <a:r>
              <a:rPr lang="it-IT" sz="1600" b="1" i="1" dirty="0"/>
              <a:t>: deriva dalla moltiplicazione della Y. </a:t>
            </a:r>
            <a:r>
              <a:rPr lang="it-IT" sz="1600" b="1" i="1" dirty="0" err="1"/>
              <a:t>Pestis</a:t>
            </a:r>
            <a:r>
              <a:rPr lang="it-IT" sz="1600" b="1" i="1" dirty="0"/>
              <a:t> nel sangue e può essere una conseguenza di complicazioni delle due forme precedenti. Viene contratta per le stesse cause di quella bubbonica, e non si trasmette da persona a persona. Causa febbre, brividi, dolori addominali, shock e prostrazione, sanguinamenti della pelle e di altri organi, ma non si manifesta con bubboni.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895" y="1533465"/>
            <a:ext cx="6017856" cy="4708981"/>
          </a:xfrm>
          <a:prstGeom prst="rect">
            <a:avLst/>
          </a:prstGeom>
          <a:ln w="76200">
            <a:solidFill>
              <a:srgbClr val="FF0000"/>
            </a:solidFill>
          </a:ln>
        </p:spPr>
      </p:pic>
      <p:sp>
        <p:nvSpPr>
          <p:cNvPr id="6" name="Rettangolo 5"/>
          <p:cNvSpPr/>
          <p:nvPr/>
        </p:nvSpPr>
        <p:spPr>
          <a:xfrm>
            <a:off x="1151644" y="186813"/>
            <a:ext cx="9466502" cy="923330"/>
          </a:xfrm>
          <a:prstGeom prst="rect">
            <a:avLst/>
          </a:prstGeom>
          <a:noFill/>
        </p:spPr>
        <p:txBody>
          <a:bodyPr wrap="none" lIns="91440" tIns="45720" rIns="91440" bIns="45720">
            <a:spAutoFit/>
          </a:bodyPr>
          <a:lstStyle/>
          <a:p>
            <a:pPr algn="ctr"/>
            <a:r>
              <a:rPr lang="it-IT" sz="5400" b="1" cap="none" spc="0" dirty="0">
                <a:ln w="12700" cmpd="sng">
                  <a:solidFill>
                    <a:schemeClr val="accent4"/>
                  </a:solidFill>
                  <a:prstDash val="solid"/>
                </a:ln>
                <a:solidFill>
                  <a:srgbClr val="FF0000"/>
                </a:solidFill>
                <a:effectLst/>
              </a:rPr>
              <a:t>L</a:t>
            </a:r>
            <a:r>
              <a:rPr lang="it-IT" sz="5400" b="1" cap="none" spc="0" dirty="0">
                <a:ln w="12700" cmpd="sng">
                  <a:solidFill>
                    <a:schemeClr val="accent4"/>
                  </a:solidFill>
                  <a:prstDash val="solid"/>
                </a:ln>
                <a:solidFill>
                  <a:srgbClr val="002060"/>
                </a:solidFill>
                <a:effectLst/>
              </a:rPr>
              <a:t>a</a:t>
            </a:r>
            <a:r>
              <a:rPr lang="it-IT" sz="5400" b="1" cap="none" spc="0" dirty="0">
                <a:ln w="12700" cmpd="sng">
                  <a:solidFill>
                    <a:schemeClr val="accent4"/>
                  </a:solidFill>
                  <a:prstDash val="solid"/>
                </a:ln>
                <a:solidFill>
                  <a:srgbClr val="FF0000"/>
                </a:solidFill>
                <a:effectLst/>
              </a:rPr>
              <a:t> </a:t>
            </a:r>
            <a:r>
              <a:rPr lang="it-IT" sz="5400" b="1" cap="none" spc="0" dirty="0">
                <a:ln w="12700" cmpd="sng">
                  <a:solidFill>
                    <a:schemeClr val="accent4"/>
                  </a:solidFill>
                  <a:prstDash val="solid"/>
                </a:ln>
                <a:solidFill>
                  <a:srgbClr val="002060"/>
                </a:solidFill>
                <a:effectLst/>
              </a:rPr>
              <a:t>man</a:t>
            </a:r>
            <a:r>
              <a:rPr lang="it-IT" sz="5400" b="1" cap="none" spc="0" dirty="0">
                <a:ln w="12700" cmpd="sng">
                  <a:solidFill>
                    <a:schemeClr val="accent4"/>
                  </a:solidFill>
                  <a:prstDash val="solid"/>
                </a:ln>
                <a:solidFill>
                  <a:srgbClr val="FF0000"/>
                </a:solidFill>
                <a:effectLst/>
              </a:rPr>
              <a:t>ifest</a:t>
            </a:r>
            <a:r>
              <a:rPr lang="it-IT" sz="5400" b="1" cap="none" spc="0" dirty="0">
                <a:ln w="12700" cmpd="sng">
                  <a:solidFill>
                    <a:schemeClr val="accent4"/>
                  </a:solidFill>
                  <a:prstDash val="solid"/>
                </a:ln>
                <a:solidFill>
                  <a:srgbClr val="002060"/>
                </a:solidFill>
                <a:effectLst/>
              </a:rPr>
              <a:t>azi</a:t>
            </a:r>
            <a:r>
              <a:rPr lang="it-IT" sz="5400" b="1" cap="none" spc="0" dirty="0">
                <a:ln w="12700" cmpd="sng">
                  <a:solidFill>
                    <a:schemeClr val="accent4"/>
                  </a:solidFill>
                  <a:prstDash val="solid"/>
                </a:ln>
                <a:solidFill>
                  <a:srgbClr val="FF0000"/>
                </a:solidFill>
                <a:effectLst/>
              </a:rPr>
              <a:t>one de</a:t>
            </a:r>
            <a:r>
              <a:rPr lang="it-IT" sz="5400" b="1" cap="none" spc="0" dirty="0">
                <a:ln w="12700" cmpd="sng">
                  <a:solidFill>
                    <a:schemeClr val="accent4"/>
                  </a:solidFill>
                  <a:prstDash val="solid"/>
                </a:ln>
                <a:solidFill>
                  <a:srgbClr val="002060"/>
                </a:solidFill>
                <a:effectLst/>
              </a:rPr>
              <a:t>lla</a:t>
            </a:r>
            <a:r>
              <a:rPr lang="it-IT" sz="5400" b="1" cap="none" spc="0" dirty="0">
                <a:ln w="12700" cmpd="sng">
                  <a:solidFill>
                    <a:schemeClr val="accent4"/>
                  </a:solidFill>
                  <a:prstDash val="solid"/>
                </a:ln>
                <a:solidFill>
                  <a:srgbClr val="FF0000"/>
                </a:solidFill>
                <a:effectLst/>
              </a:rPr>
              <a:t> malattia</a:t>
            </a:r>
          </a:p>
        </p:txBody>
      </p:sp>
    </p:spTree>
    <p:extLst>
      <p:ext uri="{BB962C8B-B14F-4D97-AF65-F5344CB8AC3E}">
        <p14:creationId xmlns:p14="http://schemas.microsoft.com/office/powerpoint/2010/main" val="30780203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241082" y="1565889"/>
            <a:ext cx="8092751" cy="4801314"/>
          </a:xfrm>
          <a:prstGeom prst="rect">
            <a:avLst/>
          </a:prstGeom>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ln w="76200">
            <a:solidFill>
              <a:srgbClr val="FFFF00"/>
            </a:solidFill>
            <a:prstDash val="sysDot"/>
          </a:ln>
        </p:spPr>
        <p:txBody>
          <a:bodyPr wrap="square">
            <a:spAutoFit/>
          </a:bodyPr>
          <a:lstStyle/>
          <a:p>
            <a:r>
              <a:rPr lang="it-IT" b="1" i="1" dirty="0"/>
              <a:t>Il </a:t>
            </a:r>
            <a:r>
              <a:rPr lang="it-IT" b="1" i="1" dirty="0">
                <a:solidFill>
                  <a:srgbClr val="FF0000"/>
                </a:solidFill>
              </a:rPr>
              <a:t>sospetto</a:t>
            </a:r>
            <a:r>
              <a:rPr lang="it-IT" b="1" i="1" dirty="0"/>
              <a:t> di </a:t>
            </a:r>
            <a:r>
              <a:rPr lang="it-IT" b="1" i="1" dirty="0">
                <a:solidFill>
                  <a:srgbClr val="FF0000"/>
                </a:solidFill>
              </a:rPr>
              <a:t>peste</a:t>
            </a:r>
            <a:r>
              <a:rPr lang="it-IT" b="1" i="1" dirty="0"/>
              <a:t> si dovrebbe avere in seguito alla manifestazione dei primi sintomi, soprattutto in presenza di un </a:t>
            </a:r>
            <a:r>
              <a:rPr lang="it-IT" b="1" i="1" dirty="0">
                <a:solidFill>
                  <a:srgbClr val="FF0000"/>
                </a:solidFill>
              </a:rPr>
              <a:t>bubbone</a:t>
            </a:r>
            <a:r>
              <a:rPr lang="it-IT" b="1" i="1" dirty="0"/>
              <a:t>, e di una possibile storia di esposizione a roditori o pulci. I bubboni solitamente si manifestano dopo 2-6 giorni dall’esposizione, e la malattia procede in modo rapido, eventualmente degenerando nelle forme polmonare e setticemica se non è trattata prontamente. L’incubazione della forma polmonare primaria invece dura da uno a tre giorni ed è caratterizzata da una polmonite acuta con tosse e sputo di sangue. Il tasso di morte nei pazienti con peste polmonare è del 50 per cento.</a:t>
            </a:r>
          </a:p>
          <a:p>
            <a:r>
              <a:rPr lang="it-IT" b="1" i="1" dirty="0"/>
              <a:t>Azioni preventive per ridurre l’incidenza della peste si possono orientare soprattutto al trattamento igienico degli ambienti, con disinfestazione dei ratti e di altri roditori e delle pulci che li accompagnano, e all’educazione sanitaria pubblica. Campagne per la disinfezione anche delle aree rurali, così come già applicato nella maggior parte delle aree urbane, per l’eliminazione di rifiuti e di materiali che possono fungere da attrazione per i roditori e per il controllo costante dello stato di salute dei propri animali domestici, che andrebbero tenuti puliti da pulci e altri parassiti, ha contribuito in molte zone e può contribuire alla riduzione della presenza della peste.</a:t>
            </a:r>
          </a:p>
        </p:txBody>
      </p:sp>
      <p:sp>
        <p:nvSpPr>
          <p:cNvPr id="3" name="Rettangolo 2"/>
          <p:cNvSpPr/>
          <p:nvPr/>
        </p:nvSpPr>
        <p:spPr>
          <a:xfrm>
            <a:off x="4158256" y="280119"/>
            <a:ext cx="3278333" cy="923330"/>
          </a:xfrm>
          <a:prstGeom prst="rect">
            <a:avLst/>
          </a:prstGeom>
          <a:noFill/>
          <a:ln w="76200">
            <a:solidFill>
              <a:schemeClr val="accent6">
                <a:lumMod val="75000"/>
              </a:schemeClr>
            </a:solidFill>
            <a:prstDash val="lgDash"/>
          </a:ln>
        </p:spPr>
        <p:txBody>
          <a:bodyPr wrap="none" lIns="91440" tIns="45720" rIns="91440" bIns="45720">
            <a:spAutoFit/>
          </a:bodyPr>
          <a:lstStyle/>
          <a:p>
            <a:pPr algn="ctr"/>
            <a:r>
              <a:rPr lang="it-IT" sz="5400" b="1" i="1" dirty="0">
                <a:ln w="12700" cmpd="sng">
                  <a:solidFill>
                    <a:schemeClr val="accent4"/>
                  </a:solidFill>
                  <a:prstDash val="solid"/>
                </a:ln>
                <a:solidFill>
                  <a:srgbClr val="FF0000"/>
                </a:solidFill>
              </a:rPr>
              <a:t>I</a:t>
            </a:r>
            <a:r>
              <a:rPr lang="it-IT" sz="5400" b="1" i="1" dirty="0">
                <a:ln w="12700" cmpd="sng">
                  <a:solidFill>
                    <a:schemeClr val="accent4"/>
                  </a:solidFill>
                  <a:prstDash val="solid"/>
                </a:ln>
                <a:solidFill>
                  <a:srgbClr val="002060"/>
                </a:solidFill>
              </a:rPr>
              <a:t>l</a:t>
            </a:r>
            <a:r>
              <a:rPr lang="it-IT" sz="5400" b="1" i="1" dirty="0">
                <a:ln w="12700" cmpd="sng">
                  <a:solidFill>
                    <a:schemeClr val="accent4"/>
                  </a:solidFill>
                  <a:prstDash val="solid"/>
                </a:ln>
                <a:solidFill>
                  <a:srgbClr val="FF0000"/>
                </a:solidFill>
              </a:rPr>
              <a:t> C</a:t>
            </a:r>
            <a:r>
              <a:rPr lang="it-IT" sz="5400" b="1" i="1" dirty="0">
                <a:ln w="12700" cmpd="sng">
                  <a:solidFill>
                    <a:schemeClr val="accent4"/>
                  </a:solidFill>
                  <a:prstDash val="solid"/>
                </a:ln>
                <a:solidFill>
                  <a:srgbClr val="002060"/>
                </a:solidFill>
              </a:rPr>
              <a:t>o</a:t>
            </a:r>
            <a:r>
              <a:rPr lang="it-IT" sz="5400" b="1" i="1" dirty="0">
                <a:ln w="12700" cmpd="sng">
                  <a:solidFill>
                    <a:schemeClr val="accent4"/>
                  </a:solidFill>
                  <a:prstDash val="solid"/>
                </a:ln>
                <a:solidFill>
                  <a:srgbClr val="FF0000"/>
                </a:solidFill>
              </a:rPr>
              <a:t>n</a:t>
            </a:r>
            <a:r>
              <a:rPr lang="it-IT" sz="5400" b="1" i="1" dirty="0">
                <a:ln w="12700" cmpd="sng">
                  <a:solidFill>
                    <a:schemeClr val="accent4"/>
                  </a:solidFill>
                  <a:prstDash val="solid"/>
                </a:ln>
                <a:solidFill>
                  <a:srgbClr val="002060"/>
                </a:solidFill>
              </a:rPr>
              <a:t>t</a:t>
            </a:r>
            <a:r>
              <a:rPr lang="it-IT" sz="5400" b="1" i="1" dirty="0">
                <a:ln w="12700" cmpd="sng">
                  <a:solidFill>
                    <a:schemeClr val="accent4"/>
                  </a:solidFill>
                  <a:prstDash val="solid"/>
                </a:ln>
                <a:solidFill>
                  <a:srgbClr val="FF0000"/>
                </a:solidFill>
              </a:rPr>
              <a:t>a</a:t>
            </a:r>
            <a:r>
              <a:rPr lang="it-IT" sz="5400" b="1" i="1" dirty="0">
                <a:ln w="12700" cmpd="sng">
                  <a:solidFill>
                    <a:schemeClr val="accent4"/>
                  </a:solidFill>
                  <a:prstDash val="solid"/>
                </a:ln>
                <a:solidFill>
                  <a:srgbClr val="002060"/>
                </a:solidFill>
              </a:rPr>
              <a:t>g</a:t>
            </a:r>
            <a:r>
              <a:rPr lang="it-IT" sz="5400" b="1" i="1" dirty="0">
                <a:ln w="12700" cmpd="sng">
                  <a:solidFill>
                    <a:schemeClr val="accent4"/>
                  </a:solidFill>
                  <a:prstDash val="solid"/>
                </a:ln>
                <a:solidFill>
                  <a:srgbClr val="FF0000"/>
                </a:solidFill>
              </a:rPr>
              <a:t>i</a:t>
            </a:r>
            <a:r>
              <a:rPr lang="it-IT" sz="5400" b="1" i="1" dirty="0">
                <a:ln w="12700" cmpd="sng">
                  <a:solidFill>
                    <a:schemeClr val="accent4"/>
                  </a:solidFill>
                  <a:prstDash val="solid"/>
                </a:ln>
                <a:solidFill>
                  <a:srgbClr val="002060"/>
                </a:solidFill>
              </a:rPr>
              <a:t>o</a:t>
            </a:r>
            <a:endParaRPr lang="it-IT" sz="5400" b="1" i="1" dirty="0">
              <a:ln w="12700" cmpd="sng">
                <a:solidFill>
                  <a:schemeClr val="accent4"/>
                </a:solidFill>
                <a:prstDash val="solid"/>
              </a:ln>
              <a:solidFill>
                <a:srgbClr val="FF0000"/>
              </a:solidFill>
            </a:endParaRPr>
          </a:p>
        </p:txBody>
      </p:sp>
      <p:pic>
        <p:nvPicPr>
          <p:cNvPr id="4" name="Immagine 3" descr="https://upload.wikimedia.org/wikipedia/commons/thumb/4/4e/1346-1353_spread_of_the_Black_Death_in_Europe_map.svg/310px-1346-1353_spread_of_the_Black_Death_in_Europe_map.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583827" y="1758087"/>
            <a:ext cx="3395791" cy="3909546"/>
          </a:xfrm>
          <a:prstGeom prst="rect">
            <a:avLst/>
          </a:prstGeom>
          <a:noFill/>
          <a:ln w="76200">
            <a:solidFill>
              <a:srgbClr val="FF0000"/>
            </a:solidFill>
          </a:ln>
        </p:spPr>
      </p:pic>
    </p:spTree>
    <p:extLst>
      <p:ext uri="{BB962C8B-B14F-4D97-AF65-F5344CB8AC3E}">
        <p14:creationId xmlns:p14="http://schemas.microsoft.com/office/powerpoint/2010/main" val="236023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CasellaDiTesto 1"/>
          <p:cNvSpPr txBox="1"/>
          <p:nvPr/>
        </p:nvSpPr>
        <p:spPr>
          <a:xfrm>
            <a:off x="802433" y="2724539"/>
            <a:ext cx="7585787" cy="3806890"/>
          </a:xfrm>
          <a:prstGeom prst="rect">
            <a:avLst/>
          </a:prstGeom>
          <a:noFill/>
        </p:spPr>
        <p:txBody>
          <a:bodyPr wrap="square" rtlCol="0">
            <a:spAutoFit/>
          </a:bodyPr>
          <a:lstStyle/>
          <a:p>
            <a:endParaRPr lang="it-IT" dirty="0"/>
          </a:p>
        </p:txBody>
      </p:sp>
      <p:sp>
        <p:nvSpPr>
          <p:cNvPr id="4" name="Rettangolo 3"/>
          <p:cNvSpPr/>
          <p:nvPr/>
        </p:nvSpPr>
        <p:spPr>
          <a:xfrm>
            <a:off x="4354353" y="93507"/>
            <a:ext cx="2441374" cy="923330"/>
          </a:xfrm>
          <a:prstGeom prst="rect">
            <a:avLst/>
          </a:prstGeom>
          <a:noFill/>
          <a:ln w="76200">
            <a:solidFill>
              <a:schemeClr val="accent5">
                <a:lumMod val="75000"/>
              </a:schemeClr>
            </a:solidFill>
            <a:prstDash val="sysDash"/>
          </a:ln>
        </p:spPr>
        <p:txBody>
          <a:bodyPr wrap="none" lIns="91440" tIns="45720" rIns="91440" bIns="45720">
            <a:spAutoFit/>
          </a:bodyPr>
          <a:lstStyle/>
          <a:p>
            <a:pPr algn="ctr"/>
            <a:r>
              <a:rPr lang="it-IT" sz="5400" b="1" i="1" cap="none" spc="0" dirty="0">
                <a:ln w="12700" cmpd="sng">
                  <a:solidFill>
                    <a:srgbClr val="FF0000"/>
                  </a:solidFill>
                  <a:prstDash val="solid"/>
                </a:ln>
                <a:solidFill>
                  <a:srgbClr val="FF0000"/>
                </a:solidFill>
                <a:effectLst/>
              </a:rPr>
              <a:t>C</a:t>
            </a:r>
            <a:r>
              <a:rPr lang="it-IT" sz="5400" b="1" i="1" cap="none" spc="0" dirty="0">
                <a:ln w="12700" cmpd="sng">
                  <a:solidFill>
                    <a:srgbClr val="FF0000"/>
                  </a:solidFill>
                  <a:prstDash val="solid"/>
                </a:ln>
                <a:solidFill>
                  <a:srgbClr val="002060"/>
                </a:solidFill>
                <a:effectLst/>
              </a:rPr>
              <a:t>O</a:t>
            </a:r>
            <a:r>
              <a:rPr lang="it-IT" sz="5400" b="1" i="1" cap="none" spc="0" dirty="0">
                <a:ln w="12700" cmpd="sng">
                  <a:solidFill>
                    <a:srgbClr val="FF0000"/>
                  </a:solidFill>
                  <a:prstDash val="solid"/>
                </a:ln>
                <a:solidFill>
                  <a:srgbClr val="FF0000"/>
                </a:solidFill>
                <a:effectLst/>
              </a:rPr>
              <a:t>L</a:t>
            </a:r>
            <a:r>
              <a:rPr lang="it-IT" sz="5400" b="1" i="1" cap="none" spc="0" dirty="0">
                <a:ln w="12700" cmpd="sng">
                  <a:solidFill>
                    <a:srgbClr val="FF0000"/>
                  </a:solidFill>
                  <a:prstDash val="solid"/>
                </a:ln>
                <a:solidFill>
                  <a:srgbClr val="002060"/>
                </a:solidFill>
                <a:effectLst/>
              </a:rPr>
              <a:t>E</a:t>
            </a:r>
            <a:r>
              <a:rPr lang="it-IT" sz="5400" b="1" i="1" cap="none" spc="0" dirty="0">
                <a:ln w="12700" cmpd="sng">
                  <a:solidFill>
                    <a:srgbClr val="FF0000"/>
                  </a:solidFill>
                  <a:prstDash val="solid"/>
                </a:ln>
                <a:solidFill>
                  <a:srgbClr val="FF0000"/>
                </a:solidFill>
                <a:effectLst/>
              </a:rPr>
              <a:t>R</a:t>
            </a:r>
            <a:r>
              <a:rPr lang="it-IT" sz="5400" b="1" i="1" cap="none" spc="0" dirty="0">
                <a:ln w="12700" cmpd="sng">
                  <a:solidFill>
                    <a:srgbClr val="FF0000"/>
                  </a:solidFill>
                  <a:prstDash val="solid"/>
                </a:ln>
                <a:solidFill>
                  <a:srgbClr val="002060"/>
                </a:solidFill>
                <a:effectLst/>
              </a:rPr>
              <a:t>A</a:t>
            </a:r>
            <a:endParaRPr lang="it-IT" sz="5400" b="1" i="1" cap="none" spc="0" dirty="0">
              <a:ln w="12700" cmpd="sng">
                <a:solidFill>
                  <a:srgbClr val="FF0000"/>
                </a:solidFill>
                <a:prstDash val="solid"/>
              </a:ln>
              <a:solidFill>
                <a:srgbClr val="FF0000"/>
              </a:solidFill>
              <a:effectLst/>
            </a:endParaRPr>
          </a:p>
        </p:txBody>
      </p:sp>
      <p:sp>
        <p:nvSpPr>
          <p:cNvPr id="5" name="CasellaDiTesto 4"/>
          <p:cNvSpPr txBox="1"/>
          <p:nvPr/>
        </p:nvSpPr>
        <p:spPr>
          <a:xfrm>
            <a:off x="205945" y="1250127"/>
            <a:ext cx="6516130" cy="5424562"/>
          </a:xfrm>
          <a:prstGeom prst="rect">
            <a:avLst/>
          </a:prstGeom>
          <a:noFill/>
          <a:ln w="38100">
            <a:solidFill>
              <a:srgbClr val="00B050"/>
            </a:solidFill>
            <a:prstDash val="sysDash"/>
          </a:ln>
        </p:spPr>
        <p:txBody>
          <a:bodyPr wrap="square" rtlCol="0">
            <a:spAutoFit/>
          </a:bodyPr>
          <a:lstStyle/>
          <a:p>
            <a:r>
              <a:rPr lang="it-IT" sz="1650" b="1" i="1" dirty="0"/>
              <a:t>Il </a:t>
            </a:r>
            <a:r>
              <a:rPr lang="it-IT" sz="1650" b="1" i="1" dirty="0">
                <a:solidFill>
                  <a:srgbClr val="FF0000"/>
                </a:solidFill>
              </a:rPr>
              <a:t>colera</a:t>
            </a:r>
            <a:r>
              <a:rPr lang="it-IT" sz="1650" b="1" i="1" dirty="0"/>
              <a:t> è una </a:t>
            </a:r>
            <a:r>
              <a:rPr lang="it-IT" sz="1650" b="1" i="1" dirty="0">
                <a:solidFill>
                  <a:srgbClr val="FF0000"/>
                </a:solidFill>
              </a:rPr>
              <a:t>tossinfezione</a:t>
            </a:r>
            <a:r>
              <a:rPr lang="it-IT" sz="1650" b="1" i="1" dirty="0"/>
              <a:t> </a:t>
            </a:r>
            <a:r>
              <a:rPr lang="it-IT" sz="1650" b="1" i="1" dirty="0">
                <a:solidFill>
                  <a:srgbClr val="FF0000"/>
                </a:solidFill>
              </a:rPr>
              <a:t>dell'intestino tenue</a:t>
            </a:r>
            <a:r>
              <a:rPr lang="it-IT" sz="1650" b="1" i="1" dirty="0"/>
              <a:t> da parte di alcuni ceppi del batterio gram-negativo, a forma di virgola, </a:t>
            </a:r>
            <a:r>
              <a:rPr lang="it-IT" sz="1650" b="1" i="1" dirty="0" err="1">
                <a:solidFill>
                  <a:srgbClr val="FF0000"/>
                </a:solidFill>
              </a:rPr>
              <a:t>Vibrio</a:t>
            </a:r>
            <a:r>
              <a:rPr lang="it-IT" sz="1650" b="1" i="1" dirty="0">
                <a:solidFill>
                  <a:srgbClr val="FF0000"/>
                </a:solidFill>
              </a:rPr>
              <a:t> </a:t>
            </a:r>
            <a:r>
              <a:rPr lang="it-IT" sz="1650" b="1" i="1" dirty="0" err="1">
                <a:solidFill>
                  <a:srgbClr val="FF0000"/>
                </a:solidFill>
              </a:rPr>
              <a:t>cholerae</a:t>
            </a:r>
            <a:r>
              <a:rPr lang="it-IT" sz="1650" b="1" i="1" dirty="0"/>
              <a:t> o vibrione.</a:t>
            </a:r>
          </a:p>
          <a:p>
            <a:r>
              <a:rPr lang="it-IT" sz="1650" b="1" i="1" dirty="0"/>
              <a:t> La condizione può presentarsi senza alcun </a:t>
            </a:r>
            <a:r>
              <a:rPr lang="it-IT" sz="1650" b="1" i="1" dirty="0">
                <a:solidFill>
                  <a:srgbClr val="FF0000"/>
                </a:solidFill>
              </a:rPr>
              <a:t>sintomo</a:t>
            </a:r>
            <a:r>
              <a:rPr lang="it-IT" sz="1650" b="1" i="1" dirty="0"/>
              <a:t>, in forma lieve o grave. Il sintomo classico è la </a:t>
            </a:r>
            <a:r>
              <a:rPr lang="it-IT" sz="1650" b="1" i="1" dirty="0">
                <a:solidFill>
                  <a:srgbClr val="FF0000"/>
                </a:solidFill>
              </a:rPr>
              <a:t>diarrea</a:t>
            </a:r>
            <a:r>
              <a:rPr lang="it-IT" sz="1650" b="1" i="1" dirty="0"/>
              <a:t> profusa, spesso complicata con </a:t>
            </a:r>
            <a:r>
              <a:rPr lang="it-IT" sz="1650" b="1" i="1" dirty="0">
                <a:solidFill>
                  <a:srgbClr val="FF0000"/>
                </a:solidFill>
              </a:rPr>
              <a:t>acidosi</a:t>
            </a:r>
            <a:r>
              <a:rPr lang="it-IT" sz="1650" b="1" i="1" dirty="0"/>
              <a:t>, crampi </a:t>
            </a:r>
            <a:r>
              <a:rPr lang="it-IT" sz="1650" b="1" i="1" dirty="0">
                <a:solidFill>
                  <a:srgbClr val="FF0000"/>
                </a:solidFill>
              </a:rPr>
              <a:t>muscolari</a:t>
            </a:r>
            <a:r>
              <a:rPr lang="it-IT" sz="1650" b="1" i="1" dirty="0"/>
              <a:t> e </a:t>
            </a:r>
            <a:r>
              <a:rPr lang="it-IT" sz="1650" b="1" i="1" dirty="0">
                <a:solidFill>
                  <a:srgbClr val="FF0000"/>
                </a:solidFill>
              </a:rPr>
              <a:t>vomito</a:t>
            </a:r>
            <a:r>
              <a:rPr lang="it-IT" sz="1650" b="1" i="1" dirty="0"/>
              <a:t>, che dura un paio di giorni. La diarrea può essere così grave che può portare in poche ore ad una grave </a:t>
            </a:r>
            <a:r>
              <a:rPr lang="it-IT" sz="1650" b="1" i="1" dirty="0">
                <a:solidFill>
                  <a:srgbClr val="FF0000"/>
                </a:solidFill>
              </a:rPr>
              <a:t>disidratazione</a:t>
            </a:r>
            <a:r>
              <a:rPr lang="it-IT" sz="1650" b="1" i="1" dirty="0"/>
              <a:t> e </a:t>
            </a:r>
            <a:r>
              <a:rPr lang="it-IT" sz="1650" b="1" i="1" dirty="0">
                <a:solidFill>
                  <a:srgbClr val="FF0000"/>
                </a:solidFill>
              </a:rPr>
              <a:t>squilibrio elettrolitico</a:t>
            </a:r>
            <a:r>
              <a:rPr lang="it-IT" sz="1650" b="1" i="1" dirty="0"/>
              <a:t>. Questo può comportare occhi infossati, pelle fredda, diminuita elasticità della cute e rughe delle mani e dei piedi. La disidratazione può causare </a:t>
            </a:r>
            <a:r>
              <a:rPr lang="it-IT" sz="1650" b="1" i="1" dirty="0">
                <a:solidFill>
                  <a:srgbClr val="FF0000"/>
                </a:solidFill>
              </a:rPr>
              <a:t>cianosi</a:t>
            </a:r>
            <a:r>
              <a:rPr lang="it-IT" sz="1650" b="1" i="1" dirty="0"/>
              <a:t>, un colore bluastro della pelle.</a:t>
            </a:r>
            <a:r>
              <a:rPr lang="it-IT" sz="1650" b="1" i="1" baseline="30000" dirty="0"/>
              <a:t> </a:t>
            </a:r>
            <a:r>
              <a:rPr lang="it-IT" sz="1650" b="1" i="1" dirty="0"/>
              <a:t>I sintomi iniziano da due ore a cinque giorni dopo l'esposizione.</a:t>
            </a:r>
          </a:p>
          <a:p>
            <a:r>
              <a:rPr lang="it-IT" sz="1650" b="1" i="1" dirty="0"/>
              <a:t>Il colera è causato da un certo numero di tipi di </a:t>
            </a:r>
            <a:r>
              <a:rPr lang="it-IT" sz="1650" b="1" i="1" dirty="0" err="1"/>
              <a:t>Vibrio</a:t>
            </a:r>
            <a:r>
              <a:rPr lang="it-IT" sz="1650" b="1" i="1" dirty="0"/>
              <a:t> </a:t>
            </a:r>
            <a:r>
              <a:rPr lang="it-IT" sz="1650" b="1" i="1" dirty="0" err="1"/>
              <a:t>cholerae</a:t>
            </a:r>
            <a:r>
              <a:rPr lang="it-IT" sz="1650" b="1" i="1" dirty="0"/>
              <a:t> e alcuni tipi sono in grado di causare una malattia più grave di altri. Questi batteri si sviluppano per lo più in acqua e cibo che è stato contaminato con </a:t>
            </a:r>
            <a:r>
              <a:rPr lang="it-IT" sz="1650" b="1" i="1" dirty="0">
                <a:solidFill>
                  <a:srgbClr val="FF0000"/>
                </a:solidFill>
              </a:rPr>
              <a:t>feci</a:t>
            </a:r>
            <a:r>
              <a:rPr lang="it-IT" sz="1650" b="1" i="1" dirty="0"/>
              <a:t> umane contenenti batteri. Anche i </a:t>
            </a:r>
            <a:r>
              <a:rPr lang="it-IT" sz="1650" b="1" i="1" dirty="0">
                <a:solidFill>
                  <a:srgbClr val="FF0000"/>
                </a:solidFill>
              </a:rPr>
              <a:t>frutti di mare</a:t>
            </a:r>
            <a:r>
              <a:rPr lang="it-IT" sz="1650" b="1" i="1" dirty="0"/>
              <a:t> non sufficientemente cotti sono una fonte comune. Gli esseri umani sono gli unici ad essere colpiti da questi agenti patogeni. Fattori di rischio per la malattia </a:t>
            </a:r>
            <a:r>
              <a:rPr lang="it-IT" sz="1650" b="1" dirty="0"/>
              <a:t>comprendono una scarsa </a:t>
            </a:r>
            <a:r>
              <a:rPr lang="it-IT" sz="1650" b="1" dirty="0">
                <a:solidFill>
                  <a:srgbClr val="FF0000"/>
                </a:solidFill>
              </a:rPr>
              <a:t>igiene</a:t>
            </a:r>
            <a:r>
              <a:rPr lang="it-IT" sz="1650" b="1" dirty="0"/>
              <a:t> e un'insufficiente disponibilità di acqua potabile. Il colera può essere </a:t>
            </a:r>
            <a:r>
              <a:rPr lang="it-IT" sz="1650" b="1" dirty="0">
                <a:solidFill>
                  <a:srgbClr val="FF0000"/>
                </a:solidFill>
              </a:rPr>
              <a:t>diagnosticato</a:t>
            </a:r>
            <a:r>
              <a:rPr lang="it-IT" sz="1650" b="1" dirty="0"/>
              <a:t> da un esame delle feci. Un test rapido è disponibile, ma non è così preciso.</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997" y="1507524"/>
            <a:ext cx="4851057" cy="4712044"/>
          </a:xfrm>
          <a:prstGeom prst="rect">
            <a:avLst/>
          </a:prstGeom>
          <a:ln w="76200">
            <a:solidFill>
              <a:srgbClr val="FF0000"/>
            </a:solidFill>
          </a:ln>
        </p:spPr>
      </p:pic>
    </p:spTree>
    <p:extLst>
      <p:ext uri="{BB962C8B-B14F-4D97-AF65-F5344CB8AC3E}">
        <p14:creationId xmlns:p14="http://schemas.microsoft.com/office/powerpoint/2010/main" val="2028158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626">
              <a:schemeClr val="accent2">
                <a:lumMod val="40000"/>
                <a:lumOff val="60000"/>
              </a:schemeClr>
            </a:gs>
            <a:gs pos="21000">
              <a:schemeClr val="accent4">
                <a:lumMod val="40000"/>
                <a:lumOff val="60000"/>
              </a:schemeClr>
            </a:gs>
            <a:gs pos="35000">
              <a:schemeClr val="accent2">
                <a:lumMod val="40000"/>
                <a:lumOff val="60000"/>
              </a:schemeClr>
            </a:gs>
            <a:gs pos="47771">
              <a:schemeClr val="accent4">
                <a:lumMod val="60000"/>
                <a:lumOff val="40000"/>
              </a:schemeClr>
            </a:gs>
            <a:gs pos="67000">
              <a:schemeClr val="accent2">
                <a:lumMod val="60000"/>
                <a:lumOff val="40000"/>
              </a:schemeClr>
            </a:gs>
            <a:gs pos="83000">
              <a:schemeClr val="accent4">
                <a:lumMod val="40000"/>
                <a:lumOff val="60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167951" y="1311277"/>
            <a:ext cx="7856376" cy="3046988"/>
          </a:xfrm>
          <a:prstGeom prst="rect">
            <a:avLst/>
          </a:prstGeom>
          <a:ln w="57150">
            <a:solidFill>
              <a:srgbClr val="002060"/>
            </a:solidFill>
          </a:ln>
        </p:spPr>
        <p:txBody>
          <a:bodyPr wrap="square">
            <a:spAutoFit/>
          </a:bodyPr>
          <a:lstStyle/>
          <a:p>
            <a:pPr>
              <a:spcBef>
                <a:spcPts val="600"/>
              </a:spcBef>
              <a:spcAft>
                <a:spcPts val="600"/>
              </a:spcAft>
            </a:pPr>
            <a:r>
              <a:rPr lang="it-IT" sz="1400" b="1" i="1" dirty="0">
                <a:solidFill>
                  <a:srgbClr val="222222"/>
                </a:solidFill>
                <a:latin typeface="Arial" panose="020B0604020202020204" pitchFamily="34" charset="0"/>
                <a:ea typeface="Times New Roman" panose="02020603050405020304" pitchFamily="18" charset="0"/>
              </a:rPr>
              <a:t>Il </a:t>
            </a:r>
            <a:r>
              <a:rPr lang="it-IT" sz="1400" b="1" i="1" dirty="0">
                <a:solidFill>
                  <a:srgbClr val="FF0000"/>
                </a:solidFill>
                <a:latin typeface="Arial" panose="020B0604020202020204" pitchFamily="34" charset="0"/>
                <a:ea typeface="Times New Roman" panose="02020603050405020304" pitchFamily="18" charset="0"/>
              </a:rPr>
              <a:t>colera</a:t>
            </a:r>
            <a:r>
              <a:rPr lang="it-IT" sz="1400" b="1" i="1" dirty="0">
                <a:solidFill>
                  <a:srgbClr val="222222"/>
                </a:solidFill>
                <a:latin typeface="Arial" panose="020B0604020202020204" pitchFamily="34" charset="0"/>
                <a:ea typeface="Times New Roman" panose="02020603050405020304" pitchFamily="18" charset="0"/>
              </a:rPr>
              <a:t> era una malattia endemica di alcune zone asiatiche e soprattutto dell'India segnalata già nel </a:t>
            </a:r>
            <a:r>
              <a:rPr lang="it-IT" sz="1400" b="1" i="1" dirty="0">
                <a:solidFill>
                  <a:srgbClr val="FF0000"/>
                </a:solidFill>
                <a:latin typeface="Arial" panose="020B0604020202020204" pitchFamily="34" charset="0"/>
                <a:ea typeface="Times New Roman" panose="02020603050405020304" pitchFamily="18" charset="0"/>
              </a:rPr>
              <a:t>1490</a:t>
            </a:r>
            <a:r>
              <a:rPr lang="it-IT" sz="1400" b="1" i="1" dirty="0">
                <a:solidFill>
                  <a:srgbClr val="222222"/>
                </a:solidFill>
                <a:latin typeface="Arial" panose="020B0604020202020204" pitchFamily="34" charset="0"/>
                <a:ea typeface="Times New Roman" panose="02020603050405020304" pitchFamily="18" charset="0"/>
              </a:rPr>
              <a:t> nella regione del delta del </a:t>
            </a:r>
            <a:r>
              <a:rPr lang="it-IT" sz="1400" b="1" i="1" dirty="0">
                <a:solidFill>
                  <a:srgbClr val="FF0000"/>
                </a:solidFill>
                <a:latin typeface="Arial" panose="020B0604020202020204" pitchFamily="34" charset="0"/>
                <a:ea typeface="Times New Roman" panose="02020603050405020304" pitchFamily="18" charset="0"/>
              </a:rPr>
              <a:t>Gange</a:t>
            </a:r>
            <a:r>
              <a:rPr lang="it-IT" sz="1400" b="1" i="1" dirty="0">
                <a:solidFill>
                  <a:srgbClr val="222222"/>
                </a:solidFill>
                <a:latin typeface="Arial" panose="020B0604020202020204" pitchFamily="34" charset="0"/>
                <a:ea typeface="Times New Roman" panose="02020603050405020304" pitchFamily="18" charset="0"/>
              </a:rPr>
              <a:t> da </a:t>
            </a:r>
            <a:r>
              <a:rPr lang="it-IT" sz="1400" b="1" i="1" dirty="0">
                <a:solidFill>
                  <a:srgbClr val="FF0000"/>
                </a:solidFill>
                <a:latin typeface="Arial" panose="020B0604020202020204" pitchFamily="34" charset="0"/>
                <a:ea typeface="Times New Roman" panose="02020603050405020304" pitchFamily="18" charset="0"/>
              </a:rPr>
              <a:t>Vasco</a:t>
            </a:r>
            <a:r>
              <a:rPr lang="it-IT" sz="1400" b="1" i="1" dirty="0">
                <a:solidFill>
                  <a:srgbClr val="0B0080"/>
                </a:solidFill>
                <a:latin typeface="Arial" panose="020B0604020202020204" pitchFamily="34" charset="0"/>
                <a:ea typeface="Times New Roman" panose="02020603050405020304" pitchFamily="18" charset="0"/>
              </a:rPr>
              <a:t> </a:t>
            </a:r>
            <a:r>
              <a:rPr lang="it-IT" sz="1400" b="1" i="1" dirty="0">
                <a:solidFill>
                  <a:srgbClr val="FF0000"/>
                </a:solidFill>
                <a:latin typeface="Arial" panose="020B0604020202020204" pitchFamily="34" charset="0"/>
                <a:ea typeface="Times New Roman" panose="02020603050405020304" pitchFamily="18" charset="0"/>
              </a:rPr>
              <a:t>da</a:t>
            </a:r>
            <a:r>
              <a:rPr lang="it-IT" sz="1400" b="1" i="1" dirty="0">
                <a:solidFill>
                  <a:srgbClr val="0B0080"/>
                </a:solidFill>
                <a:latin typeface="Arial" panose="020B0604020202020204" pitchFamily="34" charset="0"/>
                <a:ea typeface="Times New Roman" panose="02020603050405020304" pitchFamily="18" charset="0"/>
              </a:rPr>
              <a:t> </a:t>
            </a:r>
            <a:r>
              <a:rPr lang="it-IT" sz="1400" b="1" i="1" dirty="0" err="1">
                <a:solidFill>
                  <a:srgbClr val="FF0000"/>
                </a:solidFill>
                <a:latin typeface="Arial" panose="020B0604020202020204" pitchFamily="34" charset="0"/>
                <a:ea typeface="Times New Roman" panose="02020603050405020304" pitchFamily="18" charset="0"/>
              </a:rPr>
              <a:t>Gama</a:t>
            </a:r>
            <a:r>
              <a:rPr lang="it-IT" sz="1400" b="1" i="1" dirty="0">
                <a:solidFill>
                  <a:srgbClr val="222222"/>
                </a:solidFill>
                <a:latin typeface="Arial" panose="020B0604020202020204" pitchFamily="34" charset="0"/>
                <a:ea typeface="Times New Roman" panose="02020603050405020304" pitchFamily="18" charset="0"/>
              </a:rPr>
              <a:t>.</a:t>
            </a:r>
            <a:endParaRPr lang="it-IT" sz="1400" b="1" i="1" dirty="0">
              <a:latin typeface="Times New Roman" panose="02020603050405020304" pitchFamily="18" charset="0"/>
              <a:ea typeface="Times New Roman" panose="02020603050405020304" pitchFamily="18" charset="0"/>
            </a:endParaRPr>
          </a:p>
          <a:p>
            <a:pPr>
              <a:spcBef>
                <a:spcPts val="600"/>
              </a:spcBef>
              <a:spcAft>
                <a:spcPts val="600"/>
              </a:spcAft>
            </a:pPr>
            <a:r>
              <a:rPr lang="it-IT" sz="1400" b="1" i="1" dirty="0">
                <a:solidFill>
                  <a:srgbClr val="222222"/>
                </a:solidFill>
                <a:latin typeface="Arial" panose="020B0604020202020204" pitchFamily="34" charset="0"/>
                <a:ea typeface="Times New Roman" panose="02020603050405020304" pitchFamily="18" charset="0"/>
              </a:rPr>
              <a:t>Nel corso </a:t>
            </a:r>
            <a:r>
              <a:rPr lang="it-IT" sz="1400" b="1" i="1" u="sng" dirty="0">
                <a:solidFill>
                  <a:srgbClr val="222222"/>
                </a:solidFill>
                <a:latin typeface="Arial" panose="020B0604020202020204" pitchFamily="34" charset="0"/>
                <a:ea typeface="Times New Roman" panose="02020603050405020304" pitchFamily="18" charset="0"/>
              </a:rPr>
              <a:t>d</a:t>
            </a:r>
            <a:r>
              <a:rPr lang="it-IT" sz="1400" b="1" i="1" dirty="0">
                <a:solidFill>
                  <a:srgbClr val="FF0000"/>
                </a:solidFill>
                <a:latin typeface="Arial" panose="020B0604020202020204" pitchFamily="34" charset="0"/>
                <a:ea typeface="Times New Roman" panose="02020603050405020304" pitchFamily="18" charset="0"/>
              </a:rPr>
              <a:t>ell'Ottocento</a:t>
            </a:r>
            <a:r>
              <a:rPr lang="it-IT" sz="1400" b="1" i="1" dirty="0">
                <a:solidFill>
                  <a:srgbClr val="222222"/>
                </a:solidFill>
                <a:latin typeface="Arial" panose="020B0604020202020204" pitchFamily="34" charset="0"/>
                <a:ea typeface="Times New Roman" panose="02020603050405020304" pitchFamily="18" charset="0"/>
              </a:rPr>
              <a:t>, a causa di movimenti militari e commerciali </a:t>
            </a:r>
            <a:r>
              <a:rPr lang="it-IT" sz="1400" b="1" i="1" dirty="0">
                <a:solidFill>
                  <a:srgbClr val="FF0000"/>
                </a:solidFill>
                <a:latin typeface="Arial" panose="020B0604020202020204" pitchFamily="34" charset="0"/>
                <a:ea typeface="Times New Roman" panose="02020603050405020304" pitchFamily="18" charset="0"/>
              </a:rPr>
              <a:t>dell'Inghilterra</a:t>
            </a:r>
            <a:r>
              <a:rPr lang="it-IT" sz="1400" b="1" i="1" dirty="0">
                <a:solidFill>
                  <a:srgbClr val="222222"/>
                </a:solidFill>
                <a:latin typeface="Arial" panose="020B0604020202020204" pitchFamily="34" charset="0"/>
                <a:ea typeface="Times New Roman" panose="02020603050405020304" pitchFamily="18" charset="0"/>
              </a:rPr>
              <a:t> nel continente indiano, e delle </a:t>
            </a:r>
            <a:r>
              <a:rPr lang="it-IT" sz="1400" b="1" i="1" dirty="0">
                <a:solidFill>
                  <a:srgbClr val="FF0000"/>
                </a:solidFill>
                <a:latin typeface="Arial" panose="020B0604020202020204" pitchFamily="34" charset="0"/>
                <a:ea typeface="Times New Roman" panose="02020603050405020304" pitchFamily="18" charset="0"/>
              </a:rPr>
              <a:t>macchine a vapore </a:t>
            </a:r>
            <a:r>
              <a:rPr lang="it-IT" sz="1400" b="1" i="1" dirty="0">
                <a:solidFill>
                  <a:srgbClr val="222222"/>
                </a:solidFill>
                <a:latin typeface="Arial" panose="020B0604020202020204" pitchFamily="34" charset="0"/>
                <a:ea typeface="Times New Roman" panose="02020603050405020304" pitchFamily="18" charset="0"/>
              </a:rPr>
              <a:t>che resero sempre più numerosi i viaggi, il colera cominciò a diffondersi su quasi tutto il globo. L'Ottocento, infatti, rappresentò per </a:t>
            </a:r>
            <a:r>
              <a:rPr lang="it-IT" sz="1400" b="1" i="1" dirty="0">
                <a:solidFill>
                  <a:srgbClr val="FF0000"/>
                </a:solidFill>
                <a:latin typeface="Arial" panose="020B0604020202020204" pitchFamily="34" charset="0"/>
                <a:ea typeface="Times New Roman" panose="02020603050405020304" pitchFamily="18" charset="0"/>
              </a:rPr>
              <a:t>l'Europa</a:t>
            </a:r>
            <a:r>
              <a:rPr lang="it-IT" sz="1400" b="1" i="1" dirty="0">
                <a:solidFill>
                  <a:srgbClr val="222222"/>
                </a:solidFill>
                <a:latin typeface="Arial" panose="020B0604020202020204" pitchFamily="34" charset="0"/>
                <a:ea typeface="Times New Roman" panose="02020603050405020304" pitchFamily="18" charset="0"/>
              </a:rPr>
              <a:t> il secolo dello sviluppo industriale, che causò anche l'aumento demografico e l'accrescimento delle maggiori città che videro moltiplicare al loro interno rifiuti e germi, condizioni favorevoli per lo sviluppo di tale </a:t>
            </a:r>
            <a:r>
              <a:rPr lang="it-IT" sz="1400" b="1" i="1" dirty="0">
                <a:solidFill>
                  <a:srgbClr val="FF0000"/>
                </a:solidFill>
                <a:latin typeface="Arial" panose="020B0604020202020204" pitchFamily="34" charset="0"/>
                <a:ea typeface="Times New Roman" panose="02020603050405020304" pitchFamily="18" charset="0"/>
              </a:rPr>
              <a:t>epidemia</a:t>
            </a:r>
            <a:r>
              <a:rPr lang="it-IT" sz="1400" b="1" i="1" dirty="0">
                <a:solidFill>
                  <a:srgbClr val="222222"/>
                </a:solidFill>
                <a:latin typeface="Arial" panose="020B0604020202020204" pitchFamily="34" charset="0"/>
                <a:ea typeface="Times New Roman" panose="02020603050405020304" pitchFamily="18" charset="0"/>
              </a:rPr>
              <a:t>. Il colera dilagò in diverse città europee generando sette </a:t>
            </a:r>
            <a:r>
              <a:rPr lang="it-IT" sz="1400" b="1" i="1" dirty="0">
                <a:solidFill>
                  <a:srgbClr val="FF0000"/>
                </a:solidFill>
                <a:latin typeface="Arial" panose="020B0604020202020204" pitchFamily="34" charset="0"/>
                <a:ea typeface="Times New Roman" panose="02020603050405020304" pitchFamily="18" charset="0"/>
              </a:rPr>
              <a:t>pandemie</a:t>
            </a:r>
            <a:r>
              <a:rPr lang="it-IT" sz="1400" b="1" i="1" dirty="0">
                <a:solidFill>
                  <a:srgbClr val="222222"/>
                </a:solidFill>
                <a:latin typeface="Arial" panose="020B0604020202020204" pitchFamily="34" charset="0"/>
                <a:ea typeface="Times New Roman" panose="02020603050405020304" pitchFamily="18" charset="0"/>
              </a:rPr>
              <a:t> nel corso del XIX secolo. Sei di queste giunsero anche in </a:t>
            </a:r>
            <a:r>
              <a:rPr lang="it-IT" sz="1400" b="1" i="1" dirty="0">
                <a:solidFill>
                  <a:srgbClr val="FF0000"/>
                </a:solidFill>
                <a:latin typeface="Arial" panose="020B0604020202020204" pitchFamily="34" charset="0"/>
                <a:ea typeface="Times New Roman" panose="02020603050405020304" pitchFamily="18" charset="0"/>
              </a:rPr>
              <a:t>Italia</a:t>
            </a:r>
            <a:r>
              <a:rPr lang="it-IT" sz="1400" b="1" i="1" dirty="0">
                <a:solidFill>
                  <a:srgbClr val="222222"/>
                </a:solidFill>
                <a:latin typeface="Arial" panose="020B0604020202020204" pitchFamily="34" charset="0"/>
                <a:ea typeface="Times New Roman" panose="02020603050405020304" pitchFamily="18" charset="0"/>
              </a:rPr>
              <a:t>: </a:t>
            </a:r>
            <a:r>
              <a:rPr lang="it-IT" sz="1400" b="1" i="1" dirty="0">
                <a:latin typeface="Arial" panose="020B0604020202020204" pitchFamily="34" charset="0"/>
                <a:ea typeface="Times New Roman" panose="02020603050405020304" pitchFamily="18" charset="0"/>
              </a:rPr>
              <a:t>1835-1837</a:t>
            </a:r>
            <a:r>
              <a:rPr lang="it-IT" sz="1400" b="1" i="1" dirty="0">
                <a:solidFill>
                  <a:srgbClr val="FF0000"/>
                </a:solidFill>
                <a:latin typeface="Arial" panose="020B0604020202020204" pitchFamily="34" charset="0"/>
                <a:ea typeface="Times New Roman" panose="02020603050405020304" pitchFamily="18" charset="0"/>
              </a:rPr>
              <a:t>, 1849, 1854-1855, 1865-1867, 1884-1886 e 1893</a:t>
            </a:r>
            <a:r>
              <a:rPr lang="it-IT" sz="1400" b="1" i="1" dirty="0">
                <a:solidFill>
                  <a:srgbClr val="222222"/>
                </a:solidFill>
                <a:latin typeface="Arial" panose="020B0604020202020204" pitchFamily="34" charset="0"/>
                <a:ea typeface="Times New Roman" panose="02020603050405020304" pitchFamily="18" charset="0"/>
              </a:rPr>
              <a:t>. Definito anche “morbo asiatico” a motivo della sua provenienza, il colera era causato da un </a:t>
            </a:r>
            <a:r>
              <a:rPr lang="it-IT" sz="1400" b="1" i="1" dirty="0">
                <a:solidFill>
                  <a:srgbClr val="FF0000"/>
                </a:solidFill>
                <a:latin typeface="Arial" panose="020B0604020202020204" pitchFamily="34" charset="0"/>
                <a:ea typeface="Times New Roman" panose="02020603050405020304" pitchFamily="18" charset="0"/>
              </a:rPr>
              <a:t>bacillo</a:t>
            </a:r>
            <a:r>
              <a:rPr lang="it-IT" sz="1400" b="1" i="1" dirty="0">
                <a:solidFill>
                  <a:srgbClr val="222222"/>
                </a:solidFill>
                <a:latin typeface="Arial" panose="020B0604020202020204" pitchFamily="34" charset="0"/>
                <a:ea typeface="Times New Roman" panose="02020603050405020304" pitchFamily="18" charset="0"/>
              </a:rPr>
              <a:t> (</a:t>
            </a:r>
            <a:r>
              <a:rPr lang="it-IT" sz="1400" b="1" i="1" dirty="0" err="1">
                <a:solidFill>
                  <a:srgbClr val="FF0000"/>
                </a:solidFill>
                <a:latin typeface="Arial" panose="020B0604020202020204" pitchFamily="34" charset="0"/>
                <a:ea typeface="Times New Roman" panose="02020603050405020304" pitchFamily="18" charset="0"/>
              </a:rPr>
              <a:t>Vibriocholerae</a:t>
            </a:r>
            <a:r>
              <a:rPr lang="it-IT" sz="1400" b="1" i="1" dirty="0">
                <a:solidFill>
                  <a:srgbClr val="222222"/>
                </a:solidFill>
                <a:latin typeface="Arial" panose="020B0604020202020204" pitchFamily="34" charset="0"/>
                <a:ea typeface="Times New Roman" panose="02020603050405020304" pitchFamily="18" charset="0"/>
              </a:rPr>
              <a:t>), che si introduceva nell'organismo moltiplicandosi </a:t>
            </a:r>
            <a:r>
              <a:rPr lang="it-IT" sz="1400" b="1" i="1" dirty="0">
                <a:solidFill>
                  <a:srgbClr val="FF0000"/>
                </a:solidFill>
                <a:latin typeface="Arial" panose="020B0604020202020204" pitchFamily="34" charset="0"/>
                <a:ea typeface="Times New Roman" panose="02020603050405020304" pitchFamily="18" charset="0"/>
              </a:rPr>
              <a:t>nell'apparato</a:t>
            </a:r>
            <a:r>
              <a:rPr lang="it-IT" sz="1400" b="1" i="1" dirty="0">
                <a:solidFill>
                  <a:srgbClr val="0B0080"/>
                </a:solidFill>
                <a:latin typeface="Arial" panose="020B0604020202020204" pitchFamily="34" charset="0"/>
                <a:ea typeface="Times New Roman" panose="02020603050405020304" pitchFamily="18" charset="0"/>
              </a:rPr>
              <a:t> </a:t>
            </a:r>
            <a:r>
              <a:rPr lang="it-IT" sz="1400" b="1" i="1" dirty="0">
                <a:solidFill>
                  <a:srgbClr val="FF0000"/>
                </a:solidFill>
                <a:latin typeface="Arial" panose="020B0604020202020204" pitchFamily="34" charset="0"/>
                <a:ea typeface="Times New Roman" panose="02020603050405020304" pitchFamily="18" charset="0"/>
              </a:rPr>
              <a:t>digerente</a:t>
            </a:r>
            <a:r>
              <a:rPr lang="it-IT" sz="1400" b="1" i="1" dirty="0">
                <a:solidFill>
                  <a:srgbClr val="222222"/>
                </a:solidFill>
                <a:latin typeface="Arial" panose="020B0604020202020204" pitchFamily="34" charset="0"/>
                <a:ea typeface="Times New Roman" panose="02020603050405020304" pitchFamily="18" charset="0"/>
              </a:rPr>
              <a:t>.</a:t>
            </a:r>
            <a:endParaRPr lang="it-IT" sz="1400" b="1" i="1" dirty="0">
              <a:latin typeface="Times New Roman" panose="02020603050405020304" pitchFamily="18" charset="0"/>
              <a:ea typeface="Times New Roman" panose="02020603050405020304" pitchFamily="18" charset="0"/>
            </a:endParaRPr>
          </a:p>
        </p:txBody>
      </p:sp>
      <p:sp>
        <p:nvSpPr>
          <p:cNvPr id="3" name="Rettangolo 2"/>
          <p:cNvSpPr/>
          <p:nvPr/>
        </p:nvSpPr>
        <p:spPr>
          <a:xfrm>
            <a:off x="3957937" y="186813"/>
            <a:ext cx="3044488" cy="923330"/>
          </a:xfrm>
          <a:prstGeom prst="rect">
            <a:avLst/>
          </a:prstGeom>
          <a:noFill/>
        </p:spPr>
        <p:txBody>
          <a:bodyPr wrap="none" lIns="91440" tIns="45720" rIns="91440" bIns="45720">
            <a:spAutoFit/>
          </a:bodyPr>
          <a:lstStyle/>
          <a:p>
            <a:pPr algn="ctr"/>
            <a:r>
              <a:rPr lang="it-IT" sz="5400" b="1" cap="none" spc="0" dirty="0">
                <a:ln w="9525">
                  <a:solidFill>
                    <a:schemeClr val="bg1"/>
                  </a:solidFill>
                  <a:prstDash val="solid"/>
                </a:ln>
                <a:solidFill>
                  <a:schemeClr val="accent5"/>
                </a:solidFill>
                <a:effectLst>
                  <a:outerShdw blurRad="38100" dist="38100" dir="2700000" algn="tl">
                    <a:srgbClr val="000000">
                      <a:alpha val="43137"/>
                    </a:srgbClr>
                  </a:outerShdw>
                </a:effectLst>
              </a:rPr>
              <a:t>L’</a:t>
            </a:r>
            <a:r>
              <a:rPr lang="it-IT" sz="5400" b="1" cap="none" spc="0" dirty="0">
                <a:ln w="9525">
                  <a:solidFill>
                    <a:schemeClr val="bg1"/>
                  </a:solidFill>
                  <a:prstDash val="solid"/>
                </a:ln>
                <a:solidFill>
                  <a:srgbClr val="FF0000"/>
                </a:solidFill>
                <a:effectLst>
                  <a:outerShdw blurRad="38100" dist="38100" dir="2700000" algn="tl">
                    <a:srgbClr val="000000">
                      <a:alpha val="43137"/>
                    </a:srgbClr>
                  </a:outerShdw>
                </a:effectLst>
              </a:rPr>
              <a:t>O</a:t>
            </a:r>
            <a:r>
              <a:rPr lang="it-IT" sz="5400" b="1" cap="none" spc="0" dirty="0">
                <a:ln w="9525">
                  <a:solidFill>
                    <a:schemeClr val="bg1"/>
                  </a:solidFill>
                  <a:prstDash val="solid"/>
                </a:ln>
                <a:solidFill>
                  <a:schemeClr val="accent5"/>
                </a:solidFill>
                <a:effectLst>
                  <a:outerShdw blurRad="38100" dist="38100" dir="2700000" algn="tl">
                    <a:srgbClr val="000000">
                      <a:alpha val="43137"/>
                    </a:srgbClr>
                  </a:outerShdw>
                </a:effectLst>
              </a:rPr>
              <a:t>R</a:t>
            </a:r>
            <a:r>
              <a:rPr lang="it-IT" sz="5400" b="1" cap="none" spc="0" dirty="0">
                <a:ln w="9525">
                  <a:solidFill>
                    <a:schemeClr val="bg1"/>
                  </a:solidFill>
                  <a:prstDash val="solid"/>
                </a:ln>
                <a:solidFill>
                  <a:srgbClr val="FF0000"/>
                </a:solidFill>
                <a:effectLst>
                  <a:outerShdw blurRad="38100" dist="38100" dir="2700000" algn="tl">
                    <a:srgbClr val="000000">
                      <a:alpha val="43137"/>
                    </a:srgbClr>
                  </a:outerShdw>
                </a:effectLst>
              </a:rPr>
              <a:t>I</a:t>
            </a:r>
            <a:r>
              <a:rPr lang="it-IT" sz="5400" b="1" cap="none" spc="0" dirty="0">
                <a:ln w="9525">
                  <a:solidFill>
                    <a:schemeClr val="bg1"/>
                  </a:solidFill>
                  <a:prstDash val="solid"/>
                </a:ln>
                <a:solidFill>
                  <a:schemeClr val="accent5"/>
                </a:solidFill>
                <a:effectLst>
                  <a:outerShdw blurRad="38100" dist="38100" dir="2700000" algn="tl">
                    <a:srgbClr val="000000">
                      <a:alpha val="43137"/>
                    </a:srgbClr>
                  </a:outerShdw>
                </a:effectLst>
              </a:rPr>
              <a:t>G</a:t>
            </a:r>
            <a:r>
              <a:rPr lang="it-IT" sz="5400" b="1" cap="none" spc="0" dirty="0">
                <a:ln w="9525">
                  <a:solidFill>
                    <a:schemeClr val="bg1"/>
                  </a:solidFill>
                  <a:prstDash val="solid"/>
                </a:ln>
                <a:solidFill>
                  <a:srgbClr val="FF0000"/>
                </a:solidFill>
                <a:effectLst>
                  <a:outerShdw blurRad="38100" dist="38100" dir="2700000" algn="tl">
                    <a:srgbClr val="000000">
                      <a:alpha val="43137"/>
                    </a:srgbClr>
                  </a:outerShdw>
                </a:effectLst>
              </a:rPr>
              <a:t>I</a:t>
            </a:r>
            <a:r>
              <a:rPr lang="it-IT" sz="5400" b="1" cap="none" spc="0" dirty="0">
                <a:ln w="9525">
                  <a:solidFill>
                    <a:schemeClr val="bg1"/>
                  </a:solidFill>
                  <a:prstDash val="solid"/>
                </a:ln>
                <a:solidFill>
                  <a:schemeClr val="accent5"/>
                </a:solidFill>
                <a:effectLst>
                  <a:outerShdw blurRad="38100" dist="38100" dir="2700000" algn="tl">
                    <a:srgbClr val="000000">
                      <a:alpha val="43137"/>
                    </a:srgbClr>
                  </a:outerShdw>
                </a:effectLst>
              </a:rPr>
              <a:t>N</a:t>
            </a:r>
            <a:r>
              <a:rPr lang="it-IT" sz="5400" b="1" cap="none" spc="0" dirty="0">
                <a:ln w="9525">
                  <a:solidFill>
                    <a:schemeClr val="bg1"/>
                  </a:solidFill>
                  <a:prstDash val="solid"/>
                </a:ln>
                <a:solidFill>
                  <a:srgbClr val="FF0000"/>
                </a:solidFill>
                <a:effectLst>
                  <a:outerShdw blurRad="38100" dist="38100" dir="2700000" algn="tl">
                    <a:srgbClr val="000000">
                      <a:alpha val="43137"/>
                    </a:srgbClr>
                  </a:outerShdw>
                </a:effectLst>
              </a:rPr>
              <a:t>E</a:t>
            </a: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Immagine 3" descr="https://upload.wikimedia.org/wikipedia/commons/thumb/2/2b/Adult_cholera_patient.jpg/220px-Adult_cholera_patien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3572" y="2145840"/>
            <a:ext cx="4058428" cy="4114999"/>
          </a:xfrm>
          <a:prstGeom prst="rect">
            <a:avLst/>
          </a:prstGeom>
          <a:noFill/>
          <a:ln>
            <a:noFill/>
          </a:ln>
        </p:spPr>
      </p:pic>
    </p:spTree>
    <p:extLst>
      <p:ext uri="{BB962C8B-B14F-4D97-AF65-F5344CB8AC3E}">
        <p14:creationId xmlns:p14="http://schemas.microsoft.com/office/powerpoint/2010/main" val="253841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766</Words>
  <Application>Microsoft Office PowerPoint</Application>
  <PresentationFormat>Widescreen</PresentationFormat>
  <Paragraphs>47</Paragraphs>
  <Slides>14</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Algerian</vt:lpstr>
      <vt:lpstr>Arial</vt:lpstr>
      <vt:lpstr>Calibri</vt:lpstr>
      <vt:lpstr>Calibri Light</vt:lpstr>
      <vt:lpstr>Georgia</vt:lpstr>
      <vt:lpstr>Times New Roman</vt:lpstr>
      <vt:lpstr>Titillium Web</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Italia supera la Cina per i decessi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Win10</dc:creator>
  <cp:lastModifiedBy>AsRocK</cp:lastModifiedBy>
  <cp:revision>44</cp:revision>
  <dcterms:created xsi:type="dcterms:W3CDTF">2020-03-18T18:07:32Z</dcterms:created>
  <dcterms:modified xsi:type="dcterms:W3CDTF">2020-03-26T21:22:47Z</dcterms:modified>
</cp:coreProperties>
</file>