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B19EBD-70EE-4AB3-8481-1DF46D803749}" type="doc">
      <dgm:prSet loTypeId="urn:microsoft.com/office/officeart/2005/8/layout/default#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t-IT"/>
        </a:p>
      </dgm:t>
    </dgm:pt>
    <dgm:pt modelId="{9D9D0D50-CD47-4F7A-B82E-F4509E42B71C}">
      <dgm:prSet phldrT="[Testo]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it-IT" dirty="0" smtClean="0">
              <a:solidFill>
                <a:schemeClr val="tx2"/>
              </a:solidFill>
            </a:rPr>
            <a:t>L’influenza Spagnola , conosciuta anche come La Spagnola o Grande Influenza ,è una pandemia del XX secolo.</a:t>
          </a:r>
          <a:endParaRPr lang="it-IT" dirty="0">
            <a:solidFill>
              <a:schemeClr val="tx2"/>
            </a:solidFill>
          </a:endParaRPr>
        </a:p>
      </dgm:t>
    </dgm:pt>
    <dgm:pt modelId="{34F11D99-738A-4732-A737-D2A3252F0198}" type="parTrans" cxnId="{80016521-7E6A-4EA3-B1C2-A7ECEEEF5BF8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7E4776B4-5BEE-4937-8FF3-711259757E07}" type="sibTrans" cxnId="{80016521-7E6A-4EA3-B1C2-A7ECEEEF5BF8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56F13791-6F38-4E81-9CBD-EFB138A52CEA}">
      <dgm:prSet phldrT="[Testo]"/>
      <dgm:spPr/>
      <dgm:t>
        <a:bodyPr/>
        <a:lstStyle/>
        <a:p>
          <a:r>
            <a:rPr lang="it-IT" dirty="0" smtClean="0">
              <a:solidFill>
                <a:schemeClr val="tx2"/>
              </a:solidFill>
            </a:rPr>
            <a:t>La Spagnola tra il 1918 e il 1920 uccise milioni di persone in tutto il mondo.</a:t>
          </a:r>
          <a:endParaRPr lang="it-IT" dirty="0">
            <a:solidFill>
              <a:schemeClr val="tx2"/>
            </a:solidFill>
          </a:endParaRPr>
        </a:p>
      </dgm:t>
    </dgm:pt>
    <dgm:pt modelId="{4B57B118-9E40-4AB3-98D2-97F5EB6190DB}" type="parTrans" cxnId="{6EE02398-8442-47A5-82AF-6753CBEAAA39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9CFAE318-A54C-4C7C-8E59-E8F76F0DECBA}" type="sibTrans" cxnId="{6EE02398-8442-47A5-82AF-6753CBEAAA39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306D9483-6B0F-4CF0-8847-12560D78B1E1}">
      <dgm:prSet phldrT="[Testo]"/>
      <dgm:spPr/>
      <dgm:t>
        <a:bodyPr/>
        <a:lstStyle/>
        <a:p>
          <a:r>
            <a:rPr lang="it-IT" dirty="0" smtClean="0">
              <a:solidFill>
                <a:schemeClr val="tx2"/>
              </a:solidFill>
            </a:rPr>
            <a:t>A differenza delle altre influenze , che uccidono anziani con altre patologie , La Spagnola uccise prevalentemente giovani adulti, precedentemente  sani.</a:t>
          </a:r>
          <a:endParaRPr lang="it-IT" dirty="0">
            <a:solidFill>
              <a:schemeClr val="tx2"/>
            </a:solidFill>
          </a:endParaRPr>
        </a:p>
      </dgm:t>
    </dgm:pt>
    <dgm:pt modelId="{1DE07FA7-388C-4CB3-A0E7-33F55CC49E5A}" type="parTrans" cxnId="{FB7A51B3-6435-42A6-8353-6CDC6B387523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00E2C6DF-359D-423B-A49B-686C575BF33B}" type="sibTrans" cxnId="{FB7A51B3-6435-42A6-8353-6CDC6B387523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1AAE2CFC-B867-4979-AB9F-907CCEE76198}">
      <dgm:prSet phldrT="[Testo]"/>
      <dgm:spPr/>
      <dgm:t>
        <a:bodyPr/>
        <a:lstStyle/>
        <a:p>
          <a:r>
            <a:rPr lang="it-IT" smtClean="0">
              <a:solidFill>
                <a:schemeClr val="tx2"/>
              </a:solidFill>
            </a:rPr>
            <a:t>Recenti studi hanno chiarito che l’infezione virale risultò così aggressiva a causa di  circostanze speciali : Guerra, Malnutrizione, Ospedali sovraffolati e Scarsa Igiene.</a:t>
          </a:r>
          <a:endParaRPr lang="it-IT" dirty="0">
            <a:solidFill>
              <a:schemeClr val="tx2"/>
            </a:solidFill>
          </a:endParaRPr>
        </a:p>
      </dgm:t>
    </dgm:pt>
    <dgm:pt modelId="{273DF3EE-CF18-485E-B108-5EDB9F16D578}" type="parTrans" cxnId="{39980FFE-8388-40A7-A04A-FF80AA88E7AD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13BED0E4-0D14-4422-94AF-4805E7EBF61B}" type="sibTrans" cxnId="{39980FFE-8388-40A7-A04A-FF80AA88E7AD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38D4CB54-4567-44BE-86BF-D15C16B9E505}">
      <dgm:prSet/>
      <dgm:spPr/>
      <dgm:t>
        <a:bodyPr/>
        <a:lstStyle/>
        <a:p>
          <a:r>
            <a:rPr lang="it-IT" dirty="0" smtClean="0">
              <a:solidFill>
                <a:schemeClr val="tx2"/>
              </a:solidFill>
            </a:rPr>
            <a:t>All'influenza fu dato il nome di "spagnola" poiché la sua esistenza fu riportata dapprima soltanto dai giornali spagnoli .</a:t>
          </a:r>
        </a:p>
      </dgm:t>
    </dgm:pt>
    <dgm:pt modelId="{20C40830-C2DF-4363-A7C1-88ADB0397E4D}" type="parTrans" cxnId="{F2712726-CB85-44DE-A2E9-26FA4E83194A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1645F519-738C-4632-9E83-4C4E5E8629A5}" type="sibTrans" cxnId="{F2712726-CB85-44DE-A2E9-26FA4E83194A}">
      <dgm:prSet/>
      <dgm:spPr/>
      <dgm:t>
        <a:bodyPr/>
        <a:lstStyle/>
        <a:p>
          <a:endParaRPr lang="it-IT">
            <a:solidFill>
              <a:schemeClr val="tx2"/>
            </a:solidFill>
          </a:endParaRPr>
        </a:p>
      </dgm:t>
    </dgm:pt>
    <dgm:pt modelId="{93996915-6206-4D87-9C95-68716D471D73}" type="pres">
      <dgm:prSet presAssocID="{7FB19EBD-70EE-4AB3-8481-1DF46D80374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2EF0060-8539-41A6-A1D9-792CCFD376F3}" type="pres">
      <dgm:prSet presAssocID="{9D9D0D50-CD47-4F7A-B82E-F4509E42B71C}" presName="node" presStyleLbl="node1" presStyleIdx="0" presStyleCnt="5" custLinFactNeighborX="-2581" custLinFactNeighborY="-1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5206BE9-0794-4441-8968-F8AC65D3267F}" type="pres">
      <dgm:prSet presAssocID="{7E4776B4-5BEE-4937-8FF3-711259757E07}" presName="sibTrans" presStyleCnt="0"/>
      <dgm:spPr/>
    </dgm:pt>
    <dgm:pt modelId="{1211397D-AEB6-4B8A-AAD3-35720897F8EC}" type="pres">
      <dgm:prSet presAssocID="{56F13791-6F38-4E81-9CBD-EFB138A52CEA}" presName="node" presStyleLbl="node1" presStyleIdx="1" presStyleCnt="5" custLinFactNeighborX="929" custLinFactNeighborY="-16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4EF5ED1-6807-4968-AFCE-AEBEC4B3929C}" type="pres">
      <dgm:prSet presAssocID="{9CFAE318-A54C-4C7C-8E59-E8F76F0DECBA}" presName="sibTrans" presStyleCnt="0"/>
      <dgm:spPr/>
    </dgm:pt>
    <dgm:pt modelId="{2FC2DCD0-B395-4C39-BF76-28E86D1294C0}" type="pres">
      <dgm:prSet presAssocID="{306D9483-6B0F-4CF0-8847-12560D78B1E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25FA5A9-8CFD-4774-B489-E805B262A7AE}" type="pres">
      <dgm:prSet presAssocID="{00E2C6DF-359D-423B-A49B-686C575BF33B}" presName="sibTrans" presStyleCnt="0"/>
      <dgm:spPr/>
    </dgm:pt>
    <dgm:pt modelId="{BD995644-9D5A-43EC-8C43-BB1C2E7FDCED}" type="pres">
      <dgm:prSet presAssocID="{1AAE2CFC-B867-4979-AB9F-907CCEE7619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3D3857B-2C3E-4E40-B0B7-B07222F157C3}" type="pres">
      <dgm:prSet presAssocID="{13BED0E4-0D14-4422-94AF-4805E7EBF61B}" presName="sibTrans" presStyleCnt="0"/>
      <dgm:spPr/>
    </dgm:pt>
    <dgm:pt modelId="{7459C3FD-EDFA-42FB-B472-6850A756FAE0}" type="pres">
      <dgm:prSet presAssocID="{38D4CB54-4567-44BE-86BF-D15C16B9E50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B7A51B3-6435-42A6-8353-6CDC6B387523}" srcId="{7FB19EBD-70EE-4AB3-8481-1DF46D803749}" destId="{306D9483-6B0F-4CF0-8847-12560D78B1E1}" srcOrd="2" destOrd="0" parTransId="{1DE07FA7-388C-4CB3-A0E7-33F55CC49E5A}" sibTransId="{00E2C6DF-359D-423B-A49B-686C575BF33B}"/>
    <dgm:cxn modelId="{6EE02398-8442-47A5-82AF-6753CBEAAA39}" srcId="{7FB19EBD-70EE-4AB3-8481-1DF46D803749}" destId="{56F13791-6F38-4E81-9CBD-EFB138A52CEA}" srcOrd="1" destOrd="0" parTransId="{4B57B118-9E40-4AB3-98D2-97F5EB6190DB}" sibTransId="{9CFAE318-A54C-4C7C-8E59-E8F76F0DECBA}"/>
    <dgm:cxn modelId="{80016521-7E6A-4EA3-B1C2-A7ECEEEF5BF8}" srcId="{7FB19EBD-70EE-4AB3-8481-1DF46D803749}" destId="{9D9D0D50-CD47-4F7A-B82E-F4509E42B71C}" srcOrd="0" destOrd="0" parTransId="{34F11D99-738A-4732-A737-D2A3252F0198}" sibTransId="{7E4776B4-5BEE-4937-8FF3-711259757E07}"/>
    <dgm:cxn modelId="{86A0D53B-479B-4C52-9F4B-08772C9F582F}" type="presOf" srcId="{9D9D0D50-CD47-4F7A-B82E-F4509E42B71C}" destId="{52EF0060-8539-41A6-A1D9-792CCFD376F3}" srcOrd="0" destOrd="0" presId="urn:microsoft.com/office/officeart/2005/8/layout/default#1"/>
    <dgm:cxn modelId="{7DADAD48-6794-4BD8-B796-E0305999AC1C}" type="presOf" srcId="{38D4CB54-4567-44BE-86BF-D15C16B9E505}" destId="{7459C3FD-EDFA-42FB-B472-6850A756FAE0}" srcOrd="0" destOrd="0" presId="urn:microsoft.com/office/officeart/2005/8/layout/default#1"/>
    <dgm:cxn modelId="{F2712726-CB85-44DE-A2E9-26FA4E83194A}" srcId="{7FB19EBD-70EE-4AB3-8481-1DF46D803749}" destId="{38D4CB54-4567-44BE-86BF-D15C16B9E505}" srcOrd="4" destOrd="0" parTransId="{20C40830-C2DF-4363-A7C1-88ADB0397E4D}" sibTransId="{1645F519-738C-4632-9E83-4C4E5E8629A5}"/>
    <dgm:cxn modelId="{4C554CE6-CB72-464A-9FCC-4AD2A665408E}" type="presOf" srcId="{56F13791-6F38-4E81-9CBD-EFB138A52CEA}" destId="{1211397D-AEB6-4B8A-AAD3-35720897F8EC}" srcOrd="0" destOrd="0" presId="urn:microsoft.com/office/officeart/2005/8/layout/default#1"/>
    <dgm:cxn modelId="{3BD767BB-92B4-4648-830B-F4A8DF8C0330}" type="presOf" srcId="{306D9483-6B0F-4CF0-8847-12560D78B1E1}" destId="{2FC2DCD0-B395-4C39-BF76-28E86D1294C0}" srcOrd="0" destOrd="0" presId="urn:microsoft.com/office/officeart/2005/8/layout/default#1"/>
    <dgm:cxn modelId="{39980FFE-8388-40A7-A04A-FF80AA88E7AD}" srcId="{7FB19EBD-70EE-4AB3-8481-1DF46D803749}" destId="{1AAE2CFC-B867-4979-AB9F-907CCEE76198}" srcOrd="3" destOrd="0" parTransId="{273DF3EE-CF18-485E-B108-5EDB9F16D578}" sibTransId="{13BED0E4-0D14-4422-94AF-4805E7EBF61B}"/>
    <dgm:cxn modelId="{6130A401-86F7-44E4-B8A9-9C250A315450}" type="presOf" srcId="{1AAE2CFC-B867-4979-AB9F-907CCEE76198}" destId="{BD995644-9D5A-43EC-8C43-BB1C2E7FDCED}" srcOrd="0" destOrd="0" presId="urn:microsoft.com/office/officeart/2005/8/layout/default#1"/>
    <dgm:cxn modelId="{EC48B498-2488-4ECC-83A0-31AE1AFF7A4B}" type="presOf" srcId="{7FB19EBD-70EE-4AB3-8481-1DF46D803749}" destId="{93996915-6206-4D87-9C95-68716D471D73}" srcOrd="0" destOrd="0" presId="urn:microsoft.com/office/officeart/2005/8/layout/default#1"/>
    <dgm:cxn modelId="{EBA1CC15-D904-4A5A-9BDE-34CA0FC1884C}" type="presParOf" srcId="{93996915-6206-4D87-9C95-68716D471D73}" destId="{52EF0060-8539-41A6-A1D9-792CCFD376F3}" srcOrd="0" destOrd="0" presId="urn:microsoft.com/office/officeart/2005/8/layout/default#1"/>
    <dgm:cxn modelId="{6DFD2BB6-AF3C-495C-9A70-09AAC55C0B56}" type="presParOf" srcId="{93996915-6206-4D87-9C95-68716D471D73}" destId="{75206BE9-0794-4441-8968-F8AC65D3267F}" srcOrd="1" destOrd="0" presId="urn:microsoft.com/office/officeart/2005/8/layout/default#1"/>
    <dgm:cxn modelId="{CCF093AB-AA2E-4D56-95AE-B7B19D0470BB}" type="presParOf" srcId="{93996915-6206-4D87-9C95-68716D471D73}" destId="{1211397D-AEB6-4B8A-AAD3-35720897F8EC}" srcOrd="2" destOrd="0" presId="urn:microsoft.com/office/officeart/2005/8/layout/default#1"/>
    <dgm:cxn modelId="{E5A7B4C0-D345-4141-8E2B-28FEBDE30D48}" type="presParOf" srcId="{93996915-6206-4D87-9C95-68716D471D73}" destId="{94EF5ED1-6807-4968-AFCE-AEBEC4B3929C}" srcOrd="3" destOrd="0" presId="urn:microsoft.com/office/officeart/2005/8/layout/default#1"/>
    <dgm:cxn modelId="{CFB49E9D-7379-4545-9EEB-EF1FE5C2C2F0}" type="presParOf" srcId="{93996915-6206-4D87-9C95-68716D471D73}" destId="{2FC2DCD0-B395-4C39-BF76-28E86D1294C0}" srcOrd="4" destOrd="0" presId="urn:microsoft.com/office/officeart/2005/8/layout/default#1"/>
    <dgm:cxn modelId="{DAAE149C-1337-473F-849E-E5A7C9448718}" type="presParOf" srcId="{93996915-6206-4D87-9C95-68716D471D73}" destId="{725FA5A9-8CFD-4774-B489-E805B262A7AE}" srcOrd="5" destOrd="0" presId="urn:microsoft.com/office/officeart/2005/8/layout/default#1"/>
    <dgm:cxn modelId="{1C4B880D-8A9B-443F-BF53-296CB35CEFAA}" type="presParOf" srcId="{93996915-6206-4D87-9C95-68716D471D73}" destId="{BD995644-9D5A-43EC-8C43-BB1C2E7FDCED}" srcOrd="6" destOrd="0" presId="urn:microsoft.com/office/officeart/2005/8/layout/default#1"/>
    <dgm:cxn modelId="{410DAECA-A23D-4493-AEEA-83115655A370}" type="presParOf" srcId="{93996915-6206-4D87-9C95-68716D471D73}" destId="{F3D3857B-2C3E-4E40-B0B7-B07222F157C3}" srcOrd="7" destOrd="0" presId="urn:microsoft.com/office/officeart/2005/8/layout/default#1"/>
    <dgm:cxn modelId="{D1E848E5-F898-47BD-A8BB-06DB69E76967}" type="presParOf" srcId="{93996915-6206-4D87-9C95-68716D471D73}" destId="{7459C3FD-EDFA-42FB-B472-6850A756FAE0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226745-7A63-47C0-AF0E-AD0E857760FA}" type="doc">
      <dgm:prSet loTypeId="urn:microsoft.com/office/officeart/2005/8/layout/hList9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it-IT"/>
        </a:p>
      </dgm:t>
    </dgm:pt>
    <dgm:pt modelId="{14A270CD-83C2-4554-9651-CE9CAD625BC1}">
      <dgm:prSet phldrT="[Testo]"/>
      <dgm:spPr/>
      <dgm:t>
        <a:bodyPr/>
        <a:lstStyle/>
        <a:p>
          <a:r>
            <a:rPr lang="it-IT" b="1" dirty="0" smtClean="0">
              <a:solidFill>
                <a:schemeClr val="accent1">
                  <a:lumMod val="75000"/>
                </a:schemeClr>
              </a:solidFill>
            </a:rPr>
            <a:t>Similitudini</a:t>
          </a:r>
          <a:endParaRPr lang="it-IT" b="1" dirty="0">
            <a:solidFill>
              <a:schemeClr val="accent1">
                <a:lumMod val="75000"/>
              </a:schemeClr>
            </a:solidFill>
          </a:endParaRPr>
        </a:p>
      </dgm:t>
    </dgm:pt>
    <dgm:pt modelId="{BBB0AD45-7908-4753-A546-8BD23EE7850F}" type="sibTrans" cxnId="{A1268D89-A644-42D8-A724-11FC503391DB}">
      <dgm:prSet/>
      <dgm:spPr/>
      <dgm:t>
        <a:bodyPr/>
        <a:lstStyle/>
        <a:p>
          <a:endParaRPr lang="it-IT"/>
        </a:p>
      </dgm:t>
    </dgm:pt>
    <dgm:pt modelId="{D87AE0C6-8E97-4E54-86B5-7B7B11DBB33C}" type="parTrans" cxnId="{A1268D89-A644-42D8-A724-11FC503391DB}">
      <dgm:prSet/>
      <dgm:spPr/>
      <dgm:t>
        <a:bodyPr/>
        <a:lstStyle/>
        <a:p>
          <a:endParaRPr lang="it-IT"/>
        </a:p>
      </dgm:t>
    </dgm:pt>
    <dgm:pt modelId="{BB67AA3B-F7E3-4AB1-ACED-837C064BEE17}">
      <dgm:prSet custT="1"/>
      <dgm:spPr/>
      <dgm:t>
        <a:bodyPr/>
        <a:lstStyle/>
        <a:p>
          <a:r>
            <a:rPr lang="it-IT" sz="1600" b="1" dirty="0" smtClean="0"/>
            <a:t>1.La diffusione rapida della pandemia.</a:t>
          </a:r>
        </a:p>
        <a:p>
          <a:r>
            <a:rPr lang="it-IT" sz="1600" b="1" dirty="0" smtClean="0"/>
            <a:t>2.Morte per insufficienza respiratoria.</a:t>
          </a:r>
        </a:p>
        <a:p>
          <a:r>
            <a:rPr lang="it-IT" sz="1600" b="1" dirty="0" smtClean="0"/>
            <a:t>3.Alto tasso di mortalità.</a:t>
          </a:r>
        </a:p>
        <a:p>
          <a:r>
            <a:rPr lang="it-IT" sz="1600" b="1" dirty="0" smtClean="0"/>
            <a:t>4.Sovraffollamento degli ospedali.</a:t>
          </a:r>
          <a:endParaRPr lang="it-IT" sz="1600" b="1" dirty="0"/>
        </a:p>
      </dgm:t>
    </dgm:pt>
    <dgm:pt modelId="{7DDF95A0-54D6-4F4A-953E-BC157CB6EC93}" type="sibTrans" cxnId="{FAE92A3E-A3AF-4EEB-BAA5-9AEDB5904A3B}">
      <dgm:prSet/>
      <dgm:spPr/>
      <dgm:t>
        <a:bodyPr/>
        <a:lstStyle/>
        <a:p>
          <a:endParaRPr lang="it-IT"/>
        </a:p>
      </dgm:t>
    </dgm:pt>
    <dgm:pt modelId="{709C797F-EED3-4518-AF91-AC70A60A1B53}" type="parTrans" cxnId="{FAE92A3E-A3AF-4EEB-BAA5-9AEDB5904A3B}">
      <dgm:prSet/>
      <dgm:spPr/>
      <dgm:t>
        <a:bodyPr/>
        <a:lstStyle/>
        <a:p>
          <a:endParaRPr lang="it-IT"/>
        </a:p>
      </dgm:t>
    </dgm:pt>
    <dgm:pt modelId="{AE781ECF-205C-4842-ABE7-20A48205EF1E}">
      <dgm:prSet phldrT="[Testo]" custT="1"/>
      <dgm:spPr/>
      <dgm:t>
        <a:bodyPr/>
        <a:lstStyle/>
        <a:p>
          <a:r>
            <a:rPr lang="it-IT" sz="1600" b="1" dirty="0" smtClean="0"/>
            <a:t>1.Cure sanitarie più efficienti.</a:t>
          </a:r>
        </a:p>
        <a:p>
          <a:r>
            <a:rPr lang="it-IT" sz="1600" b="1" dirty="0" smtClean="0"/>
            <a:t>2.Precauzioni per il contagio.</a:t>
          </a:r>
        </a:p>
        <a:p>
          <a:r>
            <a:rPr lang="it-IT" sz="1600" b="1" dirty="0" smtClean="0"/>
            <a:t>3.Migliori sistemi di comunicazione (nei paesi in guerra c’era la censura che vietava ai giornalisti di documentare la vicende).</a:t>
          </a:r>
        </a:p>
        <a:p>
          <a:r>
            <a:rPr lang="it-IT" sz="1600" b="1" dirty="0" smtClean="0"/>
            <a:t>4.Decreti ad hoc per bloccare la diffusione del virus.</a:t>
          </a:r>
          <a:endParaRPr lang="it-IT" sz="1600" b="1" dirty="0"/>
        </a:p>
      </dgm:t>
    </dgm:pt>
    <dgm:pt modelId="{72956857-4E09-4F1B-9D5F-A21CDC65E246}" type="sibTrans" cxnId="{FFC577E4-7B6C-4C03-88D3-983AF2853BF3}">
      <dgm:prSet/>
      <dgm:spPr/>
      <dgm:t>
        <a:bodyPr/>
        <a:lstStyle/>
        <a:p>
          <a:endParaRPr lang="it-IT"/>
        </a:p>
      </dgm:t>
    </dgm:pt>
    <dgm:pt modelId="{8BDF1955-80AA-4609-8D09-17F262B94CAE}" type="parTrans" cxnId="{FFC577E4-7B6C-4C03-88D3-983AF2853BF3}">
      <dgm:prSet/>
      <dgm:spPr/>
      <dgm:t>
        <a:bodyPr/>
        <a:lstStyle/>
        <a:p>
          <a:endParaRPr lang="it-IT"/>
        </a:p>
      </dgm:t>
    </dgm:pt>
    <dgm:pt modelId="{132CEB5F-9CD5-4665-9312-48D8EA9B5FE4}">
      <dgm:prSet phldrT="[Testo]"/>
      <dgm:spPr/>
      <dgm:t>
        <a:bodyPr/>
        <a:lstStyle/>
        <a:p>
          <a:r>
            <a:rPr lang="it-IT" b="1" dirty="0" smtClean="0">
              <a:solidFill>
                <a:schemeClr val="accent1">
                  <a:lumMod val="75000"/>
                </a:schemeClr>
              </a:solidFill>
            </a:rPr>
            <a:t>Differenze</a:t>
          </a:r>
          <a:endParaRPr lang="it-IT" b="1" dirty="0">
            <a:solidFill>
              <a:schemeClr val="accent1">
                <a:lumMod val="75000"/>
              </a:schemeClr>
            </a:solidFill>
          </a:endParaRPr>
        </a:p>
      </dgm:t>
    </dgm:pt>
    <dgm:pt modelId="{C1E5BC76-0883-47A3-AA7F-30D59E2B6A7E}" type="sibTrans" cxnId="{540F28E6-E6FD-46BC-A769-AE9C68D60F51}">
      <dgm:prSet/>
      <dgm:spPr/>
      <dgm:t>
        <a:bodyPr/>
        <a:lstStyle/>
        <a:p>
          <a:endParaRPr lang="it-IT"/>
        </a:p>
      </dgm:t>
    </dgm:pt>
    <dgm:pt modelId="{626A63FD-6CEF-42D6-AC19-82443A7E60E8}" type="parTrans" cxnId="{540F28E6-E6FD-46BC-A769-AE9C68D60F51}">
      <dgm:prSet/>
      <dgm:spPr/>
      <dgm:t>
        <a:bodyPr/>
        <a:lstStyle/>
        <a:p>
          <a:endParaRPr lang="it-IT"/>
        </a:p>
      </dgm:t>
    </dgm:pt>
    <dgm:pt modelId="{41785555-C581-4317-B2C2-05AF20AD8F67}" type="pres">
      <dgm:prSet presAssocID="{C0226745-7A63-47C0-AF0E-AD0E857760FA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it-IT"/>
        </a:p>
      </dgm:t>
    </dgm:pt>
    <dgm:pt modelId="{E49F350D-BBCA-4C4B-AF22-892ABF17D80C}" type="pres">
      <dgm:prSet presAssocID="{14A270CD-83C2-4554-9651-CE9CAD625BC1}" presName="posSpace" presStyleCnt="0"/>
      <dgm:spPr/>
    </dgm:pt>
    <dgm:pt modelId="{E42A655D-4911-44D4-9E47-A9330A9CE0CC}" type="pres">
      <dgm:prSet presAssocID="{14A270CD-83C2-4554-9651-CE9CAD625BC1}" presName="vertFlow" presStyleCnt="0"/>
      <dgm:spPr/>
    </dgm:pt>
    <dgm:pt modelId="{0A1CB8C2-D38F-48B5-BDBB-75435619AA9E}" type="pres">
      <dgm:prSet presAssocID="{14A270CD-83C2-4554-9651-CE9CAD625BC1}" presName="topSpace" presStyleCnt="0"/>
      <dgm:spPr/>
    </dgm:pt>
    <dgm:pt modelId="{ECB2190D-24EB-40DF-BD4C-1D49FBD5E56B}" type="pres">
      <dgm:prSet presAssocID="{14A270CD-83C2-4554-9651-CE9CAD625BC1}" presName="firstComp" presStyleCnt="0"/>
      <dgm:spPr/>
    </dgm:pt>
    <dgm:pt modelId="{682951E3-8DFD-4A24-A577-7E89ABC82451}" type="pres">
      <dgm:prSet presAssocID="{14A270CD-83C2-4554-9651-CE9CAD625BC1}" presName="firstChild" presStyleLbl="bgAccFollowNode1" presStyleIdx="0" presStyleCnt="2" custScaleY="163215" custLinFactNeighborX="787" custLinFactNeighborY="1664"/>
      <dgm:spPr/>
      <dgm:t>
        <a:bodyPr/>
        <a:lstStyle/>
        <a:p>
          <a:endParaRPr lang="it-IT"/>
        </a:p>
      </dgm:t>
    </dgm:pt>
    <dgm:pt modelId="{B52FA7C4-2AC4-4369-BF6F-52CE6E0F84EF}" type="pres">
      <dgm:prSet presAssocID="{14A270CD-83C2-4554-9651-CE9CAD625BC1}" presName="firstChildTx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738D37B-1B98-4A52-A33C-7185251C9E25}" type="pres">
      <dgm:prSet presAssocID="{14A270CD-83C2-4554-9651-CE9CAD625BC1}" presName="negSpace" presStyleCnt="0"/>
      <dgm:spPr/>
    </dgm:pt>
    <dgm:pt modelId="{E4F3F886-FCCB-46B8-B926-1734398EE44E}" type="pres">
      <dgm:prSet presAssocID="{14A270CD-83C2-4554-9651-CE9CAD625BC1}" presName="circle" presStyleLbl="node1" presStyleIdx="0" presStyleCnt="2" custLinFactNeighborX="-62" custLinFactNeighborY="1026"/>
      <dgm:spPr/>
      <dgm:t>
        <a:bodyPr/>
        <a:lstStyle/>
        <a:p>
          <a:endParaRPr lang="it-IT"/>
        </a:p>
      </dgm:t>
    </dgm:pt>
    <dgm:pt modelId="{9B9BA135-B868-4DB8-B2E7-2BA15BC0639F}" type="pres">
      <dgm:prSet presAssocID="{BBB0AD45-7908-4753-A546-8BD23EE7850F}" presName="transSpace" presStyleCnt="0"/>
      <dgm:spPr/>
    </dgm:pt>
    <dgm:pt modelId="{304C2D9E-DA83-4AF4-955B-EECD9118AE61}" type="pres">
      <dgm:prSet presAssocID="{132CEB5F-9CD5-4665-9312-48D8EA9B5FE4}" presName="posSpace" presStyleCnt="0"/>
      <dgm:spPr/>
    </dgm:pt>
    <dgm:pt modelId="{0FC5FFA0-AE3E-48CD-A413-94FE0D9FE1A6}" type="pres">
      <dgm:prSet presAssocID="{132CEB5F-9CD5-4665-9312-48D8EA9B5FE4}" presName="vertFlow" presStyleCnt="0"/>
      <dgm:spPr/>
    </dgm:pt>
    <dgm:pt modelId="{5282791B-8349-4C4A-9662-336178BCB839}" type="pres">
      <dgm:prSet presAssocID="{132CEB5F-9CD5-4665-9312-48D8EA9B5FE4}" presName="topSpace" presStyleCnt="0"/>
      <dgm:spPr/>
    </dgm:pt>
    <dgm:pt modelId="{80829498-985D-422E-A54C-198D47EC4FBB}" type="pres">
      <dgm:prSet presAssocID="{132CEB5F-9CD5-4665-9312-48D8EA9B5FE4}" presName="firstComp" presStyleCnt="0"/>
      <dgm:spPr/>
    </dgm:pt>
    <dgm:pt modelId="{DD8D4A18-DDEC-4307-B6AE-A0D523721C21}" type="pres">
      <dgm:prSet presAssocID="{132CEB5F-9CD5-4665-9312-48D8EA9B5FE4}" presName="firstChild" presStyleLbl="bgAccFollowNode1" presStyleIdx="1" presStyleCnt="2" custScaleY="166543"/>
      <dgm:spPr/>
      <dgm:t>
        <a:bodyPr/>
        <a:lstStyle/>
        <a:p>
          <a:endParaRPr lang="it-IT"/>
        </a:p>
      </dgm:t>
    </dgm:pt>
    <dgm:pt modelId="{81B19E1D-174B-477B-B03E-85CF247B89A7}" type="pres">
      <dgm:prSet presAssocID="{132CEB5F-9CD5-4665-9312-48D8EA9B5FE4}" presName="firstChildTx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5D020A-D048-4B34-BF9E-DF7C019A9B60}" type="pres">
      <dgm:prSet presAssocID="{132CEB5F-9CD5-4665-9312-48D8EA9B5FE4}" presName="negSpace" presStyleCnt="0"/>
      <dgm:spPr/>
    </dgm:pt>
    <dgm:pt modelId="{226AA739-53AD-4B29-BA5B-70C64D706827}" type="pres">
      <dgm:prSet presAssocID="{132CEB5F-9CD5-4665-9312-48D8EA9B5FE4}" presName="circle" presStyleLbl="node1" presStyleIdx="1" presStyleCnt="2"/>
      <dgm:spPr/>
      <dgm:t>
        <a:bodyPr/>
        <a:lstStyle/>
        <a:p>
          <a:endParaRPr lang="it-IT"/>
        </a:p>
      </dgm:t>
    </dgm:pt>
  </dgm:ptLst>
  <dgm:cxnLst>
    <dgm:cxn modelId="{B4CC50BD-7163-4A61-B1AE-E374F26535C8}" type="presOf" srcId="{14A270CD-83C2-4554-9651-CE9CAD625BC1}" destId="{E4F3F886-FCCB-46B8-B926-1734398EE44E}" srcOrd="0" destOrd="0" presId="urn:microsoft.com/office/officeart/2005/8/layout/hList9"/>
    <dgm:cxn modelId="{A1268D89-A644-42D8-A724-11FC503391DB}" srcId="{C0226745-7A63-47C0-AF0E-AD0E857760FA}" destId="{14A270CD-83C2-4554-9651-CE9CAD625BC1}" srcOrd="0" destOrd="0" parTransId="{D87AE0C6-8E97-4E54-86B5-7B7B11DBB33C}" sibTransId="{BBB0AD45-7908-4753-A546-8BD23EE7850F}"/>
    <dgm:cxn modelId="{540F28E6-E6FD-46BC-A769-AE9C68D60F51}" srcId="{C0226745-7A63-47C0-AF0E-AD0E857760FA}" destId="{132CEB5F-9CD5-4665-9312-48D8EA9B5FE4}" srcOrd="1" destOrd="0" parTransId="{626A63FD-6CEF-42D6-AC19-82443A7E60E8}" sibTransId="{C1E5BC76-0883-47A3-AA7F-30D59E2B6A7E}"/>
    <dgm:cxn modelId="{578D50B7-9BF6-4677-87BB-A0E7344024EB}" type="presOf" srcId="{AE781ECF-205C-4842-ABE7-20A48205EF1E}" destId="{DD8D4A18-DDEC-4307-B6AE-A0D523721C21}" srcOrd="0" destOrd="0" presId="urn:microsoft.com/office/officeart/2005/8/layout/hList9"/>
    <dgm:cxn modelId="{FFC577E4-7B6C-4C03-88D3-983AF2853BF3}" srcId="{132CEB5F-9CD5-4665-9312-48D8EA9B5FE4}" destId="{AE781ECF-205C-4842-ABE7-20A48205EF1E}" srcOrd="0" destOrd="0" parTransId="{8BDF1955-80AA-4609-8D09-17F262B94CAE}" sibTransId="{72956857-4E09-4F1B-9D5F-A21CDC65E246}"/>
    <dgm:cxn modelId="{FAE92A3E-A3AF-4EEB-BAA5-9AEDB5904A3B}" srcId="{14A270CD-83C2-4554-9651-CE9CAD625BC1}" destId="{BB67AA3B-F7E3-4AB1-ACED-837C064BEE17}" srcOrd="0" destOrd="0" parTransId="{709C797F-EED3-4518-AF91-AC70A60A1B53}" sibTransId="{7DDF95A0-54D6-4F4A-953E-BC157CB6EC93}"/>
    <dgm:cxn modelId="{2886D571-911A-4B86-AEC2-43683E730611}" type="presOf" srcId="{BB67AA3B-F7E3-4AB1-ACED-837C064BEE17}" destId="{682951E3-8DFD-4A24-A577-7E89ABC82451}" srcOrd="0" destOrd="0" presId="urn:microsoft.com/office/officeart/2005/8/layout/hList9"/>
    <dgm:cxn modelId="{723BFE8D-7606-468A-A2FE-8A040BCA769D}" type="presOf" srcId="{AE781ECF-205C-4842-ABE7-20A48205EF1E}" destId="{81B19E1D-174B-477B-B03E-85CF247B89A7}" srcOrd="1" destOrd="0" presId="urn:microsoft.com/office/officeart/2005/8/layout/hList9"/>
    <dgm:cxn modelId="{31985371-4AE0-4856-8410-18AB383BCF68}" type="presOf" srcId="{132CEB5F-9CD5-4665-9312-48D8EA9B5FE4}" destId="{226AA739-53AD-4B29-BA5B-70C64D706827}" srcOrd="0" destOrd="0" presId="urn:microsoft.com/office/officeart/2005/8/layout/hList9"/>
    <dgm:cxn modelId="{98FF3983-8FDF-44E6-8B4A-A1335E5AE3FF}" type="presOf" srcId="{C0226745-7A63-47C0-AF0E-AD0E857760FA}" destId="{41785555-C581-4317-B2C2-05AF20AD8F67}" srcOrd="0" destOrd="0" presId="urn:microsoft.com/office/officeart/2005/8/layout/hList9"/>
    <dgm:cxn modelId="{AD75F9F6-5B00-4183-BE3D-45965B1187B9}" type="presOf" srcId="{BB67AA3B-F7E3-4AB1-ACED-837C064BEE17}" destId="{B52FA7C4-2AC4-4369-BF6F-52CE6E0F84EF}" srcOrd="1" destOrd="0" presId="urn:microsoft.com/office/officeart/2005/8/layout/hList9"/>
    <dgm:cxn modelId="{0397FDCF-5338-4E81-9920-A4BAF8E1508C}" type="presParOf" srcId="{41785555-C581-4317-B2C2-05AF20AD8F67}" destId="{E49F350D-BBCA-4C4B-AF22-892ABF17D80C}" srcOrd="0" destOrd="0" presId="urn:microsoft.com/office/officeart/2005/8/layout/hList9"/>
    <dgm:cxn modelId="{4F46EE79-8B2A-4DEC-BB40-60F534497B41}" type="presParOf" srcId="{41785555-C581-4317-B2C2-05AF20AD8F67}" destId="{E42A655D-4911-44D4-9E47-A9330A9CE0CC}" srcOrd="1" destOrd="0" presId="urn:microsoft.com/office/officeart/2005/8/layout/hList9"/>
    <dgm:cxn modelId="{294BAD4D-99FC-4F35-8F8A-123F9160B111}" type="presParOf" srcId="{E42A655D-4911-44D4-9E47-A9330A9CE0CC}" destId="{0A1CB8C2-D38F-48B5-BDBB-75435619AA9E}" srcOrd="0" destOrd="0" presId="urn:microsoft.com/office/officeart/2005/8/layout/hList9"/>
    <dgm:cxn modelId="{C8A411EC-4488-4824-896B-341DE21AA91F}" type="presParOf" srcId="{E42A655D-4911-44D4-9E47-A9330A9CE0CC}" destId="{ECB2190D-24EB-40DF-BD4C-1D49FBD5E56B}" srcOrd="1" destOrd="0" presId="urn:microsoft.com/office/officeart/2005/8/layout/hList9"/>
    <dgm:cxn modelId="{720E8532-88F3-4E96-A9D3-89D51548F8E2}" type="presParOf" srcId="{ECB2190D-24EB-40DF-BD4C-1D49FBD5E56B}" destId="{682951E3-8DFD-4A24-A577-7E89ABC82451}" srcOrd="0" destOrd="0" presId="urn:microsoft.com/office/officeart/2005/8/layout/hList9"/>
    <dgm:cxn modelId="{2F7556F3-15C0-4945-BA08-13240C83AB9B}" type="presParOf" srcId="{ECB2190D-24EB-40DF-BD4C-1D49FBD5E56B}" destId="{B52FA7C4-2AC4-4369-BF6F-52CE6E0F84EF}" srcOrd="1" destOrd="0" presId="urn:microsoft.com/office/officeart/2005/8/layout/hList9"/>
    <dgm:cxn modelId="{7927F48D-5739-47EC-A112-62759B75AE4A}" type="presParOf" srcId="{41785555-C581-4317-B2C2-05AF20AD8F67}" destId="{0738D37B-1B98-4A52-A33C-7185251C9E25}" srcOrd="2" destOrd="0" presId="urn:microsoft.com/office/officeart/2005/8/layout/hList9"/>
    <dgm:cxn modelId="{D720D320-4C2D-49F6-8A99-4980B7183D14}" type="presParOf" srcId="{41785555-C581-4317-B2C2-05AF20AD8F67}" destId="{E4F3F886-FCCB-46B8-B926-1734398EE44E}" srcOrd="3" destOrd="0" presId="urn:microsoft.com/office/officeart/2005/8/layout/hList9"/>
    <dgm:cxn modelId="{1E2EBCEE-ED0F-4006-A5CD-86D6C42579AA}" type="presParOf" srcId="{41785555-C581-4317-B2C2-05AF20AD8F67}" destId="{9B9BA135-B868-4DB8-B2E7-2BA15BC0639F}" srcOrd="4" destOrd="0" presId="urn:microsoft.com/office/officeart/2005/8/layout/hList9"/>
    <dgm:cxn modelId="{2A16AB01-24DB-44EA-937A-85C204D57763}" type="presParOf" srcId="{41785555-C581-4317-B2C2-05AF20AD8F67}" destId="{304C2D9E-DA83-4AF4-955B-EECD9118AE61}" srcOrd="5" destOrd="0" presId="urn:microsoft.com/office/officeart/2005/8/layout/hList9"/>
    <dgm:cxn modelId="{FABEDBD4-B21B-4EB0-9B30-3C252E27BA4A}" type="presParOf" srcId="{41785555-C581-4317-B2C2-05AF20AD8F67}" destId="{0FC5FFA0-AE3E-48CD-A413-94FE0D9FE1A6}" srcOrd="6" destOrd="0" presId="urn:microsoft.com/office/officeart/2005/8/layout/hList9"/>
    <dgm:cxn modelId="{C687C476-B091-45D6-9611-DFE5BA12CAAD}" type="presParOf" srcId="{0FC5FFA0-AE3E-48CD-A413-94FE0D9FE1A6}" destId="{5282791B-8349-4C4A-9662-336178BCB839}" srcOrd="0" destOrd="0" presId="urn:microsoft.com/office/officeart/2005/8/layout/hList9"/>
    <dgm:cxn modelId="{9A883C80-B454-4D22-A290-942EDAE059EF}" type="presParOf" srcId="{0FC5FFA0-AE3E-48CD-A413-94FE0D9FE1A6}" destId="{80829498-985D-422E-A54C-198D47EC4FBB}" srcOrd="1" destOrd="0" presId="urn:microsoft.com/office/officeart/2005/8/layout/hList9"/>
    <dgm:cxn modelId="{29E5FB98-9276-42D2-929B-593802334FD4}" type="presParOf" srcId="{80829498-985D-422E-A54C-198D47EC4FBB}" destId="{DD8D4A18-DDEC-4307-B6AE-A0D523721C21}" srcOrd="0" destOrd="0" presId="urn:microsoft.com/office/officeart/2005/8/layout/hList9"/>
    <dgm:cxn modelId="{94E54BF1-1C19-4573-A2CF-0241B5CD8180}" type="presParOf" srcId="{80829498-985D-422E-A54C-198D47EC4FBB}" destId="{81B19E1D-174B-477B-B03E-85CF247B89A7}" srcOrd="1" destOrd="0" presId="urn:microsoft.com/office/officeart/2005/8/layout/hList9"/>
    <dgm:cxn modelId="{0403F656-C8C6-4474-9BE5-4A05675D2557}" type="presParOf" srcId="{41785555-C581-4317-B2C2-05AF20AD8F67}" destId="{1D5D020A-D048-4B34-BF9E-DF7C019A9B60}" srcOrd="7" destOrd="0" presId="urn:microsoft.com/office/officeart/2005/8/layout/hList9"/>
    <dgm:cxn modelId="{D7C2E260-63CD-4E73-A0B8-36854D448A3B}" type="presParOf" srcId="{41785555-C581-4317-B2C2-05AF20AD8F67}" destId="{226AA739-53AD-4B29-BA5B-70C64D706827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F0060-8539-41A6-A1D9-792CCFD376F3}">
      <dsp:nvSpPr>
        <dsp:cNvPr id="0" name=""/>
        <dsp:cNvSpPr/>
      </dsp:nvSpPr>
      <dsp:spPr>
        <a:xfrm>
          <a:off x="1123398" y="0"/>
          <a:ext cx="2871389" cy="1722833"/>
        </a:xfrm>
        <a:prstGeom prst="rect">
          <a:avLst/>
        </a:prstGeom>
        <a:solidFill>
          <a:schemeClr val="accent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2"/>
              </a:solidFill>
            </a:rPr>
            <a:t>L’influenza Spagnola , conosciuta anche come La Spagnola o Grande Influenza ,è una pandemia del XX secolo.</a:t>
          </a:r>
          <a:endParaRPr lang="it-IT" sz="1700" kern="1200" dirty="0">
            <a:solidFill>
              <a:schemeClr val="tx2"/>
            </a:solidFill>
          </a:endParaRPr>
        </a:p>
      </dsp:txBody>
      <dsp:txXfrm>
        <a:off x="1123398" y="0"/>
        <a:ext cx="2871389" cy="1722833"/>
      </dsp:txXfrm>
    </dsp:sp>
    <dsp:sp modelId="{1211397D-AEB6-4B8A-AAD3-35720897F8EC}">
      <dsp:nvSpPr>
        <dsp:cNvPr id="0" name=""/>
        <dsp:cNvSpPr/>
      </dsp:nvSpPr>
      <dsp:spPr>
        <a:xfrm>
          <a:off x="4382712" y="0"/>
          <a:ext cx="2871389" cy="1722833"/>
        </a:xfrm>
        <a:prstGeom prst="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2"/>
              </a:solidFill>
            </a:rPr>
            <a:t>La Spagnola tra il 1918 e il 1920 uccise milioni di persone in tutto il mondo.</a:t>
          </a:r>
          <a:endParaRPr lang="it-IT" sz="1700" kern="1200" dirty="0">
            <a:solidFill>
              <a:schemeClr val="tx2"/>
            </a:solidFill>
          </a:endParaRPr>
        </a:p>
      </dsp:txBody>
      <dsp:txXfrm>
        <a:off x="4382712" y="0"/>
        <a:ext cx="2871389" cy="1722833"/>
      </dsp:txXfrm>
    </dsp:sp>
    <dsp:sp modelId="{2FC2DCD0-B395-4C39-BF76-28E86D1294C0}">
      <dsp:nvSpPr>
        <dsp:cNvPr id="0" name=""/>
        <dsp:cNvSpPr/>
      </dsp:nvSpPr>
      <dsp:spPr>
        <a:xfrm>
          <a:off x="1197509" y="2011598"/>
          <a:ext cx="2871389" cy="1722833"/>
        </a:xfrm>
        <a:prstGeom prst="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2"/>
              </a:solidFill>
            </a:rPr>
            <a:t>A differenza delle altre influenze , che uccidono anziani con altre patologie , La Spagnola uccise prevalentemente giovani adulti, precedentemente  sani.</a:t>
          </a:r>
          <a:endParaRPr lang="it-IT" sz="1700" kern="1200" dirty="0">
            <a:solidFill>
              <a:schemeClr val="tx2"/>
            </a:solidFill>
          </a:endParaRPr>
        </a:p>
      </dsp:txBody>
      <dsp:txXfrm>
        <a:off x="1197509" y="2011598"/>
        <a:ext cx="2871389" cy="1722833"/>
      </dsp:txXfrm>
    </dsp:sp>
    <dsp:sp modelId="{BD995644-9D5A-43EC-8C43-BB1C2E7FDCED}">
      <dsp:nvSpPr>
        <dsp:cNvPr id="0" name=""/>
        <dsp:cNvSpPr/>
      </dsp:nvSpPr>
      <dsp:spPr>
        <a:xfrm>
          <a:off x="4356037" y="2011598"/>
          <a:ext cx="2871389" cy="1722833"/>
        </a:xfrm>
        <a:prstGeom prst="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smtClean="0">
              <a:solidFill>
                <a:schemeClr val="tx2"/>
              </a:solidFill>
            </a:rPr>
            <a:t>Recenti studi hanno chiarito che l’infezione virale risultò così aggressiva a causa di  circostanze speciali : Guerra, Malnutrizione, Ospedali sovraffolati e Scarsa Igiene.</a:t>
          </a:r>
          <a:endParaRPr lang="it-IT" sz="1700" kern="1200" dirty="0">
            <a:solidFill>
              <a:schemeClr val="tx2"/>
            </a:solidFill>
          </a:endParaRPr>
        </a:p>
      </dsp:txBody>
      <dsp:txXfrm>
        <a:off x="4356037" y="2011598"/>
        <a:ext cx="2871389" cy="1722833"/>
      </dsp:txXfrm>
    </dsp:sp>
    <dsp:sp modelId="{7459C3FD-EDFA-42FB-B472-6850A756FAE0}">
      <dsp:nvSpPr>
        <dsp:cNvPr id="0" name=""/>
        <dsp:cNvSpPr/>
      </dsp:nvSpPr>
      <dsp:spPr>
        <a:xfrm>
          <a:off x="2776773" y="4021570"/>
          <a:ext cx="2871389" cy="172283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>
              <a:solidFill>
                <a:schemeClr val="tx2"/>
              </a:solidFill>
            </a:rPr>
            <a:t>All'influenza fu dato il nome di "spagnola" poiché la sua esistenza fu riportata dapprima soltanto dai giornali spagnoli .</a:t>
          </a:r>
        </a:p>
      </dsp:txBody>
      <dsp:txXfrm>
        <a:off x="2776773" y="4021570"/>
        <a:ext cx="2871389" cy="17228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2951E3-8DFD-4A24-A577-7E89ABC82451}">
      <dsp:nvSpPr>
        <dsp:cNvPr id="0" name=""/>
        <dsp:cNvSpPr/>
      </dsp:nvSpPr>
      <dsp:spPr>
        <a:xfrm>
          <a:off x="1529474" y="1720180"/>
          <a:ext cx="2822801" cy="307302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1.La diffusione rapida della pandemia.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2.Morte per insufficienza respiratoria.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3.Alto tasso di mortalità.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4.Sovraffollamento degli ospedali.</a:t>
          </a:r>
          <a:endParaRPr lang="it-IT" sz="1600" b="1" kern="1200" dirty="0"/>
        </a:p>
      </dsp:txBody>
      <dsp:txXfrm>
        <a:off x="1981123" y="1720180"/>
        <a:ext cx="2371153" cy="3073026"/>
      </dsp:txXfrm>
    </dsp:sp>
    <dsp:sp modelId="{E4F3F886-FCCB-46B8-B926-1734398EE44E}">
      <dsp:nvSpPr>
        <dsp:cNvPr id="0" name=""/>
        <dsp:cNvSpPr/>
      </dsp:nvSpPr>
      <dsp:spPr>
        <a:xfrm>
          <a:off x="14" y="955411"/>
          <a:ext cx="1881867" cy="1881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solidFill>
                <a:schemeClr val="accent1">
                  <a:lumMod val="75000"/>
                </a:schemeClr>
              </a:solidFill>
            </a:rPr>
            <a:t>Similitudini</a:t>
          </a:r>
          <a:endParaRPr lang="it-IT" sz="22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275607" y="1231004"/>
        <a:ext cx="1330681" cy="1330681"/>
      </dsp:txXfrm>
    </dsp:sp>
    <dsp:sp modelId="{DD8D4A18-DDEC-4307-B6AE-A0D523721C21}">
      <dsp:nvSpPr>
        <dsp:cNvPr id="0" name=""/>
        <dsp:cNvSpPr/>
      </dsp:nvSpPr>
      <dsp:spPr>
        <a:xfrm>
          <a:off x="6211929" y="1688850"/>
          <a:ext cx="2822801" cy="3135686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1.Cure sanitarie più efficienti.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2.Precauzioni per il contagio.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3.Migliori sistemi di comunicazione (nei paesi in guerra c’era la censura che vietava ai giornalisti di documentare la vicende).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 smtClean="0"/>
            <a:t>4.Decreti ad hoc per bloccare la diffusione del virus.</a:t>
          </a:r>
          <a:endParaRPr lang="it-IT" sz="1600" b="1" kern="1200" dirty="0"/>
        </a:p>
      </dsp:txBody>
      <dsp:txXfrm>
        <a:off x="6663577" y="1688850"/>
        <a:ext cx="2371153" cy="3135686"/>
      </dsp:txXfrm>
    </dsp:sp>
    <dsp:sp modelId="{226AA739-53AD-4B29-BA5B-70C64D706827}">
      <dsp:nvSpPr>
        <dsp:cNvPr id="0" name=""/>
        <dsp:cNvSpPr/>
      </dsp:nvSpPr>
      <dsp:spPr>
        <a:xfrm>
          <a:off x="4706434" y="936103"/>
          <a:ext cx="1881867" cy="18818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200" b="1" kern="1200" dirty="0" smtClean="0">
              <a:solidFill>
                <a:schemeClr val="accent1">
                  <a:lumMod val="75000"/>
                </a:schemeClr>
              </a:solidFill>
            </a:rPr>
            <a:t>Differenze</a:t>
          </a:r>
          <a:endParaRPr lang="it-IT" sz="2200" b="1" kern="1200" dirty="0">
            <a:solidFill>
              <a:schemeClr val="accent1">
                <a:lumMod val="75000"/>
              </a:schemeClr>
            </a:solidFill>
          </a:endParaRPr>
        </a:p>
      </dsp:txBody>
      <dsp:txXfrm>
        <a:off x="4982027" y="1211696"/>
        <a:ext cx="1330681" cy="1330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2776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6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7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597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382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375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9335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67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733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047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F56C3-968C-44D7-B311-E46B51A3F763}" type="datetimeFigureOut">
              <a:rPr lang="it-IT" smtClean="0"/>
              <a:pPr/>
              <a:t>28/04/2020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C9065-AC8F-49B7-ADCA-D79B8A563E1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273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267744" y="44624"/>
            <a:ext cx="4194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LA SPAGNOLA</a:t>
            </a:r>
            <a:endParaRPr lang="it-IT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2668491550"/>
              </p:ext>
            </p:extLst>
          </p:nvPr>
        </p:nvGraphicFramePr>
        <p:xfrm>
          <a:off x="467544" y="1111970"/>
          <a:ext cx="8424936" cy="5746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16317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Segnaposto contenuto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13753263"/>
              </p:ext>
            </p:extLst>
          </p:nvPr>
        </p:nvGraphicFramePr>
        <p:xfrm>
          <a:off x="4648200" y="476672"/>
          <a:ext cx="4038600" cy="61756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84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12168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NUMERO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MORTI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50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milioni di persone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NUMERO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DI CONTAGI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500</a:t>
                      </a:r>
                      <a:r>
                        <a:rPr lang="it-IT" sz="3200" b="1" baseline="0" dirty="0" smtClean="0">
                          <a:solidFill>
                            <a:schemeClr val="bg1"/>
                          </a:solidFill>
                        </a:rPr>
                        <a:t> milioni di persone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Riduzione aspettativa di vita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12 anni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12168">
                <a:tc>
                  <a:txBody>
                    <a:bodyPr/>
                    <a:lstStyle/>
                    <a:p>
                      <a:r>
                        <a:rPr lang="it-IT" sz="3200" b="1" dirty="0" smtClean="0">
                          <a:solidFill>
                            <a:schemeClr val="bg1"/>
                          </a:solidFill>
                        </a:rPr>
                        <a:t>Causa morte</a:t>
                      </a:r>
                      <a:endParaRPr lang="it-IT" sz="3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400" b="1" dirty="0" smtClean="0">
                          <a:solidFill>
                            <a:schemeClr val="bg1"/>
                          </a:solidFill>
                        </a:rPr>
                        <a:t>Rapida insufficienza respiratoria</a:t>
                      </a:r>
                      <a:endParaRPr lang="it-IT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 anchorCtr="1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548680"/>
            <a:ext cx="4000500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7580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-99392"/>
            <a:ext cx="835292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Ieri…come oggi?</a:t>
            </a:r>
          </a:p>
          <a:p>
            <a:pPr algn="ctr"/>
            <a:r>
              <a:rPr lang="it-IT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Spagnola vs Covid-19</a:t>
            </a:r>
          </a:p>
        </p:txBody>
      </p:sp>
      <p:graphicFrame>
        <p:nvGraphicFramePr>
          <p:cNvPr id="8" name="Diagramma 7"/>
          <p:cNvGraphicFramePr/>
          <p:nvPr>
            <p:extLst>
              <p:ext uri="{D42A27DB-BD31-4B8C-83A1-F6EECF244321}">
                <p14:modId xmlns:p14="http://schemas.microsoft.com/office/powerpoint/2010/main" val="2295912894"/>
              </p:ext>
            </p:extLst>
          </p:nvPr>
        </p:nvGraphicFramePr>
        <p:xfrm>
          <a:off x="0" y="548680"/>
          <a:ext cx="903649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51520" y="5541039"/>
            <a:ext cx="8784976" cy="1200329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it-IT" b="1" dirty="0" smtClean="0"/>
              <a:t>Considerazioni personali</a:t>
            </a:r>
          </a:p>
          <a:p>
            <a:r>
              <a:rPr lang="it-IT" dirty="0" smtClean="0"/>
              <a:t>La Spagnola scoppiò durante la prima guerra mondiale , oggi molte persone  dicono che stiamo vivendo come se fossimo in guerra; io non condivido questo pensiero perché la guerra è fatta di ben altre </a:t>
            </a:r>
            <a:r>
              <a:rPr lang="it-IT" dirty="0" err="1" smtClean="0"/>
              <a:t>cose…</a:t>
            </a:r>
            <a:r>
              <a:rPr lang="it-IT" dirty="0" smtClean="0"/>
              <a:t>                                                   </a:t>
            </a:r>
            <a:r>
              <a:rPr lang="it-IT" dirty="0" err="1" smtClean="0"/>
              <a:t>Passariello</a:t>
            </a:r>
            <a:r>
              <a:rPr lang="it-IT" dirty="0" smtClean="0"/>
              <a:t> Alessandro 1 C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623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244</Words>
  <Application>Microsoft Office PowerPoint</Application>
  <PresentationFormat>Presentazione su schermo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Assunta ANNIS</dc:creator>
  <cp:lastModifiedBy>AsRocK</cp:lastModifiedBy>
  <cp:revision>13</cp:revision>
  <dcterms:created xsi:type="dcterms:W3CDTF">2020-04-27T13:52:57Z</dcterms:created>
  <dcterms:modified xsi:type="dcterms:W3CDTF">2020-04-28T16:48:40Z</dcterms:modified>
</cp:coreProperties>
</file>