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8" r:id="rId5"/>
    <p:sldId id="260" r:id="rId6"/>
    <p:sldId id="26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6323A6-2679-4A5D-9BBC-1FF20DD62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56B516-4155-4CD5-B611-97F499E76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BE51E4-01D1-4D04-B8C7-29F7314D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72AA62-6D83-4712-AAC8-5D285120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151962-25E5-433E-9721-A328171E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90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78433-E674-406C-B880-3CB2CF39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CE8B95A-EDFC-4DAE-89F9-DC041A92D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C4258C-12A2-4DB9-A86A-E0504B2C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F0D488-C281-4F60-9AE8-F7205C74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6A7CE8-E3AC-4E35-B564-3B7760E5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86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04A183-8E8F-4D51-99BE-06F261CB5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09E984-F4E8-4FAE-81C8-2E0194E5F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32EAA-0654-4E1E-B816-EA6AF8DD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ECB79B-06CB-4515-A103-08E0FF3B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15EBD5-88B9-463D-926D-549DD505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39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993F3D-7722-456F-BB71-637FB50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38D9E5-068F-4F57-ADEF-05533FA1A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B75A4A-0271-41AA-99D3-481ACBE4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26F86A-B553-4AA5-8EF3-1402FFF2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BA0E6C-E7C2-4C2F-8389-2D2A2A12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70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BA060-84B7-4242-AE64-E3E6A0AD8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8BDDEA-BCD2-4C3A-9158-534DCCBF6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91199A-C231-4212-ABE2-1FC377B1C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FC31D8-8882-48D1-8B5D-A5181CA29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48BD53-E8C0-4298-AD2E-D2772761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38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38E7F3-6483-414C-B345-C1C98309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B26388-5DA6-4C86-BA27-31BDA5173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47FDDB-ECF6-4A2C-A4A6-0C6A6DCE4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5FC339-1A2D-4093-AF34-6ABD5865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BE67BB-2B97-46E3-8CD7-D6E58673D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906F61-8734-4C99-BDAA-B099F2BD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5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B9C8FA-0182-4C33-A9CF-0773CE77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481D1-0EF1-40A0-9167-55BBC9406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DEFB6D-FF39-4528-AA3F-6CD3EE20B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A596DE4-1810-4C20-B9B0-37CC7B34F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AA006E8-3A65-4A7F-B943-937F749A9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2B5FD6E-EA68-4071-9189-EA5F2A0C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9CAD9E3-E7D3-4DE2-8818-A0D2765C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3700756-4B12-45F3-B807-A50B5D3D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8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1BE717-F653-4FCE-A210-E27D4AD9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CDF2CE7-6F42-4355-82C8-016F15EC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6C18F8-C099-45CB-9D4B-D1068169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5F5A6D-FEB5-4950-8C92-02B4D5DB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77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25F12E-E9AF-4F35-87B1-19797E67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E390D5-B0FA-462D-A639-1F0430EC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E938CB8-630C-4C3D-B27A-7DE57F1B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02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1B65BC-3519-47FA-A864-96134FBF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1D9E33-3EE4-4659-B3E5-1010E551D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A0EB25-B096-49ED-A7E2-024C01343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1DACDD-78C9-44F3-9EC9-BEBDA186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5D32B8-F476-4517-85DD-AF82B997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E09086-FCD1-44E0-BFF4-D988C7B0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30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41E354-9515-46E3-BC74-9CDA4094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34889E-75E1-4925-B381-292614DE0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8CD398-819D-4D91-8AEF-F42A3E065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CC6A27C-31AC-45B0-9088-CBBA2CE5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3BC647-1825-4A95-A6A6-31456756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2CA6DB-9595-4E7D-84F0-3C620DEB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9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" name="applause.wav"/>
          </p:stSnd>
        </p:sndAc>
      </p:transition>
    </mc:Choice>
    <mc:Fallback xmlns="">
      <p:transition spd="slow" advTm="20000">
        <p:sndAc>
          <p:stSnd>
            <p:snd r:embed="rId3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3EC835-3D04-42A3-BA15-CC84E2D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3C3A86-AF97-40AE-A6DA-B1B2813B5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B3360-D545-49B4-B150-AA09D0D3D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4B2D-370A-4842-A59E-C0A2A2E1888B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32CE4E-AB9B-4690-A3C2-DEE6B7D98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5E3C0D-B77E-4687-9922-093771BB2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9DDD6-2C14-405E-8F27-0419D0377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98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13" name="applause.wav"/>
          </p:stSnd>
        </p:sndAc>
      </p:transition>
    </mc:Choice>
    <mc:Fallback xmlns="">
      <p:transition spd="slow" advTm="20000">
        <p:sndAc>
          <p:stSnd>
            <p:snd r:embed="rId14" name="applaus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orettadalola.wordpress.com/2012/09/15/ricordando-chi-ha-lottato-contro-la-mafia/" TargetMode="External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www.vvox.it/2015/04/03/libera-storie-di-giovani-anti-mafia/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wav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it.wikipedia.org/wiki/Giovanni_Falcon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olo_Borsellin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riobadino.noblogs.org/post/2012/08/27/appello-per-la-donazione-di-libri-alla-biblioteca-popolare-peppino-impastato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1.wav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it.wikipedia.org/wiki/Boris_Giulian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magazinepausacaffe.blogspot.com/2013/05/anniversario-stragi-di-mafia-il-profum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AAA09B-9C42-4E71-86E5-D6050BE68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351" y="433545"/>
            <a:ext cx="11139854" cy="930447"/>
          </a:xfrm>
        </p:spPr>
        <p:txBody>
          <a:bodyPr>
            <a:normAutofit/>
          </a:bodyPr>
          <a:lstStyle/>
          <a:p>
            <a:r>
              <a:rPr lang="it-IT" sz="5400">
                <a:solidFill>
                  <a:srgbClr val="FFFFFF"/>
                </a:solidFill>
              </a:rPr>
              <a:t>LA GIORNATA DELLA LEGALITA’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7336D2-BA0B-44DD-BB16-D456CFADC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4278" y="1645723"/>
            <a:ext cx="9144000" cy="420001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EE9910"/>
                </a:solidFill>
              </a:rPr>
              <a:t>Scuola Media  Marino Guarano  </a:t>
            </a:r>
          </a:p>
        </p:txBody>
      </p: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 descr="Immagine che contiene blu, letto, tavolo, dipingendo&#10;&#10;Descrizione generata automaticamente">
            <a:extLst>
              <a:ext uri="{FF2B5EF4-FFF2-40B4-BE49-F238E27FC236}">
                <a16:creationId xmlns:a16="http://schemas.microsoft.com/office/drawing/2014/main" id="{243649A4-DBA8-4289-A750-25840BFBB4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331567" y="2670650"/>
            <a:ext cx="5455917" cy="3509973"/>
          </a:xfrm>
          <a:prstGeom prst="rect">
            <a:avLst/>
          </a:prstGeom>
        </p:spPr>
      </p:pic>
      <p:cxnSp>
        <p:nvCxnSpPr>
          <p:cNvPr id="22" name="Straight Connector 17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>
            <a:extLst>
              <a:ext uri="{FF2B5EF4-FFF2-40B4-BE49-F238E27FC236}">
                <a16:creationId xmlns:a16="http://schemas.microsoft.com/office/drawing/2014/main" id="{94F0038C-FFBF-4E44-8EFC-F49551435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6379758" y="2777492"/>
            <a:ext cx="5455917" cy="309623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5A304D-C3A2-4DB2-BF20-D0D1FE46F1E1}"/>
              </a:ext>
            </a:extLst>
          </p:cNvPr>
          <p:cNvSpPr txBox="1"/>
          <p:nvPr/>
        </p:nvSpPr>
        <p:spPr>
          <a:xfrm>
            <a:off x="2973893" y="5980568"/>
            <a:ext cx="28135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lorettadalola.wordpress.com/2012/09/15/ricordando-chi-ha-lottato-contro-la-mafia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6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it-IT" sz="700">
              <a:solidFill>
                <a:srgbClr val="FFFFFF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7B2536B-57D4-406E-9615-4FC908519EF9}"/>
              </a:ext>
            </a:extLst>
          </p:cNvPr>
          <p:cNvSpPr txBox="1"/>
          <p:nvPr/>
        </p:nvSpPr>
        <p:spPr>
          <a:xfrm>
            <a:off x="9068163" y="5773697"/>
            <a:ext cx="28328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5" tooltip="https://www.vvox.it/2015/04/03/libera-storie-di-giovani-anti-mafia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7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endParaRPr lang="it-IT" sz="700">
              <a:solidFill>
                <a:srgbClr val="FFFFFF"/>
              </a:solidFill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2E893FE-6318-42AF-A62D-F73382E2D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9953"/>
              </p:ext>
            </p:extLst>
          </p:nvPr>
        </p:nvGraphicFramePr>
        <p:xfrm>
          <a:off x="6420255" y="6090407"/>
          <a:ext cx="5632315" cy="645953"/>
        </p:xfrm>
        <a:graphic>
          <a:graphicData uri="http://schemas.openxmlformats.org/drawingml/2006/table">
            <a:tbl>
              <a:tblPr/>
              <a:tblGrid>
                <a:gridCol w="5632315">
                  <a:extLst>
                    <a:ext uri="{9D8B030D-6E8A-4147-A177-3AD203B41FA5}">
                      <a16:colId xmlns:a16="http://schemas.microsoft.com/office/drawing/2014/main" val="2698179705"/>
                    </a:ext>
                  </a:extLst>
                </a:gridCol>
              </a:tblGrid>
              <a:tr h="645953"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7030A0"/>
                          </a:solidFill>
                        </a:rPr>
                        <a:t>LAVORO SVOLTO DA GRANATA MARTINA E CAVALLI MARTINA                             2A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62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7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20000">
        <p:cut/>
      </p:transition>
    </mc:Choice>
    <mc:Fallback xmlns="">
      <p:transition advTm="20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EC7A2-6AE8-4567-93A2-118233D3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16" y="444464"/>
            <a:ext cx="3420305" cy="19063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/>
              <a:t>GIOVANNI FALCONE</a:t>
            </a:r>
          </a:p>
        </p:txBody>
      </p:sp>
      <p:pic>
        <p:nvPicPr>
          <p:cNvPr id="6" name="Segnaposto contenuto 5" descr="Immagine che contiene persona, uomo, donna, indossando&#10;&#10;Descrizione generata automaticamente">
            <a:extLst>
              <a:ext uri="{FF2B5EF4-FFF2-40B4-BE49-F238E27FC236}">
                <a16:creationId xmlns:a16="http://schemas.microsoft.com/office/drawing/2014/main" id="{5C18D2CF-8587-48AA-9E60-850F87DB5FD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7956" r="9772" b="-1"/>
          <a:stretch/>
        </p:blipFill>
        <p:spPr>
          <a:xfrm>
            <a:off x="20" y="2768743"/>
            <a:ext cx="4278264" cy="4089258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3F1CF0-8B51-4FFB-AB0A-AA2BA245C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1646" y="678955"/>
            <a:ext cx="5586448" cy="54097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Magistrato italiano vittima di “COSA NOSTRA”, ucciso nella strage di Capaci il 23 Maggio del 1992. Insieme a Borsellino hanno dato il via al MAXI PROCESSO. Iniziato il 10 febbraio del 1986 con 475 imputati.  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620255F-BD12-4B3E-BC51-D082085D2960}"/>
              </a:ext>
            </a:extLst>
          </p:cNvPr>
          <p:cNvSpPr txBox="1"/>
          <p:nvPr/>
        </p:nvSpPr>
        <p:spPr>
          <a:xfrm>
            <a:off x="1597743" y="6657946"/>
            <a:ext cx="268054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4" tooltip="https://it.wikipedia.org/wiki/Giovanni_Falcon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308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20000">
        <p159:morph option="byObject"/>
        <p:sndAc>
          <p:stSnd>
            <p:snd r:embed="rId6" name="applause.wav"/>
          </p:stSnd>
        </p:sndAc>
      </p:transition>
    </mc:Choice>
    <mc:Fallback>
      <p:transition spd="slow" advTm="20000">
        <p:fade/>
        <p:sndAc>
          <p:stSnd>
            <p:snd r:embed="rId2" name="applaus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83C06-CD24-4145-93F3-3D1988C18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PAOLO BORSELLINO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CF8DAF-D955-4828-905B-A2213EA82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30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Un </a:t>
            </a:r>
            <a:r>
              <a:rPr lang="en-US" sz="2400" dirty="0" err="1"/>
              <a:t>grande</a:t>
            </a:r>
            <a:r>
              <a:rPr lang="en-US" sz="2400" dirty="0"/>
              <a:t> </a:t>
            </a:r>
            <a:r>
              <a:rPr lang="en-US" sz="2400" dirty="0" err="1"/>
              <a:t>magistrato</a:t>
            </a:r>
            <a:r>
              <a:rPr lang="en-US" sz="2400" dirty="0"/>
              <a:t> </a:t>
            </a:r>
            <a:r>
              <a:rPr lang="en-US" sz="2400" dirty="0" err="1"/>
              <a:t>italiano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ha </a:t>
            </a:r>
            <a:r>
              <a:rPr lang="en-US" sz="2400" dirty="0" err="1"/>
              <a:t>perso</a:t>
            </a:r>
            <a:r>
              <a:rPr lang="en-US" sz="2400" dirty="0"/>
              <a:t> la vita </a:t>
            </a:r>
            <a:r>
              <a:rPr lang="en-US" sz="2400" dirty="0" err="1"/>
              <a:t>il</a:t>
            </a:r>
            <a:r>
              <a:rPr lang="en-US" sz="2400" dirty="0"/>
              <a:t> 19 </a:t>
            </a:r>
            <a:r>
              <a:rPr lang="en-US" sz="2400" dirty="0" err="1"/>
              <a:t>luglio</a:t>
            </a:r>
            <a:r>
              <a:rPr lang="en-US" sz="2400" dirty="0"/>
              <a:t> del 1992 </a:t>
            </a:r>
            <a:r>
              <a:rPr lang="en-US" sz="2400" dirty="0" err="1"/>
              <a:t>nella</a:t>
            </a:r>
            <a:r>
              <a:rPr lang="en-US" sz="2400" dirty="0"/>
              <a:t> </a:t>
            </a:r>
            <a:r>
              <a:rPr lang="en-US" sz="2400" dirty="0" err="1"/>
              <a:t>strage</a:t>
            </a:r>
            <a:r>
              <a:rPr lang="en-US" sz="2400" dirty="0"/>
              <a:t> di Via </a:t>
            </a:r>
            <a:r>
              <a:rPr lang="en-US" sz="2400" dirty="0" err="1"/>
              <a:t>D’Amelio</a:t>
            </a:r>
            <a:r>
              <a:rPr lang="en-US" sz="2400" dirty="0"/>
              <a:t> </a:t>
            </a:r>
            <a:r>
              <a:rPr lang="en-US" sz="2400" dirty="0" err="1"/>
              <a:t>insieme</a:t>
            </a:r>
            <a:r>
              <a:rPr lang="en-US" sz="2400" dirty="0"/>
              <a:t> ai cinque </a:t>
            </a:r>
            <a:r>
              <a:rPr lang="en-US" sz="2400" dirty="0" err="1"/>
              <a:t>agenti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scorta</a:t>
            </a:r>
            <a:r>
              <a:rPr lang="en-US" sz="2400" dirty="0"/>
              <a:t>. </a:t>
            </a:r>
            <a:r>
              <a:rPr lang="en-US" sz="2400" dirty="0" err="1"/>
              <a:t>Insime</a:t>
            </a:r>
            <a:r>
              <a:rPr lang="en-US" sz="2400" dirty="0"/>
              <a:t> a Falcone fu </a:t>
            </a:r>
            <a:r>
              <a:rPr lang="en-US" sz="2400" dirty="0" err="1"/>
              <a:t>il</a:t>
            </a:r>
            <a:r>
              <a:rPr lang="en-US" sz="2400" dirty="0"/>
              <a:t> primo ad </a:t>
            </a:r>
            <a:r>
              <a:rPr lang="en-US" sz="2400" dirty="0" err="1"/>
              <a:t>intuire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percorsi</a:t>
            </a:r>
            <a:r>
              <a:rPr lang="en-US" sz="2400" dirty="0"/>
              <a:t>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avvicinavano</a:t>
            </a:r>
            <a:r>
              <a:rPr lang="en-US" sz="2400" dirty="0"/>
              <a:t> la mafia al </a:t>
            </a:r>
            <a:r>
              <a:rPr lang="en-US" sz="2400" dirty="0" err="1"/>
              <a:t>potere</a:t>
            </a:r>
            <a:r>
              <a:rPr lang="en-US" sz="2400" dirty="0"/>
              <a:t> </a:t>
            </a:r>
            <a:r>
              <a:rPr lang="en-US" sz="2400" dirty="0" err="1"/>
              <a:t>criminale</a:t>
            </a:r>
            <a:r>
              <a:rPr lang="en-US" sz="2400" dirty="0"/>
              <a:t> </a:t>
            </a:r>
            <a:r>
              <a:rPr lang="en-US" sz="2400" dirty="0" err="1"/>
              <a:t>finanziario</a:t>
            </a:r>
            <a:r>
              <a:rPr lang="en-US" sz="2400" dirty="0"/>
              <a:t>.  </a:t>
            </a:r>
          </a:p>
        </p:txBody>
      </p:sp>
      <p:pic>
        <p:nvPicPr>
          <p:cNvPr id="6" name="Segnaposto contenuto 5" descr="Immagine che contiene persona, uomo, cravatta, indossando&#10;&#10;Descrizione generata automaticamente">
            <a:extLst>
              <a:ext uri="{FF2B5EF4-FFF2-40B4-BE49-F238E27FC236}">
                <a16:creationId xmlns:a16="http://schemas.microsoft.com/office/drawing/2014/main" id="{B169B2CF-C433-45C1-BF90-B736D39FEE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b="2358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37B4E28-CCAF-46C8-820E-6ED9FA888349}"/>
              </a:ext>
            </a:extLst>
          </p:cNvPr>
          <p:cNvSpPr txBox="1"/>
          <p:nvPr/>
        </p:nvSpPr>
        <p:spPr>
          <a:xfrm>
            <a:off x="9511457" y="6657945"/>
            <a:ext cx="26805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s://en.wikipedia.org/wiki/Paolo_Borsellin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8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split orient="vert"/>
        <p:sndAc>
          <p:endSnd/>
        </p:sndAc>
      </p:transition>
    </mc:Choice>
    <mc:Fallback xmlns="">
      <p:transition spd="slow" advTm="20000">
        <p:split orient="vert"/>
        <p:sndAc>
          <p:endSnd/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560AFAAC-EA6C-45A9-9E03-C9C9F0193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egnaposto contenuto 5" descr="Immagine che contiene persona, uomo, indossando, faccia&#10;&#10;Descrizione generata automaticamente">
            <a:extLst>
              <a:ext uri="{FF2B5EF4-FFF2-40B4-BE49-F238E27FC236}">
                <a16:creationId xmlns:a16="http://schemas.microsoft.com/office/drawing/2014/main" id="{B53D789E-A55D-41A3-97C9-B92594772D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3660"/>
          <a:stretch/>
        </p:blipFill>
        <p:spPr>
          <a:xfrm>
            <a:off x="4883022" y="10"/>
            <a:ext cx="7308978" cy="6857990"/>
          </a:xfrm>
          <a:custGeom>
            <a:avLst/>
            <a:gdLst/>
            <a:ahLst/>
            <a:cxnLst/>
            <a:rect l="l" t="t" r="r" b="b"/>
            <a:pathLst>
              <a:path w="7308978" h="6858000">
                <a:moveTo>
                  <a:pt x="0" y="0"/>
                </a:moveTo>
                <a:lnTo>
                  <a:pt x="7308978" y="0"/>
                </a:lnTo>
                <a:lnTo>
                  <a:pt x="7308978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8" y="4741056"/>
                  <a:pt x="1212978" y="3429000"/>
                </a:cubicBezTo>
                <a:cubicBezTo>
                  <a:pt x="1212978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1" name="Freeform: Shape 13">
            <a:extLst>
              <a:ext uri="{FF2B5EF4-FFF2-40B4-BE49-F238E27FC236}">
                <a16:creationId xmlns:a16="http://schemas.microsoft.com/office/drawing/2014/main" id="{83549E37-C86B-4401-90BD-D8BF83859F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3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3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3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3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15">
            <a:extLst>
              <a:ext uri="{FF2B5EF4-FFF2-40B4-BE49-F238E27FC236}">
                <a16:creationId xmlns:a16="http://schemas.microsoft.com/office/drawing/2014/main" id="{8A17784E-76D8-4521-A77D-0D2EBB9230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6857" cy="6858000"/>
          </a:xfrm>
          <a:custGeom>
            <a:avLst/>
            <a:gdLst>
              <a:gd name="connsiteX0" fmla="*/ 0 w 6086857"/>
              <a:gd name="connsiteY0" fmla="*/ 0 h 6858000"/>
              <a:gd name="connsiteX1" fmla="*/ 4873879 w 6086857"/>
              <a:gd name="connsiteY1" fmla="*/ 0 h 6858000"/>
              <a:gd name="connsiteX2" fmla="*/ 4936862 w 6086857"/>
              <a:gd name="connsiteY2" fmla="*/ 69271 h 6858000"/>
              <a:gd name="connsiteX3" fmla="*/ 6086857 w 6086857"/>
              <a:gd name="connsiteY3" fmla="*/ 3429000 h 6858000"/>
              <a:gd name="connsiteX4" fmla="*/ 4936862 w 6086857"/>
              <a:gd name="connsiteY4" fmla="*/ 6788730 h 6858000"/>
              <a:gd name="connsiteX5" fmla="*/ 4873879 w 6086857"/>
              <a:gd name="connsiteY5" fmla="*/ 6858000 h 6858000"/>
              <a:gd name="connsiteX6" fmla="*/ 0 w 608685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6857" h="6858000">
                <a:moveTo>
                  <a:pt x="0" y="0"/>
                </a:moveTo>
                <a:lnTo>
                  <a:pt x="4873879" y="0"/>
                </a:lnTo>
                <a:lnTo>
                  <a:pt x="4936862" y="69271"/>
                </a:lnTo>
                <a:cubicBezTo>
                  <a:pt x="5647388" y="929100"/>
                  <a:pt x="6086857" y="2116944"/>
                  <a:pt x="6086857" y="3429000"/>
                </a:cubicBezTo>
                <a:cubicBezTo>
                  <a:pt x="6086857" y="4741056"/>
                  <a:pt x="5647388" y="5928900"/>
                  <a:pt x="4936862" y="6788730"/>
                </a:cubicBezTo>
                <a:lnTo>
                  <a:pt x="487387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6A6389-24EA-444C-BD53-659ADDD7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856488"/>
            <a:ext cx="4992624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PEPPINO IMPASTATO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036C6B-F09C-4EAB-AE02-8D056EE748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325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8D5885-2804-4D3C-BE31-902E4D327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769" y="2195336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DFD8426-616C-41C5-B1E2-895D32795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904" y="2522949"/>
            <a:ext cx="5065776" cy="3402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/>
              <a:t>Peppino</a:t>
            </a:r>
            <a:r>
              <a:rPr lang="en-US" sz="2000" dirty="0"/>
              <a:t> Impastato, </a:t>
            </a:r>
            <a:r>
              <a:rPr lang="en-US" sz="2000" dirty="0" err="1"/>
              <a:t>giornalista</a:t>
            </a:r>
            <a:r>
              <a:rPr lang="en-US" sz="2000" dirty="0"/>
              <a:t> </a:t>
            </a:r>
            <a:r>
              <a:rPr lang="en-US" sz="2000" dirty="0" err="1"/>
              <a:t>noto</a:t>
            </a:r>
            <a:r>
              <a:rPr lang="en-US" sz="2000" dirty="0"/>
              <a:t> per le sue </a:t>
            </a:r>
            <a:r>
              <a:rPr lang="en-US" sz="2000" dirty="0" err="1"/>
              <a:t>denunce</a:t>
            </a:r>
            <a:r>
              <a:rPr lang="en-US" sz="2000" dirty="0"/>
              <a:t> </a:t>
            </a:r>
            <a:r>
              <a:rPr lang="en-US" sz="2000" dirty="0" err="1"/>
              <a:t>contro</a:t>
            </a:r>
            <a:r>
              <a:rPr lang="en-US" sz="2000" dirty="0"/>
              <a:t> le </a:t>
            </a:r>
            <a:r>
              <a:rPr lang="en-US" sz="2000" dirty="0" err="1"/>
              <a:t>attività</a:t>
            </a:r>
            <a:r>
              <a:rPr lang="en-US" sz="2000" dirty="0"/>
              <a:t> di «COSA NOSTRA»; </a:t>
            </a:r>
            <a:r>
              <a:rPr lang="en-US" sz="2000" dirty="0" err="1"/>
              <a:t>denunce</a:t>
            </a:r>
            <a:r>
              <a:rPr lang="en-US" sz="2000" dirty="0"/>
              <a:t> </a:t>
            </a:r>
            <a:r>
              <a:rPr lang="en-US" sz="2000" dirty="0" err="1"/>
              <a:t>fatte</a:t>
            </a:r>
            <a:r>
              <a:rPr lang="en-US" sz="2000" dirty="0"/>
              <a:t> a </a:t>
            </a:r>
            <a:r>
              <a:rPr lang="en-US" sz="2000" dirty="0" err="1"/>
              <a:t>Badalamenti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aveva</a:t>
            </a:r>
            <a:r>
              <a:rPr lang="en-US" sz="2000" dirty="0"/>
              <a:t> un </a:t>
            </a:r>
            <a:r>
              <a:rPr lang="en-US" sz="2000" dirty="0" err="1"/>
              <a:t>ruolo</a:t>
            </a:r>
            <a:r>
              <a:rPr lang="en-US" sz="2000" dirty="0"/>
              <a:t> </a:t>
            </a:r>
            <a:r>
              <a:rPr lang="en-US" sz="2000" dirty="0" err="1"/>
              <a:t>principale</a:t>
            </a:r>
            <a:r>
              <a:rPr lang="en-US" sz="2000" dirty="0"/>
              <a:t> </a:t>
            </a:r>
            <a:r>
              <a:rPr lang="en-US" sz="2000" dirty="0" err="1"/>
              <a:t>nei</a:t>
            </a:r>
            <a:r>
              <a:rPr lang="en-US" sz="2000" dirty="0"/>
              <a:t> </a:t>
            </a:r>
            <a:r>
              <a:rPr lang="en-US" sz="2000" dirty="0" err="1"/>
              <a:t>traffici</a:t>
            </a:r>
            <a:r>
              <a:rPr lang="en-US" sz="2000" dirty="0"/>
              <a:t> di </a:t>
            </a:r>
            <a:r>
              <a:rPr lang="en-US" sz="2000" dirty="0" err="1"/>
              <a:t>droga</a:t>
            </a:r>
            <a:r>
              <a:rPr lang="en-US" sz="2000" dirty="0"/>
              <a:t>. Nel </a:t>
            </a:r>
            <a:r>
              <a:rPr lang="en-US" sz="2000" dirty="0" err="1"/>
              <a:t>suo</a:t>
            </a:r>
            <a:r>
              <a:rPr lang="en-US" sz="2000" dirty="0"/>
              <a:t> </a:t>
            </a:r>
            <a:r>
              <a:rPr lang="en-US" sz="2000" dirty="0" err="1"/>
              <a:t>programma</a:t>
            </a:r>
            <a:r>
              <a:rPr lang="en-US" sz="2000" dirty="0"/>
              <a:t> </a:t>
            </a:r>
            <a:r>
              <a:rPr lang="en-US" sz="2000" dirty="0" err="1"/>
              <a:t>Peppino</a:t>
            </a:r>
            <a:r>
              <a:rPr lang="en-US" sz="2000" dirty="0"/>
              <a:t> </a:t>
            </a:r>
            <a:r>
              <a:rPr lang="en-US" sz="2000" dirty="0" err="1"/>
              <a:t>sbeffeggiava</a:t>
            </a:r>
            <a:r>
              <a:rPr lang="en-US" sz="2000" dirty="0"/>
              <a:t> </a:t>
            </a:r>
            <a:r>
              <a:rPr lang="en-US" sz="2000" dirty="0" err="1"/>
              <a:t>mafiosi</a:t>
            </a:r>
            <a:r>
              <a:rPr lang="en-US" sz="2000" dirty="0"/>
              <a:t> e </a:t>
            </a:r>
            <a:r>
              <a:rPr lang="en-US" sz="2000" dirty="0" err="1"/>
              <a:t>politici</a:t>
            </a:r>
            <a:r>
              <a:rPr lang="en-US" sz="20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1CC26D-E102-4FD2-8BD2-78B58FC3C9A6}"/>
              </a:ext>
            </a:extLst>
          </p:cNvPr>
          <p:cNvSpPr txBox="1"/>
          <p:nvPr/>
        </p:nvSpPr>
        <p:spPr>
          <a:xfrm>
            <a:off x="9498634" y="6657945"/>
            <a:ext cx="26933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3" tooltip="http://mariobadino.noblogs.org/post/2012/08/27/appello-per-la-donazione-di-libri-alla-biblioteca-popolare-peppino-impastat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51381"/>
      </p:ext>
    </p:extLst>
  </p:cSld>
  <p:clrMapOvr>
    <a:masterClrMapping/>
  </p:clrMapOvr>
  <p:transition spd="slow" advTm="20000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55236C-A7FC-411F-BA21-C456CDFFE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54496" cy="1828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BORIS GIULIANO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FE00EF-ABC0-430F-869B-733144EAD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322576"/>
            <a:ext cx="6254496" cy="3858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Polizziotto</a:t>
            </a:r>
            <a:r>
              <a:rPr lang="en-US" sz="2400" dirty="0"/>
              <a:t> </a:t>
            </a:r>
            <a:r>
              <a:rPr lang="en-US" sz="2400" dirty="0" err="1"/>
              <a:t>italiano</a:t>
            </a:r>
            <a:r>
              <a:rPr lang="en-US" sz="2400" dirty="0"/>
              <a:t> , capo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squadra</a:t>
            </a:r>
            <a:r>
              <a:rPr lang="en-US" sz="2400" dirty="0"/>
              <a:t> mobile di Palermo </a:t>
            </a:r>
            <a:r>
              <a:rPr lang="en-US" sz="2400" dirty="0" err="1"/>
              <a:t>assassinato</a:t>
            </a:r>
            <a:r>
              <a:rPr lang="en-US" sz="2400" dirty="0"/>
              <a:t> da “COSA NOSTRA”. </a:t>
            </a:r>
            <a:r>
              <a:rPr lang="en-US" sz="2400" dirty="0" err="1"/>
              <a:t>Diresse</a:t>
            </a:r>
            <a:r>
              <a:rPr lang="en-US" sz="2400" dirty="0"/>
              <a:t> le </a:t>
            </a:r>
            <a:r>
              <a:rPr lang="en-US" sz="2400" dirty="0" err="1"/>
              <a:t>indagini</a:t>
            </a:r>
            <a:r>
              <a:rPr lang="en-US" sz="2400" dirty="0"/>
              <a:t> con </a:t>
            </a:r>
            <a:r>
              <a:rPr lang="en-US" sz="2400" dirty="0" err="1"/>
              <a:t>metodi</a:t>
            </a:r>
            <a:r>
              <a:rPr lang="en-US" sz="2400" dirty="0"/>
              <a:t> </a:t>
            </a:r>
            <a:r>
              <a:rPr lang="en-US" sz="2400" dirty="0" err="1"/>
              <a:t>innovativi</a:t>
            </a:r>
            <a:r>
              <a:rPr lang="en-US" sz="2400" dirty="0"/>
              <a:t> e con </a:t>
            </a:r>
            <a:r>
              <a:rPr lang="en-US" sz="2400" dirty="0" err="1"/>
              <a:t>grande</a:t>
            </a:r>
            <a:r>
              <a:rPr lang="en-US" sz="2400" dirty="0"/>
              <a:t> </a:t>
            </a:r>
            <a:r>
              <a:rPr lang="en-US" sz="2400" dirty="0" err="1"/>
              <a:t>determinazione</a:t>
            </a:r>
            <a:r>
              <a:rPr lang="en-US" sz="2400" dirty="0"/>
              <a:t>. </a:t>
            </a:r>
          </a:p>
        </p:txBody>
      </p:sp>
      <p:pic>
        <p:nvPicPr>
          <p:cNvPr id="6" name="Segnaposto contenuto 5" descr="Immagine che contiene persona, uomo, cravatta, tuta&#10;&#10;Descrizione generata automaticamente">
            <a:extLst>
              <a:ext uri="{FF2B5EF4-FFF2-40B4-BE49-F238E27FC236}">
                <a16:creationId xmlns:a16="http://schemas.microsoft.com/office/drawing/2014/main" id="{33F41C28-44B9-4FAE-9A3E-6BB87125660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4276" r="9275" b="-1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4E04E3-20EA-4A91-B575-85163D4ABDD3}"/>
              </a:ext>
            </a:extLst>
          </p:cNvPr>
          <p:cNvSpPr txBox="1"/>
          <p:nvPr/>
        </p:nvSpPr>
        <p:spPr>
          <a:xfrm>
            <a:off x="9511457" y="6657945"/>
            <a:ext cx="26805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4" tooltip="https://it.wikipedia.org/wiki/Boris_Giuliano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71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split orient="vert"/>
        <p:sndAc>
          <p:stSnd>
            <p:snd r:embed="rId2" name="applause.wav"/>
          </p:stSnd>
        </p:sndAc>
      </p:transition>
    </mc:Choice>
    <mc:Fallback xmlns="">
      <p:transition spd="slow" advTm="20000">
        <p:split orient="vert"/>
        <p:sndAc>
          <p:stSnd>
            <p:snd r:embed="rId6" name="applaus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persona, esterni, persone, folla&#10;&#10;Descrizione generata automaticamente">
            <a:extLst>
              <a:ext uri="{FF2B5EF4-FFF2-40B4-BE49-F238E27FC236}">
                <a16:creationId xmlns:a16="http://schemas.microsoft.com/office/drawing/2014/main" id="{24D92582-B201-4FA7-B15B-2B0841E526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6A01B02-6CF6-4F4A-A832-038784B42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DICIAMO NO ALLA MAFIA 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B44704-2F05-4299-8A19-EEA965274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NON DOBBIAMO RESTARE IN SILENZIO E INERTI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843B93F-4A39-48F4-850F-062EBBFEE0DC}"/>
              </a:ext>
            </a:extLst>
          </p:cNvPr>
          <p:cNvSpPr txBox="1"/>
          <p:nvPr/>
        </p:nvSpPr>
        <p:spPr>
          <a:xfrm>
            <a:off x="9378409" y="6657945"/>
            <a:ext cx="28135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hlinkClick r:id="rId4" tooltip="https://magazinepausacaffe.blogspot.com/2013/05/anniversario-stragi-di-mafia-il-profumo.htm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endParaRPr lang="it-IT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03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0000">
        <p:sndAc>
          <p:stSnd>
            <p:snd r:embed="rId2" name="applause.wav"/>
          </p:stSnd>
        </p:sndAc>
      </p:transition>
    </mc:Choice>
    <mc:Fallback xmlns="">
      <p:transition spd="slow" advTm="20000">
        <p:sndAc>
          <p:stSnd>
            <p:snd r:embed="rId6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LA GIORNATA DELLA LEGALITA’</vt:lpstr>
      <vt:lpstr>GIOVANNI FALCONE</vt:lpstr>
      <vt:lpstr>PAOLO BORSELLINO </vt:lpstr>
      <vt:lpstr>PEPPINO IMPASTATO </vt:lpstr>
      <vt:lpstr>BORIS GIULIANO </vt:lpstr>
      <vt:lpstr>DICIAMO NO ALLA MAFIA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GIORNATA DELLA LEGALITA’</dc:title>
  <dc:creator>ANDREA GRANATA</dc:creator>
  <cp:lastModifiedBy>AsRocK</cp:lastModifiedBy>
  <cp:revision>3</cp:revision>
  <dcterms:created xsi:type="dcterms:W3CDTF">2020-05-23T09:00:00Z</dcterms:created>
  <dcterms:modified xsi:type="dcterms:W3CDTF">2020-05-23T18:42:52Z</dcterms:modified>
</cp:coreProperties>
</file>