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7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301211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19851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326406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3955007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159546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422885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134630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228785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12610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371788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D128FD0-CEFF-4816-A81C-FA0774629D15}" type="datetimeFigureOut">
              <a:rPr lang="it-IT" smtClean="0"/>
              <a:pPr/>
              <a:t>01/05/2020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62061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28FD0-CEFF-4816-A81C-FA0774629D15}" type="datetimeFigureOut">
              <a:rPr lang="it-IT" smtClean="0"/>
              <a:pPr/>
              <a:t>01/05/2020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0C1F5E-3C19-4FA1-BE8E-A6E14CA2D928}" type="slidenum">
              <a:rPr lang="it-IT" smtClean="0"/>
              <a:pPr/>
              <a:t>‹N›</a:t>
            </a:fld>
            <a:endParaRPr lang="it-IT"/>
          </a:p>
        </p:txBody>
      </p:sp>
    </p:spTree>
    <p:extLst>
      <p:ext uri="{BB962C8B-B14F-4D97-AF65-F5344CB8AC3E}">
        <p14:creationId xmlns:p14="http://schemas.microsoft.com/office/powerpoint/2010/main" xmlns="" val="9936977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t.wikipedia.org/wiki/1886" TargetMode="External"/><Relationship Id="rId2" Type="http://schemas.openxmlformats.org/officeDocument/2006/relationships/hyperlink" Target="https://it.wikipedia.org/wiki/1%C2%BA_maggio" TargetMode="Externa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s://it.wikipedia.org/wiki/Diritto_del_lavoro" TargetMode="External"/><Relationship Id="rId4" Type="http://schemas.openxmlformats.org/officeDocument/2006/relationships/hyperlink" Target="https://it.wikipedia.org/wiki/Illinoi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1221" y="4036423"/>
            <a:ext cx="4863739" cy="2413725"/>
          </a:xfrm>
        </p:spPr>
        <p:txBody>
          <a:bodyPr>
            <a:noAutofit/>
          </a:bodyPr>
          <a:lstStyle/>
          <a:p>
            <a:pPr algn="l"/>
            <a:r>
              <a:rPr lang="it-IT" sz="2000" b="1" dirty="0" smtClean="0"/>
              <a:t>Il </a:t>
            </a:r>
            <a:r>
              <a:rPr lang="it-IT" sz="2000" b="1" dirty="0" smtClean="0">
                <a:hlinkClick r:id="rId2" tooltip="1º maggio"/>
              </a:rPr>
              <a:t>1º </a:t>
            </a:r>
            <a:r>
              <a:rPr lang="it-IT" sz="2000" b="1" dirty="0" smtClean="0">
                <a:hlinkClick r:id="rId2" tooltip="1º maggio"/>
              </a:rPr>
              <a:t>Maggio</a:t>
            </a:r>
            <a:r>
              <a:rPr lang="it-IT" sz="2000" b="1" dirty="0" smtClean="0"/>
              <a:t> </a:t>
            </a:r>
            <a:r>
              <a:rPr lang="it-IT" sz="2000" b="1" dirty="0" smtClean="0">
                <a:hlinkClick r:id="rId3" tooltip="1886"/>
              </a:rPr>
              <a:t>1886</a:t>
            </a:r>
            <a:r>
              <a:rPr lang="it-IT" sz="2000" b="1" dirty="0" smtClean="0"/>
              <a:t>, in occasione del 19º anniversario dell'entrata in vigore della legge dell'</a:t>
            </a:r>
            <a:r>
              <a:rPr lang="it-IT" sz="2000" b="1" dirty="0" smtClean="0">
                <a:hlinkClick r:id="rId4" tooltip="Illinois"/>
              </a:rPr>
              <a:t>Illinois</a:t>
            </a:r>
            <a:r>
              <a:rPr lang="it-IT" sz="2000" b="1" dirty="0" smtClean="0"/>
              <a:t> sulle otto ore lavorative, fu deciso dalla </a:t>
            </a:r>
            <a:r>
              <a:rPr lang="it-IT" sz="2000" b="1" i="1" dirty="0" err="1" smtClean="0"/>
              <a:t>Federation</a:t>
            </a:r>
            <a:r>
              <a:rPr lang="it-IT" sz="2000" b="1" i="1" dirty="0" smtClean="0"/>
              <a:t> of </a:t>
            </a:r>
            <a:r>
              <a:rPr lang="it-IT" sz="2000" b="1" i="1" dirty="0" err="1" smtClean="0"/>
              <a:t>Organized</a:t>
            </a:r>
            <a:r>
              <a:rPr lang="it-IT" sz="2000" b="1" i="1" dirty="0" smtClean="0"/>
              <a:t> </a:t>
            </a:r>
            <a:r>
              <a:rPr lang="it-IT" sz="2000" b="1" i="1" dirty="0" err="1" smtClean="0"/>
              <a:t>Trades</a:t>
            </a:r>
            <a:r>
              <a:rPr lang="it-IT" sz="2000" b="1" i="1" dirty="0" smtClean="0"/>
              <a:t> and </a:t>
            </a:r>
            <a:r>
              <a:rPr lang="it-IT" sz="2000" b="1" i="1" dirty="0" err="1" smtClean="0"/>
              <a:t>Labour</a:t>
            </a:r>
            <a:r>
              <a:rPr lang="it-IT" sz="2000" b="1" i="1" dirty="0" smtClean="0"/>
              <a:t> </a:t>
            </a:r>
            <a:r>
              <a:rPr lang="it-IT" sz="2000" b="1" i="1" dirty="0" err="1" smtClean="0"/>
              <a:t>Unions</a:t>
            </a:r>
            <a:r>
              <a:rPr lang="it-IT" sz="2000" b="1" dirty="0" smtClean="0"/>
              <a:t> come il giorno di scadenza limite per estendere tale legge in tutto il territorio americano, pena l'astensione dal lavoro, con uno sciopero generale a </a:t>
            </a:r>
            <a:r>
              <a:rPr lang="it-IT" sz="2000" b="1" dirty="0" smtClean="0"/>
              <a:t>oltranza.</a:t>
            </a:r>
            <a:endParaRPr lang="it-IT" sz="2000" b="1" dirty="0"/>
          </a:p>
        </p:txBody>
      </p:sp>
      <p:sp>
        <p:nvSpPr>
          <p:cNvPr id="5" name="Rettangolo 4"/>
          <p:cNvSpPr/>
          <p:nvPr/>
        </p:nvSpPr>
        <p:spPr>
          <a:xfrm>
            <a:off x="531221" y="2559095"/>
            <a:ext cx="5072745" cy="1477328"/>
          </a:xfrm>
          <a:prstGeom prst="rect">
            <a:avLst/>
          </a:prstGeom>
        </p:spPr>
        <p:txBody>
          <a:bodyPr wrap="square">
            <a:spAutoFit/>
          </a:bodyPr>
          <a:lstStyle/>
          <a:p>
            <a:r>
              <a:rPr lang="it-IT" b="0" i="0" dirty="0" smtClean="0">
                <a:solidFill>
                  <a:srgbClr val="222222"/>
                </a:solidFill>
                <a:effectLst/>
                <a:latin typeface="Arial" panose="020B0604020202020204" pitchFamily="34" charset="0"/>
              </a:rPr>
              <a:t>La </a:t>
            </a:r>
            <a:r>
              <a:rPr lang="it-IT" b="1" i="0" dirty="0" smtClean="0">
                <a:solidFill>
                  <a:srgbClr val="222222"/>
                </a:solidFill>
                <a:effectLst/>
                <a:latin typeface="Arial" panose="020B0604020202020204" pitchFamily="34" charset="0"/>
              </a:rPr>
              <a:t>Festa dei lavoratori</a:t>
            </a:r>
            <a:r>
              <a:rPr lang="it-IT" b="0" i="0" dirty="0" smtClean="0">
                <a:solidFill>
                  <a:srgbClr val="222222"/>
                </a:solidFill>
                <a:effectLst/>
                <a:latin typeface="Arial" panose="020B0604020202020204" pitchFamily="34" charset="0"/>
              </a:rPr>
              <a:t> viene celebrata il </a:t>
            </a:r>
            <a:r>
              <a:rPr lang="it-IT" b="0" i="0" u="none" strike="noStrike" dirty="0" smtClean="0">
                <a:solidFill>
                  <a:srgbClr val="0B0080"/>
                </a:solidFill>
                <a:effectLst/>
                <a:latin typeface="Arial" panose="020B0604020202020204" pitchFamily="34" charset="0"/>
                <a:hlinkClick r:id="rId2" tooltip="1º maggio"/>
              </a:rPr>
              <a:t>1º </a:t>
            </a:r>
            <a:r>
              <a:rPr lang="it-IT" b="0" i="0" u="none" strike="noStrike" dirty="0" smtClean="0">
                <a:solidFill>
                  <a:srgbClr val="0B0080"/>
                </a:solidFill>
                <a:effectLst/>
                <a:latin typeface="Arial" panose="020B0604020202020204" pitchFamily="34" charset="0"/>
                <a:hlinkClick r:id="rId2" tooltip="1º maggio"/>
              </a:rPr>
              <a:t>Maggio</a:t>
            </a:r>
            <a:r>
              <a:rPr lang="it-IT" b="0" i="0" dirty="0" smtClean="0">
                <a:solidFill>
                  <a:srgbClr val="222222"/>
                </a:solidFill>
                <a:effectLst/>
                <a:latin typeface="Arial" panose="020B0604020202020204" pitchFamily="34" charset="0"/>
              </a:rPr>
              <a:t> di ogni anno in molti paesi del mondo, per ricordare tutte le lotte per i </a:t>
            </a:r>
            <a:r>
              <a:rPr lang="it-IT" b="0" i="0" u="none" strike="noStrike" dirty="0" smtClean="0">
                <a:solidFill>
                  <a:srgbClr val="0B0080"/>
                </a:solidFill>
                <a:effectLst/>
                <a:latin typeface="Arial" panose="020B0604020202020204" pitchFamily="34" charset="0"/>
                <a:hlinkClick r:id="rId5" tooltip="Diritto del lavoro"/>
              </a:rPr>
              <a:t>diritti dei lavoratori</a:t>
            </a:r>
            <a:r>
              <a:rPr lang="it-IT" b="0" i="0" dirty="0" smtClean="0">
                <a:solidFill>
                  <a:srgbClr val="222222"/>
                </a:solidFill>
                <a:effectLst/>
                <a:latin typeface="Arial" panose="020B0604020202020204" pitchFamily="34" charset="0"/>
              </a:rPr>
              <a:t>, originariamente nate per la riduzione della giornata lavorativa.</a:t>
            </a:r>
            <a:endParaRPr lang="it-IT" dirty="0"/>
          </a:p>
        </p:txBody>
      </p:sp>
      <p:sp>
        <p:nvSpPr>
          <p:cNvPr id="6" name="CasellaDiTesto 5"/>
          <p:cNvSpPr txBox="1"/>
          <p:nvPr/>
        </p:nvSpPr>
        <p:spPr>
          <a:xfrm>
            <a:off x="156754" y="561767"/>
            <a:ext cx="12035246" cy="769441"/>
          </a:xfrm>
          <a:prstGeom prst="rect">
            <a:avLst/>
          </a:prstGeom>
          <a:noFill/>
        </p:spPr>
        <p:txBody>
          <a:bodyPr wrap="square" rtlCol="0">
            <a:spAutoFit/>
          </a:bodyPr>
          <a:lstStyle/>
          <a:p>
            <a:r>
              <a:rPr lang="it-IT" sz="4400" dirty="0" smtClean="0">
                <a:solidFill>
                  <a:srgbClr val="FF0000"/>
                </a:solidFill>
              </a:rPr>
              <a:t>GIORNATA PER I DIRITTI </a:t>
            </a:r>
            <a:r>
              <a:rPr lang="it-IT" sz="4400" dirty="0" smtClean="0">
                <a:solidFill>
                  <a:srgbClr val="FF0000"/>
                </a:solidFill>
              </a:rPr>
              <a:t>DEI </a:t>
            </a:r>
            <a:r>
              <a:rPr lang="it-IT" sz="4400" dirty="0" smtClean="0">
                <a:solidFill>
                  <a:srgbClr val="FF0000"/>
                </a:solidFill>
              </a:rPr>
              <a:t>LAVORATORI</a:t>
            </a:r>
            <a:endParaRPr lang="it-IT" sz="4400" dirty="0">
              <a:solidFill>
                <a:srgbClr val="FF0000"/>
              </a:solidFill>
            </a:endParaRPr>
          </a:p>
        </p:txBody>
      </p:sp>
      <p:cxnSp>
        <p:nvCxnSpPr>
          <p:cNvPr id="10" name="Connettore 4 9"/>
          <p:cNvCxnSpPr/>
          <p:nvPr/>
        </p:nvCxnSpPr>
        <p:spPr>
          <a:xfrm rot="16200000" flipH="1">
            <a:off x="2671529" y="1684806"/>
            <a:ext cx="1249328" cy="457200"/>
          </a:xfrm>
          <a:prstGeom prst="bentConnector3">
            <a:avLst/>
          </a:prstGeom>
          <a:ln>
            <a:tailEnd type="triangle"/>
          </a:ln>
        </p:spPr>
        <p:style>
          <a:lnRef idx="3">
            <a:schemeClr val="dk1"/>
          </a:lnRef>
          <a:fillRef idx="0">
            <a:schemeClr val="dk1"/>
          </a:fillRef>
          <a:effectRef idx="2">
            <a:schemeClr val="dk1"/>
          </a:effectRef>
          <a:fontRef idx="minor">
            <a:schemeClr val="tx1"/>
          </a:fontRef>
        </p:style>
      </p:cxnSp>
      <p:cxnSp>
        <p:nvCxnSpPr>
          <p:cNvPr id="14" name="Connettore 2 13"/>
          <p:cNvCxnSpPr/>
          <p:nvPr/>
        </p:nvCxnSpPr>
        <p:spPr>
          <a:xfrm>
            <a:off x="5603966" y="2939143"/>
            <a:ext cx="15022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pic>
        <p:nvPicPr>
          <p:cNvPr id="18" name="Immagine 17"/>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7471954" y="1678577"/>
            <a:ext cx="4519748" cy="2521132"/>
          </a:xfrm>
          <a:prstGeom prst="rect">
            <a:avLst/>
          </a:prstGeom>
        </p:spPr>
      </p:pic>
      <p:sp>
        <p:nvSpPr>
          <p:cNvPr id="19" name="CasellaDiTesto 18"/>
          <p:cNvSpPr txBox="1"/>
          <p:nvPr/>
        </p:nvSpPr>
        <p:spPr>
          <a:xfrm>
            <a:off x="8066313" y="6265482"/>
            <a:ext cx="3331029" cy="369332"/>
          </a:xfrm>
          <a:prstGeom prst="rect">
            <a:avLst/>
          </a:prstGeom>
          <a:noFill/>
        </p:spPr>
        <p:txBody>
          <a:bodyPr wrap="square" rtlCol="0">
            <a:spAutoFit/>
          </a:bodyPr>
          <a:lstStyle/>
          <a:p>
            <a:r>
              <a:rPr lang="it-IT" dirty="0" smtClean="0"/>
              <a:t>LAURA ZAMMARTINO 1°C</a:t>
            </a:r>
            <a:endParaRPr lang="it-IT" dirty="0"/>
          </a:p>
        </p:txBody>
      </p:sp>
    </p:spTree>
    <p:extLst>
      <p:ext uri="{BB962C8B-B14F-4D97-AF65-F5344CB8AC3E}">
        <p14:creationId xmlns:p14="http://schemas.microsoft.com/office/powerpoint/2010/main" xmlns="" val="1580902973"/>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Words>
  <Application>Microsoft Office PowerPoint</Application>
  <PresentationFormat>Personalizzato</PresentationFormat>
  <Paragraphs>4</Paragraphs>
  <Slides>1</Slides>
  <Notes>0</Notes>
  <HiddenSlides>0</HiddenSlides>
  <MMClips>0</MMClips>
  <ScaleCrop>false</ScaleCrop>
  <HeadingPairs>
    <vt:vector size="4" baseType="variant">
      <vt:variant>
        <vt:lpstr>Tema</vt:lpstr>
      </vt:variant>
      <vt:variant>
        <vt:i4>1</vt:i4>
      </vt:variant>
      <vt:variant>
        <vt:lpstr>Titoli diapositive</vt:lpstr>
      </vt:variant>
      <vt:variant>
        <vt:i4>1</vt:i4>
      </vt:variant>
    </vt:vector>
  </HeadingPairs>
  <TitlesOfParts>
    <vt:vector size="2" baseType="lpstr">
      <vt:lpstr>Tema di Office</vt:lpstr>
      <vt:lpstr>Il 1º Maggio 1886, in occasione del 19º anniversario dell'entrata in vigore della legge dell'Illinois sulle otto ore lavorative, fu deciso dalla Federation of Organized Trades and Labour Unions come il giorno di scadenza limite per estendere tale legge in tutto il territorio americano, pena l'astensione dal lavoro, con uno sciopero generale a oltranza.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1º maggio 1886, in occasione del 19º anniversario dell'entrata in vigore della legge dell'Illinois sulle otto ore lavorative, fu deciso dalla Federation of Organized Trades and Labour Unions come il giorno di scadenza limite per estendere tale legge in tutto il territorio americano, pena l'astensione dal lavoro, con uno sciopero generale a oltranza</dc:title>
  <dc:creator>Utente</dc:creator>
  <cp:lastModifiedBy>franca maisto</cp:lastModifiedBy>
  <cp:revision>3</cp:revision>
  <dcterms:created xsi:type="dcterms:W3CDTF">2020-05-01T12:49:18Z</dcterms:created>
  <dcterms:modified xsi:type="dcterms:W3CDTF">2020-05-01T13:40:02Z</dcterms:modified>
</cp:coreProperties>
</file>