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A66BD3"/>
    <a:srgbClr val="D60093"/>
    <a:srgbClr val="FF99FF"/>
    <a:srgbClr val="00FF00"/>
    <a:srgbClr val="FF99CC"/>
    <a:srgbClr val="CC0099"/>
    <a:srgbClr val="8BF286"/>
    <a:srgbClr val="115B11"/>
    <a:srgbClr val="C65A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5" d="100"/>
          <a:sy n="115" d="100"/>
        </p:scale>
        <p:origin x="37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2910010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70725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421043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23706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123090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29990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361145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25071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134970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328887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A168B63-1D3C-4673-8D8D-5C2390A02AED}" type="datetimeFigureOut">
              <a:rPr lang="it-IT" smtClean="0"/>
              <a:t>03/05/2020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675131D5-EE98-48A5-8741-DD555928CFD7}" type="slidenum">
              <a:rPr lang="it-IT" smtClean="0"/>
              <a:t>‹N›</a:t>
            </a:fld>
            <a:endParaRPr lang="it-IT" dirty="0"/>
          </a:p>
        </p:txBody>
      </p:sp>
    </p:spTree>
    <p:extLst>
      <p:ext uri="{BB962C8B-B14F-4D97-AF65-F5344CB8AC3E}">
        <p14:creationId xmlns:p14="http://schemas.microsoft.com/office/powerpoint/2010/main" val="296817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68B63-1D3C-4673-8D8D-5C2390A02AED}" type="datetimeFigureOut">
              <a:rPr lang="it-IT" smtClean="0"/>
              <a:t>03/05/2020</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131D5-EE98-48A5-8741-DD555928CFD7}" type="slidenum">
              <a:rPr lang="it-IT" smtClean="0"/>
              <a:t>‹N›</a:t>
            </a:fld>
            <a:endParaRPr lang="it-IT" dirty="0"/>
          </a:p>
        </p:txBody>
      </p:sp>
    </p:spTree>
    <p:extLst>
      <p:ext uri="{BB962C8B-B14F-4D97-AF65-F5344CB8AC3E}">
        <p14:creationId xmlns:p14="http://schemas.microsoft.com/office/powerpoint/2010/main" val="1915568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000">
              <a:schemeClr val="accent1">
                <a:lumMod val="40000"/>
                <a:lumOff val="60000"/>
              </a:schemeClr>
            </a:gs>
            <a:gs pos="27000">
              <a:schemeClr val="accent1">
                <a:lumMod val="60000"/>
                <a:lumOff val="40000"/>
              </a:schemeClr>
            </a:gs>
            <a:gs pos="58000">
              <a:schemeClr val="accent1">
                <a:lumMod val="75000"/>
              </a:schemeClr>
            </a:gs>
            <a:gs pos="95000">
              <a:srgbClr val="173A59">
                <a:lumMod val="53000"/>
              </a:srgb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2431097"/>
            <a:ext cx="9144000" cy="2387600"/>
          </a:xfrm>
        </p:spPr>
        <p:txBody>
          <a:bodyPr>
            <a:noAutofit/>
          </a:bodyPr>
          <a:lstStyle/>
          <a:p>
            <a:r>
              <a:rPr lang="it-IT" dirty="0" smtClean="0">
                <a:latin typeface="Arabic Typesetting" panose="03020402040406030203" pitchFamily="66" charset="-78"/>
                <a:cs typeface="Arabic Typesetting" panose="03020402040406030203" pitchFamily="66" charset="-78"/>
              </a:rPr>
              <a:t>«</a:t>
            </a:r>
            <a:r>
              <a:rPr lang="it-IT" dirty="0" smtClean="0">
                <a:latin typeface="Bell MT" panose="02020503060305020303" pitchFamily="18" charset="0"/>
              </a:rPr>
              <a:t>La </a:t>
            </a:r>
            <a:r>
              <a:rPr lang="it-IT" dirty="0">
                <a:latin typeface="Bell MT" panose="02020503060305020303" pitchFamily="18" charset="0"/>
              </a:rPr>
              <a:t>libertà è una sola: le catene imposte a uno di noi pesano sulle spalle di </a:t>
            </a:r>
            <a:r>
              <a:rPr lang="it-IT" dirty="0" smtClean="0">
                <a:latin typeface="Bell MT" panose="02020503060305020303" pitchFamily="18" charset="0"/>
              </a:rPr>
              <a:t>tutti</a:t>
            </a:r>
            <a:r>
              <a:rPr lang="it-IT" dirty="0" smtClean="0">
                <a:latin typeface="Arabic Typesetting" panose="03020402040406030203" pitchFamily="66" charset="-78"/>
                <a:cs typeface="Arabic Typesetting" panose="03020402040406030203" pitchFamily="66" charset="-78"/>
              </a:rPr>
              <a:t>»</a:t>
            </a:r>
            <a:br>
              <a:rPr lang="it-IT" dirty="0" smtClean="0">
                <a:latin typeface="Arabic Typesetting" panose="03020402040406030203" pitchFamily="66" charset="-78"/>
                <a:cs typeface="Arabic Typesetting" panose="03020402040406030203" pitchFamily="66" charset="-78"/>
              </a:rPr>
            </a:br>
            <a:r>
              <a:rPr lang="it-IT" dirty="0">
                <a:latin typeface="Bell MT" panose="02020503060305020303" pitchFamily="18" charset="0"/>
              </a:rPr>
              <a:t> </a:t>
            </a:r>
            <a:r>
              <a:rPr lang="it-IT" dirty="0" smtClean="0">
                <a:latin typeface="Bell MT" panose="02020503060305020303" pitchFamily="18" charset="0"/>
              </a:rPr>
              <a:t>                  </a:t>
            </a:r>
            <a:r>
              <a:rPr lang="it-IT" sz="2400" dirty="0" smtClean="0">
                <a:latin typeface="Arial" panose="020B0604020202020204" pitchFamily="34" charset="0"/>
                <a:cs typeface="Arial" panose="020B0604020202020204" pitchFamily="34" charset="0"/>
              </a:rPr>
              <a:t>Nelson Mandela</a:t>
            </a:r>
            <a:endParaRPr lang="it-IT" sz="2400"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309511" y="2924705"/>
            <a:ext cx="45719" cy="45719"/>
          </a:xfrm>
        </p:spPr>
        <p:txBody>
          <a:bodyPr>
            <a:normAutofit fontScale="25000" lnSpcReduction="20000"/>
          </a:bodyPr>
          <a:lstStyle/>
          <a:p>
            <a:endParaRPr lang="it-IT" dirty="0"/>
          </a:p>
        </p:txBody>
      </p:sp>
    </p:spTree>
    <p:extLst>
      <p:ext uri="{BB962C8B-B14F-4D97-AF65-F5344CB8AC3E}">
        <p14:creationId xmlns:p14="http://schemas.microsoft.com/office/powerpoint/2010/main" val="41050164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1000">
              <a:srgbClr val="FFC000"/>
            </a:gs>
            <a:gs pos="91000">
              <a:srgbClr val="E45100"/>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49489" y="1456267"/>
            <a:ext cx="10515600" cy="3465689"/>
          </a:xfrm>
        </p:spPr>
        <p:txBody>
          <a:bodyPr>
            <a:normAutofit/>
          </a:bodyPr>
          <a:lstStyle/>
          <a:p>
            <a:r>
              <a:rPr lang="it-IT" sz="2400" dirty="0" smtClean="0">
                <a:latin typeface="Book Antiqua" panose="02040602050305030304" pitchFamily="18" charset="0"/>
              </a:rPr>
              <a:t>Libertà: una parola semplice, ma con un significato importante. E’ difficile spiegare con precisione cosa sia la libertà. Per me, libertà è quando parli con gli altri ed esprimi la tua opinione senza essere giudicata, quando sei triste e piangi senza vergognarti, quando sei felice e salti, gridi senza aver paura di ciò che pensano gli altri. Libertà è quando tutti capiscono che ognuno ha il diritto di essere se stesso.</a:t>
            </a:r>
            <a:endParaRPr lang="it-IT" sz="2400" dirty="0">
              <a:latin typeface="Book Antiqua" panose="02040602050305030304" pitchFamily="18" charset="0"/>
            </a:endParaRPr>
          </a:p>
        </p:txBody>
      </p:sp>
      <p:sp>
        <p:nvSpPr>
          <p:cNvPr id="5" name="Segnaposto contenuto 4"/>
          <p:cNvSpPr>
            <a:spLocks noGrp="1"/>
          </p:cNvSpPr>
          <p:nvPr>
            <p:ph idx="1"/>
          </p:nvPr>
        </p:nvSpPr>
        <p:spPr>
          <a:xfrm>
            <a:off x="307622" y="2096558"/>
            <a:ext cx="45719" cy="59619"/>
          </a:xfrm>
        </p:spPr>
        <p:txBody>
          <a:bodyPr>
            <a:normAutofit fontScale="25000" lnSpcReduction="20000"/>
          </a:bodyPr>
          <a:lstStyle/>
          <a:p>
            <a:endParaRPr lang="it-IT" dirty="0"/>
          </a:p>
        </p:txBody>
      </p:sp>
    </p:spTree>
    <p:extLst>
      <p:ext uri="{BB962C8B-B14F-4D97-AF65-F5344CB8AC3E}">
        <p14:creationId xmlns:p14="http://schemas.microsoft.com/office/powerpoint/2010/main" val="364454698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99FF"/>
            </a:gs>
            <a:gs pos="100000">
              <a:srgbClr val="D6009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flipH="1" flipV="1">
            <a:off x="457197" y="1514475"/>
            <a:ext cx="45719" cy="45719"/>
          </a:xfrm>
          <a:effectLst>
            <a:softEdge rad="12700"/>
          </a:effectLst>
          <a:scene3d>
            <a:camera prst="orthographicFront"/>
            <a:lightRig rig="threePt" dir="t"/>
          </a:scene3d>
          <a:sp3d>
            <a:bevelT w="177800"/>
          </a:sp3d>
        </p:spPr>
        <p:txBody>
          <a:bodyPr>
            <a:normAutofit fontScale="90000"/>
          </a:bodyPr>
          <a:lstStyle/>
          <a:p>
            <a:endParaRPr lang="it-IT" dirty="0"/>
          </a:p>
        </p:txBody>
      </p:sp>
      <p:sp>
        <p:nvSpPr>
          <p:cNvPr id="8" name="Segnaposto contenuto 7"/>
          <p:cNvSpPr>
            <a:spLocks noGrp="1"/>
          </p:cNvSpPr>
          <p:nvPr>
            <p:ph idx="1"/>
          </p:nvPr>
        </p:nvSpPr>
        <p:spPr>
          <a:xfrm>
            <a:off x="749957" y="1143001"/>
            <a:ext cx="10515600" cy="5005388"/>
          </a:xfrm>
        </p:spPr>
        <p:txBody>
          <a:bodyPr>
            <a:normAutofit/>
          </a:bodyPr>
          <a:lstStyle/>
          <a:p>
            <a:pPr marL="0" indent="0">
              <a:buNone/>
            </a:pPr>
            <a:r>
              <a:rPr lang="it-IT" sz="2400" dirty="0" smtClean="0">
                <a:latin typeface="Book Antiqua" panose="02040602050305030304" pitchFamily="18" charset="0"/>
              </a:rPr>
              <a:t>Nel corso della storia in molti si sono </a:t>
            </a:r>
            <a:r>
              <a:rPr lang="it-IT" sz="2400" dirty="0" err="1" smtClean="0">
                <a:latin typeface="Book Antiqua" panose="02040602050305030304" pitchFamily="18" charset="0"/>
              </a:rPr>
              <a:t>battutti</a:t>
            </a:r>
            <a:r>
              <a:rPr lang="it-IT" sz="2400" dirty="0" smtClean="0">
                <a:latin typeface="Book Antiqua" panose="02040602050305030304" pitchFamily="18" charset="0"/>
              </a:rPr>
              <a:t> per il riconoscimento dei diritti, in modo da ottenere la libertà per se stessi e per gli altri.  Chi ha impiegato la propria vita nella lotta alla mafia, come Paolo Borsellino e Giovanni Falcone, altri hanno usato tutti i mezzi a propria disposizione per abolire le distinzioni di razza, come Nelson Mandela e Martin Luther King. Molte donne hanno lottato per ottenere l’uguaglianza tra uomini e donne e per il riconoscimento dei diritti, come Flora </a:t>
            </a:r>
            <a:r>
              <a:rPr lang="it-IT" sz="2400" dirty="0" err="1" smtClean="0">
                <a:latin typeface="Book Antiqua" panose="02040602050305030304" pitchFamily="18" charset="0"/>
              </a:rPr>
              <a:t>Tristan</a:t>
            </a:r>
            <a:r>
              <a:rPr lang="it-IT" sz="2400" dirty="0" smtClean="0">
                <a:latin typeface="Book Antiqua" panose="02040602050305030304" pitchFamily="18" charset="0"/>
              </a:rPr>
              <a:t>, Virginia Woolf, Mary </a:t>
            </a:r>
            <a:r>
              <a:rPr lang="it-IT" sz="2400" dirty="0" err="1" smtClean="0">
                <a:latin typeface="Book Antiqua" panose="02040602050305030304" pitchFamily="18" charset="0"/>
              </a:rPr>
              <a:t>Wollstonecraft</a:t>
            </a:r>
            <a:r>
              <a:rPr lang="it-IT" sz="2400" dirty="0" smtClean="0">
                <a:latin typeface="Book Antiqua" panose="02040602050305030304" pitchFamily="18" charset="0"/>
              </a:rPr>
              <a:t> e </a:t>
            </a:r>
            <a:r>
              <a:rPr lang="it-IT" sz="2400" dirty="0" err="1" smtClean="0">
                <a:latin typeface="Book Antiqua" panose="02040602050305030304" pitchFamily="18" charset="0"/>
              </a:rPr>
              <a:t>Emmeline</a:t>
            </a:r>
            <a:r>
              <a:rPr lang="it-IT" sz="2400" dirty="0" smtClean="0">
                <a:latin typeface="Book Antiqua" panose="02040602050305030304" pitchFamily="18" charset="0"/>
              </a:rPr>
              <a:t> </a:t>
            </a:r>
            <a:r>
              <a:rPr lang="it-IT" sz="2400" dirty="0" err="1" smtClean="0">
                <a:latin typeface="Book Antiqua" panose="02040602050305030304" pitchFamily="18" charset="0"/>
              </a:rPr>
              <a:t>Pankhurts</a:t>
            </a:r>
            <a:r>
              <a:rPr lang="it-IT" sz="2400" dirty="0" smtClean="0">
                <a:latin typeface="Book Antiqua" panose="02040602050305030304" pitchFamily="18" charset="0"/>
              </a:rPr>
              <a:t>. Altri ancora, come </a:t>
            </a:r>
            <a:r>
              <a:rPr lang="it-IT" sz="2400" dirty="0" err="1" smtClean="0">
                <a:latin typeface="Book Antiqua" panose="02040602050305030304" pitchFamily="18" charset="0"/>
              </a:rPr>
              <a:t>Malala</a:t>
            </a:r>
            <a:r>
              <a:rPr lang="it-IT" sz="2400" dirty="0" smtClean="0">
                <a:latin typeface="Book Antiqua" panose="02040602050305030304" pitchFamily="18" charset="0"/>
              </a:rPr>
              <a:t> </a:t>
            </a:r>
            <a:r>
              <a:rPr lang="it-IT" sz="2400" dirty="0" err="1" smtClean="0">
                <a:latin typeface="Book Antiqua" panose="02040602050305030304" pitchFamily="18" charset="0"/>
              </a:rPr>
              <a:t>Yousafzai</a:t>
            </a:r>
            <a:r>
              <a:rPr lang="it-IT" sz="2400" dirty="0" smtClean="0">
                <a:latin typeface="Book Antiqua" panose="02040602050305030304" pitchFamily="18" charset="0"/>
              </a:rPr>
              <a:t>, si sono battuti per fare in modo che tutti i bambini avessero diritto allo studio. </a:t>
            </a:r>
            <a:endParaRPr lang="it-IT" sz="2400" dirty="0">
              <a:latin typeface="Book Antiqua" panose="02040602050305030304" pitchFamily="18" charset="0"/>
            </a:endParaRPr>
          </a:p>
        </p:txBody>
      </p:sp>
    </p:spTree>
    <p:extLst>
      <p:ext uri="{BB962C8B-B14F-4D97-AF65-F5344CB8AC3E}">
        <p14:creationId xmlns:p14="http://schemas.microsoft.com/office/powerpoint/2010/main" val="1044147699"/>
      </p:ext>
    </p:extLst>
  </p:cSld>
  <p:clrMapOvr>
    <a:masterClrMapping/>
  </p:clrMapOvr>
  <mc:AlternateContent xmlns:mc="http://schemas.openxmlformats.org/markup-compatibility/2006" xmlns:p14="http://schemas.microsoft.com/office/powerpoint/2010/main">
    <mc:Choice Requires="p14">
      <p:transition spd="slow" p14:dur="1600">
        <p14:prism dir="d"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0FF00"/>
            </a:gs>
            <a:gs pos="0">
              <a:srgbClr val="00B0F0"/>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135688"/>
          </a:xfrm>
        </p:spPr>
        <p:txBody>
          <a:bodyPr>
            <a:normAutofit/>
          </a:bodyPr>
          <a:lstStyle/>
          <a:p>
            <a:r>
              <a:rPr lang="it-IT" sz="2400" dirty="0" smtClean="0">
                <a:latin typeface="Book Antiqua" panose="02040602050305030304" pitchFamily="18" charset="0"/>
              </a:rPr>
              <a:t> Durante la Seconda Guerra Mondiale, nacque la Resistenza: un moto di liberazione nazionale contro il nazismo. </a:t>
            </a:r>
            <a:r>
              <a:rPr lang="it-IT" sz="2400" dirty="0">
                <a:latin typeface="Book Antiqua" panose="02040602050305030304" pitchFamily="18" charset="0"/>
              </a:rPr>
              <a:t>Chi combatteva nella Resistenza era un partigiano: i partigiani non erano un esercito vero e proprio, ma erano civili che si armavano come potevano e si riunivano in gruppi per attaccare in ogni modo il nemico. Le loro azioni si affiancavano a quelle consistenti degli eserciti alleati e uniti riuscirono a vincere</a:t>
            </a:r>
            <a:r>
              <a:rPr lang="it-IT" sz="2400" dirty="0" smtClean="0">
                <a:latin typeface="Book Antiqua" panose="02040602050305030304" pitchFamily="18" charset="0"/>
              </a:rPr>
              <a:t>. </a:t>
            </a:r>
            <a:br>
              <a:rPr lang="it-IT" sz="2400" dirty="0" smtClean="0">
                <a:latin typeface="Book Antiqua" panose="02040602050305030304" pitchFamily="18" charset="0"/>
              </a:rPr>
            </a:br>
            <a:r>
              <a:rPr lang="it-IT" sz="2400" dirty="0" smtClean="0">
                <a:latin typeface="Book Antiqua" panose="02040602050305030304" pitchFamily="18" charset="0"/>
              </a:rPr>
              <a:t>Il </a:t>
            </a:r>
            <a:r>
              <a:rPr lang="it-IT" sz="2400" dirty="0">
                <a:latin typeface="Book Antiqua" panose="02040602050305030304" pitchFamily="18" charset="0"/>
              </a:rPr>
              <a:t>25 aprile è il giorno in cui ogni anno in Italia si celebra la festa della Liberazione dal nazifascismo, avvenuta nel 1945. L’occupazione tedesca e fascista in Italia non terminò in un solo giorno ma si considera il 25 aprile come data simbolo, perché quel giorno del 1945 coincise con l’inizio della ritirata da parte dei soldati della Germania nazista e di quelli fascisti della repubblica di Salò dalle città di Torino e di Milano, dopo che la popolazione si era ribellata e i partigiani avevano organizzato un piano coordinato per riprendere le città.</a:t>
            </a:r>
          </a:p>
        </p:txBody>
      </p:sp>
      <p:sp>
        <p:nvSpPr>
          <p:cNvPr id="3" name="Segnaposto contenuto 2"/>
          <p:cNvSpPr>
            <a:spLocks noGrp="1"/>
          </p:cNvSpPr>
          <p:nvPr>
            <p:ph idx="1"/>
          </p:nvPr>
        </p:nvSpPr>
        <p:spPr>
          <a:xfrm flipH="1" flipV="1">
            <a:off x="11353799" y="6176962"/>
            <a:ext cx="45719" cy="66675"/>
          </a:xfrm>
        </p:spPr>
        <p:txBody>
          <a:bodyPr>
            <a:normAutofit fontScale="25000" lnSpcReduction="20000"/>
          </a:bodyPr>
          <a:lstStyle/>
          <a:p>
            <a:endParaRPr lang="it-IT" dirty="0"/>
          </a:p>
        </p:txBody>
      </p:sp>
    </p:spTree>
    <p:extLst>
      <p:ext uri="{BB962C8B-B14F-4D97-AF65-F5344CB8AC3E}">
        <p14:creationId xmlns:p14="http://schemas.microsoft.com/office/powerpoint/2010/main" val="32416426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rotWithShape="1">
          <a:blip r:embed="rId2">
            <a:extLst>
              <a:ext uri="{28A0092B-C50C-407E-A947-70E740481C1C}">
                <a14:useLocalDpi xmlns:a14="http://schemas.microsoft.com/office/drawing/2010/main" val="0"/>
              </a:ext>
            </a:extLst>
          </a:blip>
          <a:srcRect l="1524" b="3125"/>
          <a:stretch/>
        </p:blipFill>
        <p:spPr>
          <a:xfrm>
            <a:off x="-1" y="0"/>
            <a:ext cx="12330113" cy="6857999"/>
          </a:xfrm>
          <a:effectLst>
            <a:outerShdw blurRad="50800" dist="50800" dir="5400000" sx="64000" sy="64000" algn="ctr" rotWithShape="0">
              <a:schemeClr val="tx1"/>
            </a:outerShdw>
          </a:effectLst>
        </p:spPr>
      </p:pic>
    </p:spTree>
    <p:extLst>
      <p:ext uri="{BB962C8B-B14F-4D97-AF65-F5344CB8AC3E}">
        <p14:creationId xmlns:p14="http://schemas.microsoft.com/office/powerpoint/2010/main" val="3654888576"/>
      </p:ext>
    </p:extLst>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00FF"/>
            </a:gs>
            <a:gs pos="100000">
              <a:schemeClr val="accent1">
                <a:lumMod val="40000"/>
                <a:lumOff val="60000"/>
              </a:schemeClr>
            </a:gs>
          </a:gsLst>
          <a:lin ang="108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1643063"/>
            <a:ext cx="10515600" cy="4843461"/>
          </a:xfrm>
        </p:spPr>
        <p:txBody>
          <a:bodyPr>
            <a:normAutofit/>
          </a:bodyPr>
          <a:lstStyle/>
          <a:p>
            <a:pPr algn="ctr"/>
            <a:r>
              <a:rPr lang="it-IT" sz="2400" dirty="0" smtClean="0">
                <a:latin typeface="Book Antiqua" panose="02040602050305030304" pitchFamily="18" charset="0"/>
              </a:rPr>
              <a:t>In questo periodo di solitudine e incertezza a causa del COVID-19, dobbiamo essere più uniti che mai, anche se distanti, perché solo insieme riusciremo a superare anche questa emergenza. </a:t>
            </a:r>
            <a:br>
              <a:rPr lang="it-IT" sz="2400" dirty="0" smtClean="0">
                <a:latin typeface="Book Antiqua" panose="02040602050305030304" pitchFamily="18" charset="0"/>
              </a:rPr>
            </a:br>
            <a:r>
              <a:rPr lang="it-IT" sz="2400" dirty="0">
                <a:latin typeface="Book Antiqua" panose="02040602050305030304" pitchFamily="18" charset="0"/>
              </a:rPr>
              <a:t/>
            </a:r>
            <a:br>
              <a:rPr lang="it-IT" sz="2400" dirty="0">
                <a:latin typeface="Book Antiqua" panose="02040602050305030304" pitchFamily="18" charset="0"/>
              </a:rPr>
            </a:br>
            <a:r>
              <a:rPr lang="it-IT" sz="2400" dirty="0" smtClean="0">
                <a:latin typeface="Book Antiqua" panose="02040602050305030304" pitchFamily="18" charset="0"/>
              </a:rPr>
              <a:t/>
            </a:r>
            <a:br>
              <a:rPr lang="it-IT" sz="2400" dirty="0" smtClean="0">
                <a:latin typeface="Book Antiqua" panose="02040602050305030304" pitchFamily="18" charset="0"/>
              </a:rPr>
            </a:br>
            <a:r>
              <a:rPr lang="it-IT" sz="2400" dirty="0">
                <a:latin typeface="Book Antiqua" panose="02040602050305030304" pitchFamily="18" charset="0"/>
              </a:rPr>
              <a:t/>
            </a:r>
            <a:br>
              <a:rPr lang="it-IT" sz="2400" dirty="0">
                <a:latin typeface="Book Antiqua" panose="02040602050305030304" pitchFamily="18" charset="0"/>
              </a:rPr>
            </a:br>
            <a:r>
              <a:rPr lang="it-IT" sz="2400" dirty="0" smtClean="0">
                <a:latin typeface="Book Antiqua" panose="02040602050305030304" pitchFamily="18" charset="0"/>
              </a:rPr>
              <a:t/>
            </a:r>
            <a:br>
              <a:rPr lang="it-IT" sz="2400" dirty="0" smtClean="0">
                <a:latin typeface="Book Antiqua" panose="02040602050305030304" pitchFamily="18" charset="0"/>
              </a:rPr>
            </a:br>
            <a:r>
              <a:rPr lang="it-IT" sz="2400" dirty="0">
                <a:latin typeface="Book Antiqua" panose="02040602050305030304" pitchFamily="18" charset="0"/>
              </a:rPr>
              <a:t/>
            </a:r>
            <a:br>
              <a:rPr lang="it-IT" sz="2400" dirty="0">
                <a:latin typeface="Book Antiqua" panose="02040602050305030304" pitchFamily="18" charset="0"/>
              </a:rPr>
            </a:br>
            <a:r>
              <a:rPr lang="it-IT" sz="2400" dirty="0" smtClean="0">
                <a:latin typeface="Book Antiqua" panose="02040602050305030304" pitchFamily="18" charset="0"/>
              </a:rPr>
              <a:t/>
            </a:r>
            <a:br>
              <a:rPr lang="it-IT" sz="2400" dirty="0" smtClean="0">
                <a:latin typeface="Book Antiqua" panose="02040602050305030304" pitchFamily="18" charset="0"/>
              </a:rPr>
            </a:br>
            <a:r>
              <a:rPr lang="it-IT" sz="2400" dirty="0" smtClean="0">
                <a:latin typeface="Book Antiqua" panose="02040602050305030304" pitchFamily="18" charset="0"/>
              </a:rPr>
              <a:t>                                                                     Benedetta </a:t>
            </a:r>
            <a:r>
              <a:rPr lang="it-IT" sz="2400" dirty="0" err="1" smtClean="0">
                <a:latin typeface="Book Antiqua" panose="02040602050305030304" pitchFamily="18" charset="0"/>
              </a:rPr>
              <a:t>Pezone</a:t>
            </a:r>
            <a:r>
              <a:rPr lang="it-IT" sz="2400" dirty="0" smtClean="0">
                <a:latin typeface="Book Antiqua" panose="02040602050305030304" pitchFamily="18" charset="0"/>
              </a:rPr>
              <a:t>, 1° B</a:t>
            </a:r>
            <a:endParaRPr lang="it-IT" sz="2400" dirty="0">
              <a:latin typeface="Book Antiqua" panose="02040602050305030304" pitchFamily="18" charset="0"/>
            </a:endParaRPr>
          </a:p>
        </p:txBody>
      </p:sp>
      <p:sp>
        <p:nvSpPr>
          <p:cNvPr id="3" name="Segnaposto contenuto 2"/>
          <p:cNvSpPr>
            <a:spLocks noGrp="1"/>
          </p:cNvSpPr>
          <p:nvPr>
            <p:ph idx="1"/>
          </p:nvPr>
        </p:nvSpPr>
        <p:spPr>
          <a:xfrm flipH="1">
            <a:off x="11353798" y="1825625"/>
            <a:ext cx="45719" cy="46038"/>
          </a:xfrm>
        </p:spPr>
        <p:txBody>
          <a:bodyPr>
            <a:normAutofit fontScale="25000" lnSpcReduction="20000"/>
          </a:bodyPr>
          <a:lstStyle/>
          <a:p>
            <a:endParaRPr lang="it-IT" dirty="0"/>
          </a:p>
        </p:txBody>
      </p:sp>
    </p:spTree>
    <p:extLst>
      <p:ext uri="{BB962C8B-B14F-4D97-AF65-F5344CB8AC3E}">
        <p14:creationId xmlns:p14="http://schemas.microsoft.com/office/powerpoint/2010/main" val="34380684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336</Words>
  <Application>Microsoft Office PowerPoint</Application>
  <PresentationFormat>Widescreen</PresentationFormat>
  <Paragraphs>5</Paragraphs>
  <Slides>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6</vt:i4>
      </vt:variant>
    </vt:vector>
  </HeadingPairs>
  <TitlesOfParts>
    <vt:vector size="13" baseType="lpstr">
      <vt:lpstr>Arabic Typesetting</vt:lpstr>
      <vt:lpstr>Arial</vt:lpstr>
      <vt:lpstr>Bell MT</vt:lpstr>
      <vt:lpstr>Book Antiqua</vt:lpstr>
      <vt:lpstr>Calibri</vt:lpstr>
      <vt:lpstr>Calibri Light</vt:lpstr>
      <vt:lpstr>Tema di Office</vt:lpstr>
      <vt:lpstr>«La libertà è una sola: le catene imposte a uno di noi pesano sulle spalle di tutti»                    Nelson Mandela</vt:lpstr>
      <vt:lpstr>Libertà: una parola semplice, ma con un significato importante. E’ difficile spiegare con precisione cosa sia la libertà. Per me, libertà è quando parli con gli altri ed esprimi la tua opinione senza essere giudicata, quando sei triste e piangi senza vergognarti, quando sei felice e salti, gridi senza aver paura di ciò che pensano gli altri. Libertà è quando tutti capiscono che ognuno ha il diritto di essere se stesso.</vt:lpstr>
      <vt:lpstr>Presentazione standard di PowerPoint</vt:lpstr>
      <vt:lpstr> Durante la Seconda Guerra Mondiale, nacque la Resistenza: un moto di liberazione nazionale contro il nazismo. Chi combatteva nella Resistenza era un partigiano: i partigiani non erano un esercito vero e proprio, ma erano civili che si armavano come potevano e si riunivano in gruppi per attaccare in ogni modo il nemico. Le loro azioni si affiancavano a quelle consistenti degli eserciti alleati e uniti riuscirono a vincere.  Il 25 aprile è il giorno in cui ogni anno in Italia si celebra la festa della Liberazione dal nazifascismo, avvenuta nel 1945. L’occupazione tedesca e fascista in Italia non terminò in un solo giorno ma si considera il 25 aprile come data simbolo, perché quel giorno del 1945 coincise con l’inizio della ritirata da parte dei soldati della Germania nazista e di quelli fascisti della repubblica di Salò dalle città di Torino e di Milano, dopo che la popolazione si era ribellata e i partigiani avevano organizzato un piano coordinato per riprendere le città.</vt:lpstr>
      <vt:lpstr>Presentazione standard di PowerPoint</vt:lpstr>
      <vt:lpstr>In questo periodo di solitudine e incertezza a causa del COVID-19, dobbiamo essere più uniti che mai, anche se distanti, perché solo insieme riusciremo a superare anche questa emergenza.                                                                             Benedetta Pezone, 1° 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zxy</dc:creator>
  <cp:lastModifiedBy>AsRocK</cp:lastModifiedBy>
  <cp:revision>26</cp:revision>
  <dcterms:created xsi:type="dcterms:W3CDTF">2020-04-21T20:04:51Z</dcterms:created>
  <dcterms:modified xsi:type="dcterms:W3CDTF">2020-05-03T17:32:54Z</dcterms:modified>
</cp:coreProperties>
</file>