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62" r:id="rId5"/>
    <p:sldId id="263" r:id="rId6"/>
    <p:sldId id="264" r:id="rId7"/>
    <p:sldId id="265" r:id="rId8"/>
    <p:sldId id="266"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30A29-3897-4702-8D7B-225764C571A9}" v="141" dt="2022-01-28T18:22:25.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0" autoAdjust="0"/>
    <p:restoredTop sz="94660"/>
  </p:normalViewPr>
  <p:slideViewPr>
    <p:cSldViewPr snapToGrid="0">
      <p:cViewPr varScale="1">
        <p:scale>
          <a:sx n="61" d="100"/>
          <a:sy n="61" d="100"/>
        </p:scale>
        <p:origin x="6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1/28/2022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156343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1/28/2022</a:t>
            </a:fld>
            <a:endParaRPr lang="en-US" dirty="0"/>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95774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1/28/2022</a:t>
            </a:fld>
            <a:endParaRPr lang="en-US" dirty="0"/>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135060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1/28/2022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369937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1/28/2022</a:t>
            </a:fld>
            <a:endParaRPr lang="en-US" dirty="0"/>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229001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1/28/2022</a:t>
            </a:fld>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203263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1/28/2022</a:t>
            </a:fld>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58922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1/28/2022</a:t>
            </a:fld>
            <a:endParaRPr lang="en-US" dirty="0"/>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358903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1/28/2022</a:t>
            </a:fld>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57043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1/28/2022</a:t>
            </a:fld>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74532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1/28/2022</a:t>
            </a:fld>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a:t>
            </a:fld>
            <a:endParaRPr lang="en-US" dirty="0"/>
          </a:p>
        </p:txBody>
      </p:sp>
    </p:spTree>
    <p:extLst>
      <p:ext uri="{BB962C8B-B14F-4D97-AF65-F5344CB8AC3E}">
        <p14:creationId xmlns:p14="http://schemas.microsoft.com/office/powerpoint/2010/main" val="288794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1/28/2022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27842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12" r:id="rId8"/>
    <p:sldLayoutId id="2147483713" r:id="rId9"/>
    <p:sldLayoutId id="2147483714" r:id="rId10"/>
    <p:sldLayoutId id="2147483722"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red.it/play/cultura/2017/01/27/giorno-della-memoria-2017/"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umbriaecultura.it/liliana-segre-shoah-auschwit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flickr.com/photos/touncertaintyandbeyond/4947621871/"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flickr.com/photos/12962905@N05/5102689477" TargetMode="External"/><Relationship Id="rId5" Type="http://schemas.openxmlformats.org/officeDocument/2006/relationships/image" Target="../media/image8.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deportati.it/news/video-liliana-segre-parla-agli-studenti-genovesi-9-ottobre-2018/" TargetMode="External"/><Relationship Id="rId5" Type="http://schemas.openxmlformats.org/officeDocument/2006/relationships/image" Target="../media/image9.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n.wikipedia.org/wiki/Liliana_Segre" TargetMode="External"/><Relationship Id="rId5" Type="http://schemas.openxmlformats.org/officeDocument/2006/relationships/image" Target="../media/image10.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ivicolab.it/il-discorso-di-liliana-segre-al-parlamento-europeo/" TargetMode="External"/><Relationship Id="rId5" Type="http://schemas.openxmlformats.org/officeDocument/2006/relationships/image" Target="../media/image11.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Immagine 4" descr="Immagine che contiene testo, arco&#10;&#10;Descrizione generata automaticamente">
            <a:extLst>
              <a:ext uri="{FF2B5EF4-FFF2-40B4-BE49-F238E27FC236}">
                <a16:creationId xmlns:a16="http://schemas.microsoft.com/office/drawing/2014/main" id="{D5A8B31C-9FD2-4A92-A57B-4D1B610F37D7}"/>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 r="1" b="1"/>
          <a:stretch/>
        </p:blipFill>
        <p:spPr>
          <a:xfrm>
            <a:off x="3048" y="-40630"/>
            <a:ext cx="12188952" cy="6856614"/>
          </a:xfrm>
          <a:prstGeom prst="rect">
            <a:avLst/>
          </a:prstGeom>
        </p:spPr>
      </p:pic>
      <p:sp>
        <p:nvSpPr>
          <p:cNvPr id="2" name="Titolo 1">
            <a:extLst>
              <a:ext uri="{FF2B5EF4-FFF2-40B4-BE49-F238E27FC236}">
                <a16:creationId xmlns:a16="http://schemas.microsoft.com/office/drawing/2014/main" id="{9B6F39E3-BB0A-45DB-8247-D310ECBACC16}"/>
              </a:ext>
            </a:extLst>
          </p:cNvPr>
          <p:cNvSpPr>
            <a:spLocks noGrp="1"/>
          </p:cNvSpPr>
          <p:nvPr>
            <p:ph type="ctrTitle"/>
          </p:nvPr>
        </p:nvSpPr>
        <p:spPr>
          <a:xfrm>
            <a:off x="996275" y="744909"/>
            <a:ext cx="10190071" cy="3145855"/>
          </a:xfrm>
        </p:spPr>
        <p:txBody>
          <a:bodyPr anchor="b">
            <a:normAutofit/>
          </a:bodyPr>
          <a:lstStyle/>
          <a:p>
            <a:r>
              <a:rPr lang="it-IT" sz="5200" b="1" dirty="0">
                <a:solidFill>
                  <a:srgbClr val="FFFFFF"/>
                </a:solidFill>
              </a:rPr>
              <a:t>IL GIORNO DELLA MEMORIA</a:t>
            </a:r>
          </a:p>
        </p:txBody>
      </p:sp>
      <p:sp>
        <p:nvSpPr>
          <p:cNvPr id="3" name="Sottotitolo 2">
            <a:extLst>
              <a:ext uri="{FF2B5EF4-FFF2-40B4-BE49-F238E27FC236}">
                <a16:creationId xmlns:a16="http://schemas.microsoft.com/office/drawing/2014/main" id="{9C843A90-6B65-4700-A222-0087DC2F6A7F}"/>
              </a:ext>
            </a:extLst>
          </p:cNvPr>
          <p:cNvSpPr>
            <a:spLocks noGrp="1"/>
          </p:cNvSpPr>
          <p:nvPr>
            <p:ph type="subTitle" idx="1"/>
          </p:nvPr>
        </p:nvSpPr>
        <p:spPr>
          <a:xfrm>
            <a:off x="1218708" y="4069780"/>
            <a:ext cx="9781327" cy="2056617"/>
          </a:xfrm>
        </p:spPr>
        <p:txBody>
          <a:bodyPr anchor="t">
            <a:normAutofit/>
          </a:bodyPr>
          <a:lstStyle/>
          <a:p>
            <a:r>
              <a:rPr lang="it-IT" sz="3000" dirty="0">
                <a:solidFill>
                  <a:srgbClr val="FFFFFF"/>
                </a:solidFill>
              </a:rPr>
              <a:t>Liliana Segre: la mia vita dopo Auschwitz</a:t>
            </a:r>
          </a:p>
        </p:txBody>
      </p:sp>
      <p:sp>
        <p:nvSpPr>
          <p:cNvPr id="7" name="CasellaDiTesto 6">
            <a:extLst>
              <a:ext uri="{FF2B5EF4-FFF2-40B4-BE49-F238E27FC236}">
                <a16:creationId xmlns:a16="http://schemas.microsoft.com/office/drawing/2014/main" id="{7601F70C-FDE1-42B2-925B-A363893AFC0C}"/>
              </a:ext>
            </a:extLst>
          </p:cNvPr>
          <p:cNvSpPr txBox="1"/>
          <p:nvPr/>
        </p:nvSpPr>
        <p:spPr>
          <a:xfrm>
            <a:off x="5638800" y="2726266"/>
            <a:ext cx="914400" cy="914400"/>
          </a:xfrm>
          <a:prstGeom prst="rect">
            <a:avLst/>
          </a:prstGeom>
          <a:noFill/>
        </p:spPr>
        <p:txBody>
          <a:bodyPr wrap="square" rtlCol="0">
            <a:spAutoFit/>
          </a:bodyPr>
          <a:lstStyle/>
          <a:p>
            <a:endParaRPr lang="it-IT" dirty="0"/>
          </a:p>
        </p:txBody>
      </p:sp>
      <p:sp>
        <p:nvSpPr>
          <p:cNvPr id="8" name="CasellaDiTesto 7">
            <a:extLst>
              <a:ext uri="{FF2B5EF4-FFF2-40B4-BE49-F238E27FC236}">
                <a16:creationId xmlns:a16="http://schemas.microsoft.com/office/drawing/2014/main" id="{490FA622-5ACE-4ABA-99EC-AE169ADDA5C8}"/>
              </a:ext>
            </a:extLst>
          </p:cNvPr>
          <p:cNvSpPr txBox="1"/>
          <p:nvPr/>
        </p:nvSpPr>
        <p:spPr>
          <a:xfrm>
            <a:off x="4622800" y="4728756"/>
            <a:ext cx="2031999" cy="369332"/>
          </a:xfrm>
          <a:prstGeom prst="rect">
            <a:avLst/>
          </a:prstGeom>
          <a:noFill/>
        </p:spPr>
        <p:txBody>
          <a:bodyPr wrap="square" rtlCol="0">
            <a:spAutoFit/>
          </a:bodyPr>
          <a:lstStyle/>
          <a:p>
            <a:r>
              <a:rPr lang="it-IT" dirty="0">
                <a:solidFill>
                  <a:schemeClr val="bg1"/>
                </a:solidFill>
              </a:rPr>
              <a:t>D’Angelo Aurora</a:t>
            </a:r>
          </a:p>
        </p:txBody>
      </p:sp>
    </p:spTree>
    <p:extLst>
      <p:ext uri="{BB962C8B-B14F-4D97-AF65-F5344CB8AC3E}">
        <p14:creationId xmlns:p14="http://schemas.microsoft.com/office/powerpoint/2010/main" val="261385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489A2D2-B3AA-488C-B20E-15DBB97548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94385" y="0"/>
            <a:ext cx="3997615" cy="6816079"/>
            <a:chOff x="8059620" y="41922"/>
            <a:chExt cx="3997615" cy="6816077"/>
          </a:xfrm>
        </p:grpSpPr>
        <p:pic>
          <p:nvPicPr>
            <p:cNvPr id="15" name="Picture 14">
              <a:extLst>
                <a:ext uri="{FF2B5EF4-FFF2-40B4-BE49-F238E27FC236}">
                  <a16:creationId xmlns:a16="http://schemas.microsoft.com/office/drawing/2014/main" id="{7C8EAD1A-FDD8-42C1-BC99-CCB0CC628B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6" name="Picture 15">
              <a:extLst>
                <a:ext uri="{FF2B5EF4-FFF2-40B4-BE49-F238E27FC236}">
                  <a16:creationId xmlns:a16="http://schemas.microsoft.com/office/drawing/2014/main" id="{E897C8CE-9AE7-4BB3-B76A-13264EA74A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olo 1">
            <a:extLst>
              <a:ext uri="{FF2B5EF4-FFF2-40B4-BE49-F238E27FC236}">
                <a16:creationId xmlns:a16="http://schemas.microsoft.com/office/drawing/2014/main" id="{7CE525FC-E468-4F34-A3D2-0C1A84892994}"/>
              </a:ext>
            </a:extLst>
          </p:cNvPr>
          <p:cNvSpPr>
            <a:spLocks noGrp="1"/>
          </p:cNvSpPr>
          <p:nvPr>
            <p:ph type="title"/>
          </p:nvPr>
        </p:nvSpPr>
        <p:spPr>
          <a:xfrm>
            <a:off x="26355" y="0"/>
            <a:ext cx="10606072" cy="1900861"/>
          </a:xfrm>
        </p:spPr>
        <p:txBody>
          <a:bodyPr>
            <a:normAutofit/>
          </a:bodyPr>
          <a:lstStyle/>
          <a:p>
            <a:r>
              <a:rPr lang="it-IT" sz="5500" b="1" dirty="0"/>
              <a:t>Chi è Liliana Segre</a:t>
            </a:r>
          </a:p>
        </p:txBody>
      </p:sp>
      <p:sp>
        <p:nvSpPr>
          <p:cNvPr id="3" name="Segnaposto contenuto 2">
            <a:extLst>
              <a:ext uri="{FF2B5EF4-FFF2-40B4-BE49-F238E27FC236}">
                <a16:creationId xmlns:a16="http://schemas.microsoft.com/office/drawing/2014/main" id="{E8020AD3-94F8-41B2-879E-1A2A518F5A30}"/>
              </a:ext>
            </a:extLst>
          </p:cNvPr>
          <p:cNvSpPr>
            <a:spLocks noGrp="1"/>
          </p:cNvSpPr>
          <p:nvPr>
            <p:ph idx="1"/>
          </p:nvPr>
        </p:nvSpPr>
        <p:spPr>
          <a:xfrm>
            <a:off x="96012" y="1574833"/>
            <a:ext cx="6254496" cy="3423812"/>
          </a:xfrm>
        </p:spPr>
        <p:txBody>
          <a:bodyPr>
            <a:noAutofit/>
          </a:bodyPr>
          <a:lstStyle/>
          <a:p>
            <a:pPr marL="0" indent="0">
              <a:buNone/>
            </a:pPr>
            <a:r>
              <a:rPr lang="it-IT" sz="3200" dirty="0">
                <a:latin typeface="Arial" panose="020B0604020202020204" pitchFamily="34" charset="0"/>
              </a:rPr>
              <a:t>Liliana Segre </a:t>
            </a:r>
            <a:r>
              <a:rPr lang="it-IT" sz="3200" b="0" i="0" dirty="0">
                <a:effectLst/>
                <a:latin typeface="Arial" panose="020B0604020202020204" pitchFamily="34" charset="0"/>
              </a:rPr>
              <a:t>è un’attivista, politica e superstite dell’Olocausto italiana, dal 15 aprile 2021 presidente della Commissione straordinaria per il contrasto dei fenomeni di intolleranza, razzismo, antisemitismo e istigazione all’odio e alla violenza.</a:t>
            </a:r>
            <a:endParaRPr lang="it-IT" sz="3200" dirty="0"/>
          </a:p>
        </p:txBody>
      </p:sp>
      <p:pic>
        <p:nvPicPr>
          <p:cNvPr id="5" name="Immagine 4" descr="Immagine che contiene testo, persona, posando, vecchio&#10;&#10;Descrizione generata automaticamente">
            <a:extLst>
              <a:ext uri="{FF2B5EF4-FFF2-40B4-BE49-F238E27FC236}">
                <a16:creationId xmlns:a16="http://schemas.microsoft.com/office/drawing/2014/main" id="{75497556-394A-4E8F-9F3D-6D43D669907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261" r="-2" b="-2"/>
          <a:stretch/>
        </p:blipFill>
        <p:spPr>
          <a:xfrm>
            <a:off x="6094476" y="1385878"/>
            <a:ext cx="6001512" cy="4935565"/>
          </a:xfrm>
          <a:prstGeom prst="rect">
            <a:avLst/>
          </a:prstGeom>
        </p:spPr>
      </p:pic>
    </p:spTree>
    <p:extLst>
      <p:ext uri="{BB962C8B-B14F-4D97-AF65-F5344CB8AC3E}">
        <p14:creationId xmlns:p14="http://schemas.microsoft.com/office/powerpoint/2010/main" val="21781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8" name="Picture 17">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4" name="Group 23">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25" name="Picture 24">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6" name="Picture 25">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Segnaposto contenuto 2">
            <a:extLst>
              <a:ext uri="{FF2B5EF4-FFF2-40B4-BE49-F238E27FC236}">
                <a16:creationId xmlns:a16="http://schemas.microsoft.com/office/drawing/2014/main" id="{2C9483FA-37E0-4CF7-9F38-21C036322A6F}"/>
              </a:ext>
            </a:extLst>
          </p:cNvPr>
          <p:cNvSpPr>
            <a:spLocks noGrp="1"/>
          </p:cNvSpPr>
          <p:nvPr>
            <p:ph idx="4294967295"/>
          </p:nvPr>
        </p:nvSpPr>
        <p:spPr>
          <a:xfrm>
            <a:off x="0" y="1935480"/>
            <a:ext cx="6858000" cy="3156166"/>
          </a:xfrm>
        </p:spPr>
        <p:txBody>
          <a:bodyPr vert="horz" lIns="91440" tIns="45720" rIns="91440" bIns="45720" rtlCol="0" anchor="ctr">
            <a:noAutofit/>
          </a:bodyPr>
          <a:lstStyle/>
          <a:p>
            <a:pPr marL="0" indent="0">
              <a:buNone/>
            </a:pPr>
            <a:r>
              <a:rPr lang="en-US" sz="3600" dirty="0">
                <a:latin typeface="Arial" panose="020B0604020202020204" pitchFamily="34" charset="0"/>
                <a:cs typeface="Arial" panose="020B0604020202020204" pitchFamily="34" charset="0"/>
              </a:rPr>
              <a:t>Liliana Segre il 30 gennaio 1944 venne deportata al campo di concentramento di Auschwitz all’età di soli tredici anni.                                 Fu messa per circa un anno ai lavori forzati presso la fabbrica di munizioni Union.                                                                                               Alla fine di gennaio del 1945 affrontò la marcia della morte, dopo l’evacuazione del campo.</a:t>
            </a:r>
          </a:p>
        </p:txBody>
      </p:sp>
      <p:pic>
        <p:nvPicPr>
          <p:cNvPr id="10" name="Immagine 9" descr="Immagine che contiene cielo, rotaie, terra, esterni&#10;&#10;Descrizione generata automaticamente">
            <a:extLst>
              <a:ext uri="{FF2B5EF4-FFF2-40B4-BE49-F238E27FC236}">
                <a16:creationId xmlns:a16="http://schemas.microsoft.com/office/drawing/2014/main" id="{8E54880D-1975-467E-802C-271ADB240A7F}"/>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1921" r="26386"/>
          <a:stretch/>
        </p:blipFill>
        <p:spPr>
          <a:xfrm>
            <a:off x="6861048" y="1"/>
            <a:ext cx="5330952" cy="6858000"/>
          </a:xfrm>
          <a:prstGeom prst="rect">
            <a:avLst/>
          </a:prstGeom>
        </p:spPr>
      </p:pic>
    </p:spTree>
    <p:extLst>
      <p:ext uri="{BB962C8B-B14F-4D97-AF65-F5344CB8AC3E}">
        <p14:creationId xmlns:p14="http://schemas.microsoft.com/office/powerpoint/2010/main" val="401839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5" name="Picture 14">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7" name="Rectangle 1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1" name="Group 20">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22" name="Picture 21">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3" name="Picture 22">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Segnaposto contenuto 2">
            <a:extLst>
              <a:ext uri="{FF2B5EF4-FFF2-40B4-BE49-F238E27FC236}">
                <a16:creationId xmlns:a16="http://schemas.microsoft.com/office/drawing/2014/main" id="{F0DA63AD-6FB4-40A3-96B5-925C6A63FA74}"/>
              </a:ext>
            </a:extLst>
          </p:cNvPr>
          <p:cNvSpPr>
            <a:spLocks noGrp="1"/>
          </p:cNvSpPr>
          <p:nvPr>
            <p:ph idx="4294967295"/>
          </p:nvPr>
        </p:nvSpPr>
        <p:spPr>
          <a:xfrm>
            <a:off x="189059" y="1929019"/>
            <a:ext cx="6511635" cy="3156166"/>
          </a:xfrm>
        </p:spPr>
        <p:txBody>
          <a:bodyPr vert="horz" lIns="91440" tIns="45720" rIns="91440" bIns="45720" rtlCol="0" anchor="ctr">
            <a:noAutofit/>
          </a:bodyPr>
          <a:lstStyle/>
          <a:p>
            <a:pPr marL="0" indent="0">
              <a:buNone/>
            </a:pPr>
            <a:r>
              <a:rPr lang="en-US" sz="3600" dirty="0">
                <a:latin typeface="Arial" panose="020B0604020202020204" pitchFamily="34" charset="0"/>
                <a:cs typeface="Arial" panose="020B0604020202020204" pitchFamily="34" charset="0"/>
              </a:rPr>
              <a:t>Liliana venne liberata il 1° maggio 1945 dal campo di Malchow e dei 776 bambini italiani che furono deportati ad Auschwitz, fu tra i 25 sopravvissuti.                                                                                                    Al rientro nell’Italia liberata, visse con gli zii e successivamente con i nonni materni, unici superstiti della sua famiglia.</a:t>
            </a:r>
          </a:p>
        </p:txBody>
      </p:sp>
      <p:pic>
        <p:nvPicPr>
          <p:cNvPr id="7" name="Immagine 6" descr="Immagine che contiene esterni&#10;&#10;Descrizione generata automaticamente">
            <a:extLst>
              <a:ext uri="{FF2B5EF4-FFF2-40B4-BE49-F238E27FC236}">
                <a16:creationId xmlns:a16="http://schemas.microsoft.com/office/drawing/2014/main" id="{7DC55C29-CB48-4EA0-8AD5-7A1101F7A83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9514" r="22186"/>
          <a:stretch/>
        </p:blipFill>
        <p:spPr>
          <a:xfrm>
            <a:off x="6861048" y="1"/>
            <a:ext cx="5330952" cy="6858000"/>
          </a:xfrm>
          <a:prstGeom prst="rect">
            <a:avLst/>
          </a:prstGeom>
        </p:spPr>
      </p:pic>
    </p:spTree>
    <p:extLst>
      <p:ext uri="{BB962C8B-B14F-4D97-AF65-F5344CB8AC3E}">
        <p14:creationId xmlns:p14="http://schemas.microsoft.com/office/powerpoint/2010/main" val="27625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8" name="Group 17">
            <a:extLst>
              <a:ext uri="{FF2B5EF4-FFF2-40B4-BE49-F238E27FC236}">
                <a16:creationId xmlns:a16="http://schemas.microsoft.com/office/drawing/2014/main" id="{9A687177-F702-448F-8EF6-F096F2FC6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9" name="Picture 18">
              <a:extLst>
                <a:ext uri="{FF2B5EF4-FFF2-40B4-BE49-F238E27FC236}">
                  <a16:creationId xmlns:a16="http://schemas.microsoft.com/office/drawing/2014/main" id="{7C78AB25-4A75-4173-8E4D-36502001B81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0F9364C2-7251-4B95-A5A4-20323B34FF4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Segnaposto contenuto 2">
            <a:extLst>
              <a:ext uri="{FF2B5EF4-FFF2-40B4-BE49-F238E27FC236}">
                <a16:creationId xmlns:a16="http://schemas.microsoft.com/office/drawing/2014/main" id="{2F189F12-B158-4F05-8118-C6673A0D27C4}"/>
              </a:ext>
            </a:extLst>
          </p:cNvPr>
          <p:cNvSpPr>
            <a:spLocks noGrp="1"/>
          </p:cNvSpPr>
          <p:nvPr>
            <p:ph idx="4294967295"/>
          </p:nvPr>
        </p:nvSpPr>
        <p:spPr>
          <a:xfrm>
            <a:off x="1" y="2072431"/>
            <a:ext cx="6750374" cy="3100495"/>
          </a:xfrm>
        </p:spPr>
        <p:txBody>
          <a:bodyPr vert="horz" lIns="91440" tIns="45720" rIns="91440" bIns="45720" rtlCol="0" anchor="ctr">
            <a:noAutofit/>
          </a:bodyPr>
          <a:lstStyle/>
          <a:p>
            <a:pPr marL="0" indent="0">
              <a:buNone/>
            </a:pPr>
            <a:r>
              <a:rPr lang="en-US" sz="3200" dirty="0">
                <a:latin typeface="Arial" panose="020B0604020202020204" pitchFamily="34" charset="0"/>
                <a:cs typeface="Arial" panose="020B0604020202020204" pitchFamily="34" charset="0"/>
              </a:rPr>
              <a:t>Nel 1948 conobbe Alfredo Belli Paci e, nel 1951, i due si sposarono.                                                                                           Liliana per molto tempo non ha voluto parlare della sua esperienza nei campi di concentramento pubblicamente. Ha deciso di interrompere questo silenzio all’inizio degli anni ‘90 partecipando a molte assemblee scolastiche e convegni di ogni tipo per raccontare ai giovani la sua storia.    </a:t>
            </a:r>
          </a:p>
        </p:txBody>
      </p:sp>
      <p:pic>
        <p:nvPicPr>
          <p:cNvPr id="5" name="Immagine 4" descr="Immagine che contiene persona, uomo, musica&#10;&#10;Descrizione generata automaticamente">
            <a:extLst>
              <a:ext uri="{FF2B5EF4-FFF2-40B4-BE49-F238E27FC236}">
                <a16:creationId xmlns:a16="http://schemas.microsoft.com/office/drawing/2014/main" id="{DB054C9D-9D3F-4352-BE55-DABC5D3E7E33}"/>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8133" r="35382" b="-1"/>
          <a:stretch/>
        </p:blipFill>
        <p:spPr>
          <a:xfrm>
            <a:off x="6858001" y="567942"/>
            <a:ext cx="4724400" cy="5716862"/>
          </a:xfrm>
          <a:prstGeom prst="rect">
            <a:avLst/>
          </a:prstGeom>
        </p:spPr>
      </p:pic>
    </p:spTree>
    <p:extLst>
      <p:ext uri="{BB962C8B-B14F-4D97-AF65-F5344CB8AC3E}">
        <p14:creationId xmlns:p14="http://schemas.microsoft.com/office/powerpoint/2010/main" val="251646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9" name="Group 18">
            <a:extLst>
              <a:ext uri="{FF2B5EF4-FFF2-40B4-BE49-F238E27FC236}">
                <a16:creationId xmlns:a16="http://schemas.microsoft.com/office/drawing/2014/main" id="{9A687177-F702-448F-8EF6-F096F2FC6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0" name="Picture 19">
              <a:extLst>
                <a:ext uri="{FF2B5EF4-FFF2-40B4-BE49-F238E27FC236}">
                  <a16:creationId xmlns:a16="http://schemas.microsoft.com/office/drawing/2014/main" id="{7C78AB25-4A75-4173-8E4D-36502001B81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1" name="Picture 20">
              <a:extLst>
                <a:ext uri="{FF2B5EF4-FFF2-40B4-BE49-F238E27FC236}">
                  <a16:creationId xmlns:a16="http://schemas.microsoft.com/office/drawing/2014/main" id="{0F9364C2-7251-4B95-A5A4-20323B34FF4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Segnaposto contenuto 2">
            <a:extLst>
              <a:ext uri="{FF2B5EF4-FFF2-40B4-BE49-F238E27FC236}">
                <a16:creationId xmlns:a16="http://schemas.microsoft.com/office/drawing/2014/main" id="{E6283911-610D-4F0F-9FBD-97542BCD6A47}"/>
              </a:ext>
            </a:extLst>
          </p:cNvPr>
          <p:cNvSpPr>
            <a:spLocks noGrp="1"/>
          </p:cNvSpPr>
          <p:nvPr>
            <p:ph idx="4294967295"/>
          </p:nvPr>
        </p:nvSpPr>
        <p:spPr>
          <a:xfrm>
            <a:off x="198125" y="1876125"/>
            <a:ext cx="6656828" cy="3100495"/>
          </a:xfrm>
        </p:spPr>
        <p:txBody>
          <a:bodyPr vert="horz" lIns="91440" tIns="45720" rIns="91440" bIns="45720" rtlCol="0" anchor="ctr">
            <a:noAutofit/>
          </a:bodyPr>
          <a:lstStyle/>
          <a:p>
            <a:pPr marL="0" indent="0">
              <a:buNone/>
            </a:pPr>
            <a:r>
              <a:rPr lang="en-US" sz="3200" dirty="0">
                <a:latin typeface="Arial" panose="020B0604020202020204" pitchFamily="34" charset="0"/>
                <a:cs typeface="Arial" panose="020B0604020202020204" pitchFamily="34" charset="0"/>
              </a:rPr>
              <a:t>Il 19 gennaio 2018 il presidente della Repubblica Sergio Mattarella nominò Liliana Segre senatrice a vita «per aver illustrato la Patria con meriti altissimi nel campo sociale». Il 19 ottobre 2019 le viene conferito il riconoscimento «Testimone del Tempo» e il 2 febbraio 2021, l’Università di Pisa ha conferito a Liliana la laurea magistrale honoris causa in «Scienze per la pace».</a:t>
            </a:r>
          </a:p>
        </p:txBody>
      </p:sp>
      <p:pic>
        <p:nvPicPr>
          <p:cNvPr id="5" name="Immagine 4" descr="Immagine che contiene persona, tuta, inpiedi, persone&#10;&#10;Descrizione generata automaticamente">
            <a:extLst>
              <a:ext uri="{FF2B5EF4-FFF2-40B4-BE49-F238E27FC236}">
                <a16:creationId xmlns:a16="http://schemas.microsoft.com/office/drawing/2014/main" id="{0A70A046-19AA-4530-BE74-8310531F9AA7}"/>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9787" r="25120" b="1"/>
          <a:stretch/>
        </p:blipFill>
        <p:spPr>
          <a:xfrm>
            <a:off x="6858001" y="567942"/>
            <a:ext cx="4724400" cy="5716862"/>
          </a:xfrm>
          <a:prstGeom prst="rect">
            <a:avLst/>
          </a:prstGeom>
        </p:spPr>
      </p:pic>
    </p:spTree>
    <p:extLst>
      <p:ext uri="{BB962C8B-B14F-4D97-AF65-F5344CB8AC3E}">
        <p14:creationId xmlns:p14="http://schemas.microsoft.com/office/powerpoint/2010/main" val="209195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8"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9" name="Rectangle 1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 name="Rectangle 15">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1" name="Group 17">
            <a:extLst>
              <a:ext uri="{FF2B5EF4-FFF2-40B4-BE49-F238E27FC236}">
                <a16:creationId xmlns:a16="http://schemas.microsoft.com/office/drawing/2014/main" id="{9A687177-F702-448F-8EF6-F096F2FC6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9" name="Picture 18">
              <a:extLst>
                <a:ext uri="{FF2B5EF4-FFF2-40B4-BE49-F238E27FC236}">
                  <a16:creationId xmlns:a16="http://schemas.microsoft.com/office/drawing/2014/main" id="{7C78AB25-4A75-4173-8E4D-36502001B81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0F9364C2-7251-4B95-A5A4-20323B34FF4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Segnaposto contenuto 2">
            <a:extLst>
              <a:ext uri="{FF2B5EF4-FFF2-40B4-BE49-F238E27FC236}">
                <a16:creationId xmlns:a16="http://schemas.microsoft.com/office/drawing/2014/main" id="{AEE76DFF-C19B-4648-8BDF-2C3AF2BF1C0D}"/>
              </a:ext>
            </a:extLst>
          </p:cNvPr>
          <p:cNvSpPr>
            <a:spLocks noGrp="1"/>
          </p:cNvSpPr>
          <p:nvPr>
            <p:ph idx="4294967295"/>
          </p:nvPr>
        </p:nvSpPr>
        <p:spPr>
          <a:xfrm>
            <a:off x="394490" y="1878752"/>
            <a:ext cx="4952681" cy="3100495"/>
          </a:xfrm>
        </p:spPr>
        <p:txBody>
          <a:bodyPr vert="horz" lIns="91440" tIns="45720" rIns="91440" bIns="45720" rtlCol="0" anchor="ctr">
            <a:noAutofit/>
          </a:bodyPr>
          <a:lstStyle/>
          <a:p>
            <a:pPr marL="0" indent="0">
              <a:buNone/>
            </a:pPr>
            <a:r>
              <a:rPr lang="en-US" sz="3200" dirty="0">
                <a:latin typeface="Arial" panose="020B0604020202020204" pitchFamily="34" charset="0"/>
                <a:cs typeface="Arial" panose="020B0604020202020204" pitchFamily="34" charset="0"/>
              </a:rPr>
              <a:t>Io penso che Liliana con le sue testimonianze ci stia donando la responsabilità di mantenere vivo il ricordo della sua storia e che dovremmo portare nel cuore ogni su parola.</a:t>
            </a:r>
          </a:p>
        </p:txBody>
      </p:sp>
      <p:pic>
        <p:nvPicPr>
          <p:cNvPr id="5" name="Immagine 4" descr="Immagine che contiene persona, interni&#10;&#10;Descrizione generata automaticamente">
            <a:extLst>
              <a:ext uri="{FF2B5EF4-FFF2-40B4-BE49-F238E27FC236}">
                <a16:creationId xmlns:a16="http://schemas.microsoft.com/office/drawing/2014/main" id="{CBF1F530-50BE-4F88-9877-33721CBC488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1321" r="32069" b="-2"/>
          <a:stretch/>
        </p:blipFill>
        <p:spPr>
          <a:xfrm>
            <a:off x="6229461" y="432451"/>
            <a:ext cx="4952681" cy="5993098"/>
          </a:xfrm>
          <a:prstGeom prst="rect">
            <a:avLst/>
          </a:prstGeom>
        </p:spPr>
      </p:pic>
    </p:spTree>
    <p:extLst>
      <p:ext uri="{BB962C8B-B14F-4D97-AF65-F5344CB8AC3E}">
        <p14:creationId xmlns:p14="http://schemas.microsoft.com/office/powerpoint/2010/main" val="174714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EAE08B-66DF-435C-86EA-F5DF5E6107A3}"/>
              </a:ext>
            </a:extLst>
          </p:cNvPr>
          <p:cNvSpPr>
            <a:spLocks noGrp="1"/>
          </p:cNvSpPr>
          <p:nvPr>
            <p:ph type="title"/>
          </p:nvPr>
        </p:nvSpPr>
        <p:spPr>
          <a:xfrm>
            <a:off x="252257" y="2766218"/>
            <a:ext cx="11687486" cy="1325563"/>
          </a:xfrm>
        </p:spPr>
        <p:txBody>
          <a:bodyPr>
            <a:noAutofit/>
          </a:bodyPr>
          <a:lstStyle/>
          <a:p>
            <a:r>
              <a:rPr lang="it-IT" sz="7200" dirty="0"/>
              <a:t>GRAZIE PER LA VISIONE !</a:t>
            </a:r>
          </a:p>
        </p:txBody>
      </p:sp>
    </p:spTree>
    <p:extLst>
      <p:ext uri="{BB962C8B-B14F-4D97-AF65-F5344CB8AC3E}">
        <p14:creationId xmlns:p14="http://schemas.microsoft.com/office/powerpoint/2010/main" val="25438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0</TotalTime>
  <Words>325</Words>
  <Application>Microsoft Office PowerPoint</Application>
  <PresentationFormat>Widescreen</PresentationFormat>
  <Paragraphs>11</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Avenir Next LT Pro</vt:lpstr>
      <vt:lpstr>AvenirNext LT Pro Medium</vt:lpstr>
      <vt:lpstr>Sabon Next LT</vt:lpstr>
      <vt:lpstr>DappledVTI</vt:lpstr>
      <vt:lpstr>IL GIORNO DELLA MEMORIA</vt:lpstr>
      <vt:lpstr>Chi è Liliana Segre</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 VISIONE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GIORNO DELLA MEMORIA</dc:title>
  <dc:creator>Aurora D'Angelo</dc:creator>
  <cp:lastModifiedBy>Vincenza Simeoli</cp:lastModifiedBy>
  <cp:revision>2</cp:revision>
  <dcterms:created xsi:type="dcterms:W3CDTF">2022-01-28T16:18:49Z</dcterms:created>
  <dcterms:modified xsi:type="dcterms:W3CDTF">2022-01-28T18:48:17Z</dcterms:modified>
</cp:coreProperties>
</file>