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a:t>Fare clic per modificare lo stile del titolo dello schema</a:t>
            </a:r>
            <a:endParaRPr lang="it-IT"/>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a:p>
        </p:txBody>
      </p:sp>
      <p:sp>
        <p:nvSpPr>
          <p:cNvPr id="4" name="Segnaposto data 3"/>
          <p:cNvSpPr>
            <a:spLocks noGrp="1"/>
          </p:cNvSpPr>
          <p:nvPr>
            <p:ph type="dt" sz="half" idx="10"/>
          </p:nvPr>
        </p:nvSpPr>
        <p:spPr/>
        <p:txBody>
          <a:bodyPr/>
          <a:lstStyle/>
          <a:p>
            <a:fld id="{194A10F6-087D-47F4-B649-BED0079AEB08}"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testo verticale 2"/>
          <p:cNvSpPr>
            <a:spLocks noGrp="1"/>
          </p:cNvSpPr>
          <p:nvPr>
            <p:ph type="body" orient="vert" idx="1" hasCustomPrompt="1"/>
          </p:nvPr>
        </p:nvSpPr>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194A10F6-087D-47F4-B649-BED0079AEB08}"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a:t>Fare clic per modificare lo stile del titolo dello schema</a:t>
            </a:r>
            <a:endParaRPr lang="it-IT"/>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194A10F6-087D-47F4-B649-BED0079AEB08}"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contenuto 2"/>
          <p:cNvSpPr>
            <a:spLocks noGrp="1"/>
          </p:cNvSpPr>
          <p:nvPr>
            <p:ph idx="1" hasCustomPrompt="1"/>
          </p:nvPr>
        </p:nvSpPr>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194A10F6-087D-47F4-B649-BED0079AEB08}"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a:t>Fare clic per modificare lo stile del titolo dello schema</a:t>
            </a:r>
            <a:endParaRPr lang="it-IT"/>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endParaRPr lang="it-IT"/>
          </a:p>
        </p:txBody>
      </p:sp>
      <p:sp>
        <p:nvSpPr>
          <p:cNvPr id="4" name="Segnaposto data 3"/>
          <p:cNvSpPr>
            <a:spLocks noGrp="1"/>
          </p:cNvSpPr>
          <p:nvPr>
            <p:ph type="dt" sz="half" idx="10"/>
          </p:nvPr>
        </p:nvSpPr>
        <p:spPr/>
        <p:txBody>
          <a:bodyPr/>
          <a:lstStyle/>
          <a:p>
            <a:fld id="{194A10F6-087D-47F4-B649-BED0079AEB08}"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5" name="Segnaposto data 4"/>
          <p:cNvSpPr>
            <a:spLocks noGrp="1"/>
          </p:cNvSpPr>
          <p:nvPr>
            <p:ph type="dt" sz="half" idx="10"/>
          </p:nvPr>
        </p:nvSpPr>
        <p:spPr/>
        <p:txBody>
          <a:bodyPr/>
          <a:lstStyle/>
          <a:p>
            <a:fld id="{194A10F6-087D-47F4-B649-BED0079AEB08}"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a:t>Fare clic per modificare lo stile del titolo dello schema</a:t>
            </a:r>
            <a:endParaRPr lang="it-IT"/>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7" name="Segnaposto data 6"/>
          <p:cNvSpPr>
            <a:spLocks noGrp="1"/>
          </p:cNvSpPr>
          <p:nvPr>
            <p:ph type="dt" sz="half" idx="10"/>
          </p:nvPr>
        </p:nvSpPr>
        <p:spPr/>
        <p:txBody>
          <a:bodyPr/>
          <a:lstStyle/>
          <a:p>
            <a:fld id="{194A10F6-087D-47F4-B649-BED0079AEB08}" type="datetimeFigureOut">
              <a:rPr lang="it-IT" smtClean="0"/>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data 2"/>
          <p:cNvSpPr>
            <a:spLocks noGrp="1"/>
          </p:cNvSpPr>
          <p:nvPr>
            <p:ph type="dt" sz="half" idx="10"/>
          </p:nvPr>
        </p:nvSpPr>
        <p:spPr/>
        <p:txBody>
          <a:bodyPr/>
          <a:lstStyle/>
          <a:p>
            <a:fld id="{194A10F6-087D-47F4-B649-BED0079AEB08}" type="datetimeFigureOut">
              <a:rPr lang="it-IT" smtClean="0"/>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4A10F6-087D-47F4-B649-BED0079AEB08}" type="datetimeFigureOut">
              <a:rPr lang="it-IT" smtClean="0"/>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endParaRPr lang="it-IT"/>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Segnaposto data 4"/>
          <p:cNvSpPr>
            <a:spLocks noGrp="1"/>
          </p:cNvSpPr>
          <p:nvPr>
            <p:ph type="dt" sz="half" idx="10"/>
          </p:nvPr>
        </p:nvSpPr>
        <p:spPr/>
        <p:txBody>
          <a:bodyPr/>
          <a:lstStyle/>
          <a:p>
            <a:fld id="{194A10F6-087D-47F4-B649-BED0079AEB08}"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Segnaposto data 4"/>
          <p:cNvSpPr>
            <a:spLocks noGrp="1"/>
          </p:cNvSpPr>
          <p:nvPr>
            <p:ph type="dt" sz="half" idx="10"/>
          </p:nvPr>
        </p:nvSpPr>
        <p:spPr/>
        <p:txBody>
          <a:bodyPr/>
          <a:lstStyle/>
          <a:p>
            <a:fld id="{194A10F6-087D-47F4-B649-BED0079AEB08}"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5BFB5C-CF5A-4471-AEE9-0F252C204AB0}" type="slidenum">
              <a:rPr lang="it-IT" smtClean="0"/>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A10F6-087D-47F4-B649-BED0079AEB08}" type="datetimeFigureOut">
              <a:rPr lang="it-IT" smtClean="0"/>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BFB5C-CF5A-4471-AEE9-0F252C204AB0}" type="slidenum">
              <a:rPr lang="it-IT" smtClean="0"/>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rotWithShape="1">
          <a:blip r:embed="rId1">
            <a:alphaModFix amt="50000"/>
          </a:blip>
          <a:srcRect r="25"/>
          <a:stretch>
            <a:fillRect/>
          </a:stretch>
        </p:blipFill>
        <p:spPr>
          <a:xfrm>
            <a:off x="20" y="10"/>
            <a:ext cx="12188930" cy="6857990"/>
          </a:xfrm>
          <a:prstGeom prst="rect">
            <a:avLst/>
          </a:prstGeom>
        </p:spPr>
      </p:pic>
      <p:sp>
        <p:nvSpPr>
          <p:cNvPr id="2" name="Titolo 1"/>
          <p:cNvSpPr>
            <a:spLocks noGrp="1"/>
          </p:cNvSpPr>
          <p:nvPr>
            <p:ph type="ctrTitle"/>
          </p:nvPr>
        </p:nvSpPr>
        <p:spPr>
          <a:xfrm>
            <a:off x="1524000" y="3095537"/>
            <a:ext cx="9144000" cy="1090065"/>
          </a:xfrm>
        </p:spPr>
        <p:txBody>
          <a:bodyPr>
            <a:normAutofit/>
          </a:bodyPr>
          <a:lstStyle/>
          <a:p>
            <a:r>
              <a:rPr lang="it-IT" sz="6600" dirty="0">
                <a:solidFill>
                  <a:srgbClr val="FF0000"/>
                </a:solidFill>
                <a:latin typeface="Barlow Condensed Black" panose="00000A06000000000000" pitchFamily="2" charset="0"/>
              </a:rPr>
              <a:t>IL BULLISMO </a:t>
            </a:r>
            <a:endParaRPr lang="it-IT" sz="6600" dirty="0">
              <a:solidFill>
                <a:srgbClr val="FF0000"/>
              </a:solidFill>
              <a:latin typeface="Barlow Condensed Black" panose="00000A06000000000000" pitchFamily="2" charset="0"/>
            </a:endParaRPr>
          </a:p>
        </p:txBody>
      </p:sp>
      <p:sp>
        <p:nvSpPr>
          <p:cNvPr id="16" name="sketchy line"/>
          <p:cNvSpPr>
            <a:spLocks noGrp="1" noRot="1" noChangeAspect="1" noMove="1" noResize="1" noEditPoints="1" noAdjustHandles="1" noChangeArrowheads="1" noChangeShapeType="1" noTextEdit="1"/>
          </p:cNvSpPr>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9311952" y="6363478"/>
            <a:ext cx="2715208" cy="523220"/>
          </a:xfrm>
          <a:prstGeom prst="rect">
            <a:avLst/>
          </a:prstGeom>
          <a:noFill/>
        </p:spPr>
        <p:txBody>
          <a:bodyPr wrap="square" rtlCol="0">
            <a:spAutoFit/>
          </a:bodyPr>
          <a:lstStyle/>
          <a:p>
            <a:r>
              <a:rPr lang="it-IT" sz="2800" dirty="0"/>
              <a:t>   Greta Pignalosa </a:t>
            </a:r>
            <a:endParaRPr lang="it-IT" sz="2800" dirty="0"/>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p:cNvPicPr>
            <a:picLocks noChangeAspect="1"/>
          </p:cNvPicPr>
          <p:nvPr/>
        </p:nvPicPr>
        <p:blipFill rotWithShape="1">
          <a:blip r:embed="rId1"/>
          <a:srcRect l="16889" r="1" b="1"/>
          <a:stretch>
            <a:fillRect/>
          </a:stretch>
        </p:blipFill>
        <p:spPr>
          <a:xfrm>
            <a:off x="-1" y="10"/>
            <a:ext cx="12192000" cy="6857990"/>
          </a:xfrm>
          <a:prstGeom prst="rect">
            <a:avLst/>
          </a:prstGeom>
        </p:spPr>
      </p:pic>
      <p:sp>
        <p:nvSpPr>
          <p:cNvPr id="11" name="Freeform 5"/>
          <p:cNvSpPr>
            <a:spLocks noGrp="1" noRot="1" noChangeAspect="1" noMove="1" noResize="1" noEditPoints="1" noAdjustHandles="1" noChangeArrowheads="1" noChangeShapeType="1" noTextEdit="1"/>
          </p:cNvSpPr>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cxnSp>
        <p:nvCxnSpPr>
          <p:cNvPr id="13" name="Straight Connector 12"/>
          <p:cNvCxnSpPr>
            <a:cxnSpLocks noGrp="1" noRot="1" noChangeAspect="1" noMove="1" noResize="1" noEditPoints="1" noAdjustHandles="1" noChangeArrowheads="1" noChangeShapeType="1"/>
          </p:cNvCxnSpPr>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525361" y="3429000"/>
            <a:ext cx="4593021" cy="2237199"/>
          </a:xfrm>
        </p:spPr>
        <p:txBody>
          <a:bodyPr anchor="ctr">
            <a:normAutofit/>
          </a:bodyPr>
          <a:lstStyle/>
          <a:p>
            <a:pPr marL="0" indent="0">
              <a:buNone/>
            </a:pPr>
            <a:r>
              <a:rPr lang="en-US" sz="1800" dirty="0">
                <a:solidFill>
                  <a:srgbClr val="FF0000"/>
                </a:solidFill>
                <a:latin typeface="Arial Black" panose="020B0A04020102020204" pitchFamily="34" charset="0"/>
              </a:rPr>
              <a:t>BULLISMO</a:t>
            </a:r>
            <a:r>
              <a:rPr lang="en-US" sz="1800" dirty="0">
                <a:latin typeface="Arial Black" panose="020B0A04020102020204" pitchFamily="34" charset="0"/>
              </a:rPr>
              <a:t>= </a:t>
            </a:r>
            <a:r>
              <a:rPr lang="it-IT" sz="1800" dirty="0">
                <a:latin typeface="Arial Black" panose="020B0A04020102020204" pitchFamily="34" charset="0"/>
              </a:rPr>
              <a:t>Ostentazione di presunta capacità o abilità: banale, indisponente e rischioso modo di distinguersi, che sfocia talvolta in comportamenti aggressivi o violenti.</a:t>
            </a:r>
            <a:endParaRPr lang="en-US" sz="1800" dirty="0">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p:cNvPicPr>
            <a:picLocks noChangeAspect="1"/>
          </p:cNvPicPr>
          <p:nvPr/>
        </p:nvPicPr>
        <p:blipFill rotWithShape="1">
          <a:blip r:embed="rId1"/>
          <a:srcRect/>
          <a:stretch>
            <a:fillRect/>
          </a:stretch>
        </p:blipFill>
        <p:spPr>
          <a:xfrm>
            <a:off x="0" y="-91856"/>
            <a:ext cx="12192000" cy="6949856"/>
          </a:xfrm>
          <a:prstGeom prst="rect">
            <a:avLst/>
          </a:prstGeom>
        </p:spPr>
      </p:pic>
      <p:sp>
        <p:nvSpPr>
          <p:cNvPr id="11" name="Freeform 5"/>
          <p:cNvSpPr>
            <a:spLocks noGrp="1" noRot="1" noChangeAspect="1" noMove="1" noResize="1" noEditPoints="1" noAdjustHandles="1" noChangeArrowheads="1" noChangeShapeType="1" noTextEdit="1"/>
          </p:cNvSpPr>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cxnSp>
        <p:nvCxnSpPr>
          <p:cNvPr id="13" name="Straight Connector 12"/>
          <p:cNvCxnSpPr>
            <a:cxnSpLocks noGrp="1" noRot="1" noChangeAspect="1" noMove="1" noResize="1" noEditPoints="1" noAdjustHandles="1" noChangeArrowheads="1" noChangeShapeType="1"/>
          </p:cNvCxnSpPr>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477744" y="3484449"/>
            <a:ext cx="4842588" cy="2673069"/>
          </a:xfrm>
        </p:spPr>
        <p:txBody>
          <a:bodyPr anchor="ctr">
            <a:normAutofit/>
          </a:bodyPr>
          <a:lstStyle/>
          <a:p>
            <a:pPr marL="0" indent="0">
              <a:buNone/>
            </a:pPr>
            <a:r>
              <a:rPr lang="en-US" sz="1800" dirty="0">
                <a:latin typeface="Arial Black" panose="020B0A04020102020204" pitchFamily="34" charset="0"/>
              </a:rPr>
              <a:t>Il bullismo oggi è un fenomeno molto diffuso tra gli </a:t>
            </a:r>
            <a:r>
              <a:rPr lang="en-US" sz="1800" dirty="0" err="1">
                <a:latin typeface="Arial Black" panose="020B0A04020102020204" pitchFamily="34" charset="0"/>
              </a:rPr>
              <a:t>adolescenti</a:t>
            </a:r>
            <a:r>
              <a:rPr lang="en-US" sz="1800" dirty="0">
                <a:latin typeface="Arial Black" panose="020B0A04020102020204" pitchFamily="34" charset="0"/>
              </a:rPr>
              <a:t> e </a:t>
            </a:r>
            <a:r>
              <a:rPr lang="en-US" sz="1800" dirty="0" err="1">
                <a:latin typeface="Arial Black" panose="020B0A04020102020204" pitchFamily="34" charset="0"/>
              </a:rPr>
              <a:t>si</a:t>
            </a:r>
            <a:r>
              <a:rPr lang="en-US" sz="1800" dirty="0">
                <a:latin typeface="Arial Black" panose="020B0A04020102020204" pitchFamily="34" charset="0"/>
              </a:rPr>
              <a:t> diffonde sempre di </a:t>
            </a:r>
            <a:r>
              <a:rPr lang="en-US" sz="1800" dirty="0" err="1">
                <a:latin typeface="Arial Black" panose="020B0A04020102020204" pitchFamily="34" charset="0"/>
              </a:rPr>
              <a:t>più</a:t>
            </a:r>
            <a:r>
              <a:rPr lang="en-US" sz="1800" dirty="0">
                <a:latin typeface="Arial Black" panose="020B0A04020102020204" pitchFamily="34" charset="0"/>
              </a:rPr>
              <a:t>, </a:t>
            </a:r>
            <a:r>
              <a:rPr lang="en-US" sz="1800" dirty="0" err="1">
                <a:latin typeface="Arial Black" panose="020B0A04020102020204" pitchFamily="34" charset="0"/>
              </a:rPr>
              <a:t>soprattutto</a:t>
            </a:r>
            <a:r>
              <a:rPr lang="en-US" sz="1800" dirty="0">
                <a:latin typeface="Arial Black" panose="020B0A04020102020204" pitchFamily="34" charset="0"/>
              </a:rPr>
              <a:t> </a:t>
            </a:r>
            <a:r>
              <a:rPr lang="en-US" sz="1800" dirty="0" err="1">
                <a:latin typeface="Arial Black" panose="020B0A04020102020204" pitchFamily="34" charset="0"/>
              </a:rPr>
              <a:t>nelle</a:t>
            </a:r>
            <a:r>
              <a:rPr lang="en-US" sz="1800" dirty="0">
                <a:latin typeface="Arial Black" panose="020B0A04020102020204" pitchFamily="34" charset="0"/>
              </a:rPr>
              <a:t> </a:t>
            </a:r>
            <a:r>
              <a:rPr lang="en-US" sz="1800" dirty="0" err="1">
                <a:latin typeface="Arial Black" panose="020B0A04020102020204" pitchFamily="34" charset="0"/>
              </a:rPr>
              <a:t>scuole</a:t>
            </a:r>
            <a:r>
              <a:rPr lang="en-US" sz="1800" dirty="0">
                <a:latin typeface="Arial Black" panose="020B0A04020102020204" pitchFamily="34" charset="0"/>
              </a:rPr>
              <a:t>, </a:t>
            </a:r>
            <a:r>
              <a:rPr lang="en-US" sz="1800" dirty="0" err="1">
                <a:latin typeface="Arial Black" panose="020B0A04020102020204" pitchFamily="34" charset="0"/>
              </a:rPr>
              <a:t>luogo</a:t>
            </a:r>
            <a:r>
              <a:rPr lang="en-US" sz="1800" dirty="0">
                <a:latin typeface="Arial Black" panose="020B0A04020102020204" pitchFamily="34" charset="0"/>
              </a:rPr>
              <a:t> dove </a:t>
            </a:r>
            <a:r>
              <a:rPr lang="en-US" sz="1800" dirty="0" err="1">
                <a:latin typeface="Arial Black" panose="020B0A04020102020204" pitchFamily="34" charset="0"/>
              </a:rPr>
              <a:t>i</a:t>
            </a:r>
            <a:r>
              <a:rPr lang="en-US" sz="1800" dirty="0">
                <a:latin typeface="Arial Black" panose="020B0A04020102020204" pitchFamily="34" charset="0"/>
              </a:rPr>
              <a:t> </a:t>
            </a:r>
            <a:r>
              <a:rPr lang="en-US" sz="1800" dirty="0" err="1">
                <a:latin typeface="Arial Black" panose="020B0A04020102020204" pitchFamily="34" charset="0"/>
              </a:rPr>
              <a:t>ragazzi</a:t>
            </a:r>
            <a:r>
              <a:rPr lang="en-US" sz="1800" dirty="0">
                <a:latin typeface="Arial Black" panose="020B0A04020102020204" pitchFamily="34" charset="0"/>
              </a:rPr>
              <a:t> </a:t>
            </a:r>
            <a:r>
              <a:rPr lang="en-US" sz="1800" dirty="0" err="1">
                <a:latin typeface="Arial Black" panose="020B0A04020102020204" pitchFamily="34" charset="0"/>
              </a:rPr>
              <a:t>dovrebbero</a:t>
            </a:r>
            <a:r>
              <a:rPr lang="en-US" sz="1800" dirty="0">
                <a:latin typeface="Arial Black" panose="020B0A04020102020204" pitchFamily="34" charset="0"/>
              </a:rPr>
              <a:t> </a:t>
            </a:r>
            <a:r>
              <a:rPr lang="en-US" sz="1800" dirty="0" err="1">
                <a:latin typeface="Arial Black" panose="020B0A04020102020204" pitchFamily="34" charset="0"/>
              </a:rPr>
              <a:t>sentirsi</a:t>
            </a:r>
            <a:r>
              <a:rPr lang="en-US" sz="1800" dirty="0">
                <a:latin typeface="Arial Black" panose="020B0A04020102020204" pitchFamily="34" charset="0"/>
              </a:rPr>
              <a:t> al </a:t>
            </a:r>
            <a:r>
              <a:rPr lang="en-US" sz="1800" dirty="0" err="1">
                <a:latin typeface="Arial Black" panose="020B0A04020102020204" pitchFamily="34" charset="0"/>
              </a:rPr>
              <a:t>sicuro</a:t>
            </a:r>
            <a:r>
              <a:rPr lang="en-US" sz="1800" dirty="0">
                <a:latin typeface="Arial Black" panose="020B0A04020102020204" pitchFamily="34" charset="0"/>
              </a:rPr>
              <a:t>. </a:t>
            </a:r>
            <a:r>
              <a:rPr lang="en-US" sz="1800" dirty="0" err="1">
                <a:latin typeface="Arial Black" panose="020B0A04020102020204" pitchFamily="34" charset="0"/>
              </a:rPr>
              <a:t>Sono</a:t>
            </a:r>
            <a:r>
              <a:rPr lang="en-US" sz="1800" dirty="0">
                <a:latin typeface="Arial Black" panose="020B0A04020102020204" pitchFamily="34" charset="0"/>
              </a:rPr>
              <a:t> sempre di </a:t>
            </a:r>
            <a:r>
              <a:rPr lang="en-US" sz="1800" dirty="0" err="1">
                <a:latin typeface="Arial Black" panose="020B0A04020102020204" pitchFamily="34" charset="0"/>
              </a:rPr>
              <a:t>più</a:t>
            </a:r>
            <a:r>
              <a:rPr lang="en-US" sz="1800" dirty="0">
                <a:latin typeface="Arial Black" panose="020B0A04020102020204" pitchFamily="34" charset="0"/>
              </a:rPr>
              <a:t> gli </a:t>
            </a:r>
            <a:r>
              <a:rPr lang="en-US" sz="1800" dirty="0" err="1">
                <a:latin typeface="Arial Black" panose="020B0A04020102020204" pitchFamily="34" charset="0"/>
              </a:rPr>
              <a:t>attacchi</a:t>
            </a:r>
            <a:r>
              <a:rPr lang="en-US" sz="1800" dirty="0">
                <a:latin typeface="Arial Black" panose="020B0A04020102020204" pitchFamily="34" charset="0"/>
              </a:rPr>
              <a:t> di bullismo </a:t>
            </a:r>
            <a:r>
              <a:rPr lang="en-US" sz="1800" dirty="0" err="1">
                <a:latin typeface="Arial Black" panose="020B0A04020102020204" pitchFamily="34" charset="0"/>
              </a:rPr>
              <a:t>nelle</a:t>
            </a:r>
            <a:r>
              <a:rPr lang="en-US" sz="1800" dirty="0">
                <a:latin typeface="Arial Black" panose="020B0A04020102020204" pitchFamily="34" charset="0"/>
              </a:rPr>
              <a:t> </a:t>
            </a:r>
            <a:r>
              <a:rPr lang="en-US" sz="1800" dirty="0" err="1">
                <a:latin typeface="Arial Black" panose="020B0A04020102020204" pitchFamily="34" charset="0"/>
              </a:rPr>
              <a:t>scuole</a:t>
            </a:r>
            <a:r>
              <a:rPr lang="en-US" sz="1800" dirty="0">
                <a:latin typeface="Arial Black" panose="020B0A04020102020204" pitchFamily="34" charset="0"/>
              </a:rPr>
              <a:t>, </a:t>
            </a:r>
            <a:r>
              <a:rPr lang="en-US" sz="1800" dirty="0" err="1">
                <a:latin typeface="Arial Black" panose="020B0A04020102020204" pitchFamily="34" charset="0"/>
              </a:rPr>
              <a:t>che</a:t>
            </a:r>
            <a:r>
              <a:rPr lang="en-US" sz="1800" dirty="0">
                <a:latin typeface="Arial Black" panose="020B0A04020102020204" pitchFamily="34" charset="0"/>
              </a:rPr>
              <a:t> </a:t>
            </a:r>
            <a:r>
              <a:rPr lang="en-US" sz="1800" dirty="0" err="1">
                <a:latin typeface="Arial Black" panose="020B0A04020102020204" pitchFamily="34" charset="0"/>
              </a:rPr>
              <a:t>portano</a:t>
            </a:r>
            <a:r>
              <a:rPr lang="en-US" sz="1800" dirty="0">
                <a:latin typeface="Arial Black" panose="020B0A04020102020204" pitchFamily="34" charset="0"/>
              </a:rPr>
              <a:t> I </a:t>
            </a:r>
            <a:r>
              <a:rPr lang="en-US" sz="1800" dirty="0" err="1">
                <a:latin typeface="Arial Black" panose="020B0A04020102020204" pitchFamily="34" charset="0"/>
              </a:rPr>
              <a:t>giovani</a:t>
            </a:r>
            <a:r>
              <a:rPr lang="en-US" sz="1800" dirty="0">
                <a:latin typeface="Arial Black" panose="020B0A04020102020204" pitchFamily="34" charset="0"/>
              </a:rPr>
              <a:t> a </a:t>
            </a:r>
            <a:r>
              <a:rPr lang="en-US" sz="1800" dirty="0" err="1">
                <a:latin typeface="Arial Black" panose="020B0A04020102020204" pitchFamily="34" charset="0"/>
              </a:rPr>
              <a:t>lasciare</a:t>
            </a:r>
            <a:r>
              <a:rPr lang="en-US" sz="1800" dirty="0">
                <a:latin typeface="Arial Black" panose="020B0A04020102020204" pitchFamily="34" charset="0"/>
              </a:rPr>
              <a:t> la </a:t>
            </a:r>
            <a:r>
              <a:rPr lang="en-US" sz="1800" dirty="0" err="1">
                <a:latin typeface="Arial Black" panose="020B0A04020102020204" pitchFamily="34" charset="0"/>
              </a:rPr>
              <a:t>scuola</a:t>
            </a:r>
            <a:r>
              <a:rPr lang="en-US" sz="1800" dirty="0">
                <a:latin typeface="Arial Black" panose="020B0A04020102020204" pitchFamily="34" charset="0"/>
              </a:rPr>
              <a:t> o a vivere in un </a:t>
            </a:r>
            <a:r>
              <a:rPr lang="en-US" sz="1800" dirty="0" err="1">
                <a:latin typeface="Arial Black" panose="020B0A04020102020204" pitchFamily="34" charset="0"/>
              </a:rPr>
              <a:t>clima</a:t>
            </a:r>
            <a:r>
              <a:rPr lang="en-US" sz="1800" dirty="0">
                <a:latin typeface="Arial Black" panose="020B0A04020102020204" pitchFamily="34" charset="0"/>
              </a:rPr>
              <a:t> di </a:t>
            </a:r>
            <a:r>
              <a:rPr lang="en-US" sz="1800" dirty="0" err="1">
                <a:latin typeface="Arial Black" panose="020B0A04020102020204" pitchFamily="34" charset="0"/>
              </a:rPr>
              <a:t>terrore</a:t>
            </a:r>
            <a:r>
              <a:rPr lang="en-US" sz="1800" dirty="0">
                <a:latin typeface="Arial Black" panose="020B0A04020102020204" pitchFamily="34" charset="0"/>
              </a:rPr>
              <a:t>.</a:t>
            </a:r>
            <a:endParaRPr lang="en-US" sz="1800" dirty="0">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rotWithShape="1">
          <a:blip r:embed="rId1"/>
          <a:srcRect b="15730"/>
          <a:stretch>
            <a:fillRect/>
          </a:stretch>
        </p:blipFill>
        <p:spPr>
          <a:xfrm>
            <a:off x="0" y="0"/>
            <a:ext cx="12191980" cy="6857990"/>
          </a:xfrm>
          <a:prstGeom prst="rect">
            <a:avLst/>
          </a:prstGeom>
        </p:spPr>
      </p:pic>
      <p:sp>
        <p:nvSpPr>
          <p:cNvPr id="25" name="Freeform 5"/>
          <p:cNvSpPr>
            <a:spLocks noGrp="1" noRot="1" noChangeAspect="1" noMove="1" noResize="1" noEditPoints="1" noAdjustHandles="1" noChangeArrowheads="1" noChangeShapeType="1" noTextEdit="1"/>
          </p:cNvSpPr>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cxnSp>
        <p:nvCxnSpPr>
          <p:cNvPr id="27" name="Straight Connector 26"/>
          <p:cNvCxnSpPr>
            <a:cxnSpLocks noGrp="1" noRot="1" noChangeAspect="1" noMove="1" noResize="1" noEditPoints="1" noAdjustHandles="1" noChangeArrowheads="1" noChangeShapeType="1"/>
          </p:cNvCxnSpPr>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8002535" y="3092468"/>
            <a:ext cx="4189445" cy="2031325"/>
          </a:xfrm>
          <a:prstGeom prst="rect">
            <a:avLst/>
          </a:prstGeom>
          <a:noFill/>
        </p:spPr>
        <p:txBody>
          <a:bodyPr wrap="square" rtlCol="0">
            <a:spAutoFit/>
          </a:bodyPr>
          <a:lstStyle/>
          <a:p>
            <a:r>
              <a:rPr lang="it-IT" sz="1400" dirty="0">
                <a:latin typeface="Arial Black" panose="020B0A04020102020204" pitchFamily="34" charset="0"/>
              </a:rPr>
              <a:t>Il bullo è una persona esibizionista che fa violenza psicologica o assume atteggiamenti aggressivi nei confronti di persone più deboli. Infatti il bullo spesso si comporta così per attirare l’attenzione, spesso ha problemi di famiglia, o subisce violenza. E per questo per nascondere la sua fragilità compie violenza.</a:t>
            </a:r>
            <a:endParaRPr lang="it-IT" sz="1400" dirty="0">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1"/>
          <a:srcRect t="13004" b="4579"/>
          <a:stretch>
            <a:fillRect/>
          </a:stretch>
        </p:blipFill>
        <p:spPr>
          <a:xfrm>
            <a:off x="20" y="10"/>
            <a:ext cx="12191980" cy="6857990"/>
          </a:xfrm>
          <a:prstGeom prst="rect">
            <a:avLst/>
          </a:prstGeom>
        </p:spPr>
      </p:pic>
      <p:sp>
        <p:nvSpPr>
          <p:cNvPr id="9" name="Freeform 5"/>
          <p:cNvSpPr>
            <a:spLocks noGrp="1" noRot="1" noChangeAspect="1" noMove="1" noResize="1" noEditPoints="1" noAdjustHandles="1" noChangeArrowheads="1" noChangeShapeType="1" noTextEdit="1"/>
          </p:cNvSpPr>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cxnSp>
        <p:nvCxnSpPr>
          <p:cNvPr id="11" name="Straight Connector 10"/>
          <p:cNvCxnSpPr>
            <a:cxnSpLocks noGrp="1" noRot="1" noChangeAspect="1" noMove="1" noResize="1" noEditPoints="1" noAdjustHandles="1" noChangeArrowheads="1" noChangeShapeType="1"/>
          </p:cNvCxnSpPr>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8206700" y="3013788"/>
            <a:ext cx="3521880" cy="1815882"/>
          </a:xfrm>
          <a:prstGeom prst="rect">
            <a:avLst/>
          </a:prstGeom>
          <a:noFill/>
        </p:spPr>
        <p:txBody>
          <a:bodyPr wrap="square" rtlCol="0">
            <a:spAutoFit/>
          </a:bodyPr>
          <a:lstStyle/>
          <a:p>
            <a:r>
              <a:rPr lang="it-IT" sz="1400" dirty="0">
                <a:latin typeface="Arial Black" panose="020B0A04020102020204" pitchFamily="34" charset="0"/>
              </a:rPr>
              <a:t>Il bullo viene temuto da i suoi coetanei che hanno paura di raccontare le violenze subite. Nascondendo i fatti però la situazione peggiora, infatti se venisse denunciato o segnalato il bullo potrebbe essere aiutato nei suoi problemi.</a:t>
            </a:r>
            <a:endParaRPr lang="it-IT" sz="1400" dirty="0">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ullismo e Cyberbullismo raccontati da una studentessa: a chi rivolgersi ad  Asti per chiedere aiuto? - ATNews.it"/>
          <p:cNvPicPr>
            <a:picLocks noChangeAspect="1" noChangeArrowheads="1"/>
          </p:cNvPicPr>
          <p:nvPr/>
        </p:nvPicPr>
        <p:blipFill rotWithShape="1">
          <a:blip r:embed="rId1">
            <a:extLst>
              <a:ext uri="{28A0092B-C50C-407E-A947-70E740481C1C}">
                <a14:useLocalDpi xmlns:a14="http://schemas.microsoft.com/office/drawing/2010/main" val="0"/>
              </a:ext>
            </a:extLst>
          </a:blip>
          <a:srcRect l="889" r="-1" b="-1"/>
          <a:stretch>
            <a:fill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5"/>
          <p:cNvSpPr>
            <a:spLocks noGrp="1" noRot="1" noChangeAspect="1" noMove="1" noResize="1" noEditPoints="1" noAdjustHandles="1" noChangeArrowheads="1" noChangeShapeType="1" noTextEdit="1"/>
          </p:cNvSpPr>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cxnSp>
        <p:nvCxnSpPr>
          <p:cNvPr id="75" name="Straight Connector 74"/>
          <p:cNvCxnSpPr>
            <a:cxnSpLocks noGrp="1" noRot="1" noChangeAspect="1" noMove="1" noResize="1" noEditPoints="1" noAdjustHandles="1" noChangeArrowheads="1" noChangeShapeType="1"/>
          </p:cNvCxnSpPr>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30" name="Content Placeholder 1029"/>
          <p:cNvSpPr>
            <a:spLocks noGrp="1"/>
          </p:cNvSpPr>
          <p:nvPr>
            <p:ph idx="1"/>
          </p:nvPr>
        </p:nvSpPr>
        <p:spPr>
          <a:xfrm>
            <a:off x="525516" y="3417573"/>
            <a:ext cx="4593021" cy="2619839"/>
          </a:xfrm>
        </p:spPr>
        <p:txBody>
          <a:bodyPr anchor="ctr">
            <a:normAutofit/>
          </a:bodyPr>
          <a:lstStyle/>
          <a:p>
            <a:pPr marL="0" indent="0">
              <a:buNone/>
            </a:pPr>
            <a:r>
              <a:rPr lang="en-US" sz="1800" dirty="0">
                <a:solidFill>
                  <a:srgbClr val="FF0000"/>
                </a:solidFill>
                <a:latin typeface="Arial Black" panose="020B0A04020102020204" pitchFamily="34" charset="0"/>
              </a:rPr>
              <a:t>CYBERBULLISMO</a:t>
            </a:r>
            <a:r>
              <a:rPr lang="en-US" sz="1800" dirty="0">
                <a:latin typeface="Arial Black" panose="020B0A04020102020204" pitchFamily="34" charset="0"/>
              </a:rPr>
              <a:t>= </a:t>
            </a:r>
            <a:r>
              <a:rPr lang="it-IT" sz="1800" dirty="0">
                <a:latin typeface="Arial Black" panose="020B0A04020102020204" pitchFamily="34" charset="0"/>
              </a:rPr>
              <a:t>Atto aggressivo, prevaricante o molesto compiuto tramite strumenti telematici (sms, e-mail, siti web, chat, ecc.).</a:t>
            </a:r>
            <a:endParaRPr lang="en-US" sz="1800" dirty="0">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p:cNvPicPr>
            <a:picLocks noChangeAspect="1"/>
          </p:cNvPicPr>
          <p:nvPr/>
        </p:nvPicPr>
        <p:blipFill rotWithShape="1">
          <a:blip r:embed="rId1"/>
          <a:srcRect b="15730"/>
          <a:stretch>
            <a:fillRect/>
          </a:stretch>
        </p:blipFill>
        <p:spPr>
          <a:xfrm>
            <a:off x="0" y="-91857"/>
            <a:ext cx="12192000" cy="7024501"/>
          </a:xfrm>
          <a:prstGeom prst="rect">
            <a:avLst/>
          </a:prstGeom>
        </p:spPr>
      </p:pic>
      <p:sp>
        <p:nvSpPr>
          <p:cNvPr id="11" name="Freeform 5"/>
          <p:cNvSpPr>
            <a:spLocks noGrp="1" noRot="1" noChangeAspect="1" noMove="1" noResize="1" noEditPoints="1" noAdjustHandles="1" noChangeArrowheads="1" noChangeShapeType="1" noTextEdit="1"/>
          </p:cNvSpPr>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cxnSp>
        <p:nvCxnSpPr>
          <p:cNvPr id="13" name="Straight Connector 12"/>
          <p:cNvCxnSpPr>
            <a:cxnSpLocks noGrp="1" noRot="1" noChangeAspect="1" noMove="1" noResize="1" noEditPoints="1" noAdjustHandles="1" noChangeArrowheads="1" noChangeShapeType="1"/>
          </p:cNvCxnSpPr>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662473" y="3797558"/>
            <a:ext cx="4530709" cy="2425959"/>
          </a:xfrm>
        </p:spPr>
        <p:txBody>
          <a:bodyPr anchor="ctr">
            <a:noAutofit/>
          </a:bodyPr>
          <a:lstStyle/>
          <a:p>
            <a:pPr marL="0" indent="0">
              <a:buNone/>
            </a:pPr>
            <a:r>
              <a:rPr lang="it-IT" sz="1200" dirty="0">
                <a:latin typeface="Arial Black" panose="020B0A04020102020204" pitchFamily="34" charset="0"/>
              </a:rPr>
              <a:t>Il cyber bullismo è la manifestazione in Rete di un fenomeno più ampio e meglio conosciuto come bullismo. Quest'ultimo è caratterizzato da azioni violente e intimidatorie esercitate da un bullo, o un gruppo di bulli, su una vittima. Le azioni possono riguardare molestie verbali, aggressioni fisiche, persecuzioni, generalmente attuate in ambiente scolastico. Oggi la tecnologia consente ai bulli di infiltrarsi nelle case delle vittime, di materializzarsi in ogni momento della loro vita, perseguitandole con messaggi, immagini, video offensivi inviati tramite smartphone o pubblicati sui siti web tramite Internet. Il bullismo diventa quindi cyberbullismo. Il cyberbullismo definisce un insieme di azioni aggressive e intenzionali, di una singola persona o di un gruppo, realizzate mediante strumenti elettronici (sms, </a:t>
            </a:r>
            <a:r>
              <a:rPr lang="it-IT" sz="1200" dirty="0" err="1">
                <a:latin typeface="Arial Black" panose="020B0A04020102020204" pitchFamily="34" charset="0"/>
              </a:rPr>
              <a:t>mms</a:t>
            </a:r>
            <a:r>
              <a:rPr lang="it-IT" sz="1200" dirty="0">
                <a:latin typeface="Arial Black" panose="020B0A04020102020204" pitchFamily="34" charset="0"/>
              </a:rPr>
              <a:t>, foto, video, email, </a:t>
            </a:r>
            <a:r>
              <a:rPr lang="it-IT" sz="1200" dirty="0" err="1">
                <a:latin typeface="Arial Black" panose="020B0A04020102020204" pitchFamily="34" charset="0"/>
              </a:rPr>
              <a:t>chatt</a:t>
            </a:r>
            <a:r>
              <a:rPr lang="it-IT" sz="1200" dirty="0">
                <a:latin typeface="Arial Black" panose="020B0A04020102020204" pitchFamily="34" charset="0"/>
              </a:rPr>
              <a:t> rooms, </a:t>
            </a:r>
            <a:r>
              <a:rPr lang="it-IT" sz="1200" dirty="0" err="1">
                <a:latin typeface="Arial Black" panose="020B0A04020102020204" pitchFamily="34" charset="0"/>
              </a:rPr>
              <a:t>istant</a:t>
            </a:r>
            <a:r>
              <a:rPr lang="it-IT" sz="1200" dirty="0">
                <a:latin typeface="Arial Black" panose="020B0A04020102020204" pitchFamily="34" charset="0"/>
              </a:rPr>
              <a:t> messaging, siti web, telefonate), il cui obiettivo e quello di provocare danni ad un coetaneo incapace di difendersi.</a:t>
            </a:r>
            <a:endParaRPr lang="en-US" sz="1200" dirty="0">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804673" y="807795"/>
            <a:ext cx="3905246" cy="808437"/>
          </a:xfrm>
        </p:spPr>
        <p:txBody>
          <a:bodyPr anchor="t">
            <a:noAutofit/>
          </a:bodyPr>
          <a:lstStyle/>
          <a:p>
            <a:pPr algn="r"/>
            <a:r>
              <a:rPr lang="it-IT" sz="3200" dirty="0">
                <a:solidFill>
                  <a:srgbClr val="FF0000"/>
                </a:solidFill>
                <a:latin typeface="Barlow Condensed Black" panose="00000A06000000000000" pitchFamily="2" charset="0"/>
              </a:rPr>
              <a:t>COME SUPERARE TUTTO CIO’?</a:t>
            </a:r>
            <a:endParaRPr lang="it-IT" sz="3200" dirty="0">
              <a:solidFill>
                <a:srgbClr val="FF0000"/>
              </a:solidFill>
              <a:latin typeface="Barlow Condensed Black" panose="00000A06000000000000" pitchFamily="2" charset="0"/>
            </a:endParaRPr>
          </a:p>
        </p:txBody>
      </p:sp>
      <p:pic>
        <p:nvPicPr>
          <p:cNvPr id="4" name="Segnaposto contenuto 3"/>
          <p:cNvPicPr>
            <a:picLocks noChangeAspect="1"/>
          </p:cNvPicPr>
          <p:nvPr/>
        </p:nvPicPr>
        <p:blipFill>
          <a:blip r:embed="rId1"/>
          <a:stretch>
            <a:fillRect/>
          </a:stretch>
        </p:blipFill>
        <p:spPr>
          <a:xfrm>
            <a:off x="6979256" y="2210175"/>
            <a:ext cx="5131880" cy="1629372"/>
          </a:xfrm>
          <a:prstGeom prst="rect">
            <a:avLst/>
          </a:prstGeom>
        </p:spPr>
      </p:pic>
      <p:sp>
        <p:nvSpPr>
          <p:cNvPr id="9" name="Content Placeholder 8"/>
          <p:cNvSpPr>
            <a:spLocks noGrp="1"/>
          </p:cNvSpPr>
          <p:nvPr>
            <p:ph idx="1"/>
          </p:nvPr>
        </p:nvSpPr>
        <p:spPr>
          <a:xfrm>
            <a:off x="0" y="0"/>
            <a:ext cx="6699380" cy="6403492"/>
          </a:xfrm>
          <a:solidFill>
            <a:schemeClr val="accent5">
              <a:lumMod val="20000"/>
              <a:lumOff val="80000"/>
            </a:schemeClr>
          </a:solidFill>
        </p:spPr>
        <p:txBody>
          <a:bodyPr anchor="t">
            <a:noAutofit/>
          </a:bodyPr>
          <a:lstStyle/>
          <a:p>
            <a:pPr marL="0" indent="0">
              <a:buNone/>
            </a:pPr>
            <a:r>
              <a:rPr lang="it-IT" sz="1200" dirty="0">
                <a:latin typeface="Arial Black" panose="020B0A04020102020204" pitchFamily="34" charset="0"/>
              </a:rPr>
              <a:t>Il bullismo deve essere individuato  e bloccato nel preciso istante in cui viene messo in atto. Chiaramente occorre capirne le cause per evitare che in futuro si possa ripetere e per questo è essenziale promuovere una cultura fondata sul rispetto, sulla sincerità, sul non aver paura a confidarsi e raccontarlo in modo da non rinforzare atteggiamenti negativi. La scuola come istituzione ed il personale scolastico come esecutori dovrebbero impegnarsi a far sentire integrato e rispettato ogni singolo studente, bloccare questi fenomeni di prevaricazione violenta e sottomissione vigilando sui giovani, sul loro modo di interagire e fornire loro un sistema educativo fondato sul rispetto dell’altro all’insegna della trasmissione di comportamenti prosociali. </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Dall’altra parte è ancor più fondamentale che la famiglia svolga un ruolo attivo: i genitori non possono aspettarsi solo una confidenza palese dei propri figli a riguardo ma devono stare attenti ai campanelli d’allarme, tutti quei sintomi velati o quegli strani atteggiamenti che possono far pensare al bullismo (isolamento dagli amici, tristezza, rifiuto ad andare a scuola, paura…). Le vittime tendono infatti a chiudersi in un silenzio profondo poiché spesso hanno timore del giudizio degli altri e provano vergogna di come vengono trattati. </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Per contrastare invece il fenomeno del cyberbullismo abbiamo dei suggerimenti:</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-inviare al cyber-bullo un messaggio in cui gli comunicate che il suo comportamento vi sta disturbando ed esortatelo a interrompere immediatamente tale condotta</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 non rispondete a chi vi offende o insulta on line o sul cellulare;</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 evitate di visitare i siti web o di partecipare a gruppi di discussione dove hanno avuto luogo gli attacchi offensivi;</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 cambiate indirizzo e-mail, account e username per impedire di essere identificati e infastiditi;</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 cambiate il numero del cellulare e comunicatelo solo a poche persone;</a:t>
            </a:r>
            <a:endParaRPr lang="it-IT" sz="1200" dirty="0">
              <a:latin typeface="Arial Black" panose="020B0A04020102020204" pitchFamily="34" charset="0"/>
            </a:endParaRPr>
          </a:p>
          <a:p>
            <a:pPr marL="0" indent="0">
              <a:buNone/>
            </a:pPr>
            <a:r>
              <a:rPr lang="it-IT" sz="1200" dirty="0">
                <a:latin typeface="Arial Black" panose="020B0A04020102020204" pitchFamily="34" charset="0"/>
              </a:rPr>
              <a:t>- informate i vostri genitori o un adulto di riferimento rispetto a ciò che sta accadendo.</a:t>
            </a:r>
            <a:endParaRPr lang="it-IT" sz="1200" dirty="0">
              <a:latin typeface="Arial Black" panose="020B0A04020102020204" pitchFamily="34" charset="0"/>
            </a:endParaRPr>
          </a:p>
          <a:p>
            <a:pPr marL="0" indent="0">
              <a:buNone/>
            </a:pPr>
            <a:endParaRPr lang="it-IT" sz="1400" dirty="0"/>
          </a:p>
        </p:txBody>
      </p:sp>
      <p:sp>
        <p:nvSpPr>
          <p:cNvPr id="14" name="Rectangle 13"/>
          <p:cNvSpPr>
            <a:spLocks noGrp="1" noRot="1" noChangeAspect="1" noMove="1" noResize="1" noEditPoints="1" noAdjustHandles="1" noChangeArrowheads="1" noChangeShapeType="1" noTextEdit="1"/>
          </p:cNvSpPr>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rotWithShape="1">
          <a:blip r:embed="rId1"/>
          <a:srcRect r="-1" b="-1"/>
          <a:stretch>
            <a:fillRect/>
          </a:stretch>
        </p:blipFill>
        <p:spPr>
          <a:xfrm>
            <a:off x="838200" y="233807"/>
            <a:ext cx="10468866" cy="5888737"/>
          </a:xfrm>
          <a:prstGeom prst="rect">
            <a:avLst/>
          </a:prstGeom>
          <a:ln w="28575">
            <a:solidFill>
              <a:schemeClr val="bg1"/>
            </a:solidFill>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4183</Words>
  <Application>WPS Presentation</Application>
  <PresentationFormat>Widescreen</PresentationFormat>
  <Paragraphs>29</Paragraphs>
  <Slides>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SimSun</vt:lpstr>
      <vt:lpstr>Wingdings</vt:lpstr>
      <vt:lpstr>Barlow Condensed Black</vt:lpstr>
      <vt:lpstr>Segoe Print</vt:lpstr>
      <vt:lpstr>Arial</vt:lpstr>
      <vt:lpstr>Arial Black</vt:lpstr>
      <vt:lpstr>Calibri</vt:lpstr>
      <vt:lpstr>Microsoft YaHei</vt:lpstr>
      <vt:lpstr>Arial Unicode MS</vt:lpstr>
      <vt:lpstr>Calibri Light</vt:lpstr>
      <vt:lpstr>Tema di Office</vt:lpstr>
      <vt:lpstr>IL BULLISMO </vt:lpstr>
      <vt:lpstr>PowerPoint 演示文稿</vt:lpstr>
      <vt:lpstr>PowerPoint 演示文稿</vt:lpstr>
      <vt:lpstr>PowerPoint 演示文稿</vt:lpstr>
      <vt:lpstr>PowerPoint 演示文稿</vt:lpstr>
      <vt:lpstr>PowerPoint 演示文稿</vt:lpstr>
      <vt:lpstr>PowerPoint 演示文稿</vt:lpstr>
      <vt:lpstr>COME SUPERARE TUTTO CIO’?</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BULLISMO </dc:title>
  <dc:creator>Vincenzo Pignalosa</dc:creator>
  <cp:lastModifiedBy>PC</cp:lastModifiedBy>
  <cp:revision>2</cp:revision>
  <dcterms:created xsi:type="dcterms:W3CDTF">2022-01-20T16:54:00Z</dcterms:created>
  <dcterms:modified xsi:type="dcterms:W3CDTF">2022-02-16T16:28:47Z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482F85BAC6964638BCE1F7E43BD9A501</vt:lpwstr>
  </property>
  <property fmtid="{D5CDD505-2E9C-101B-9397-08002B2CF9AE}" pid="3" name="KSOProductBuildVer">
    <vt:lpwstr>1033-11.2.0.10463</vt:lpwstr>
  </property>
</Properties>
</file>