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61E64"/>
    <a:srgbClr val="3FCDFF"/>
    <a:srgbClr val="ECF1F9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CD28-DA9E-4582-B80A-25FEBC8EF5F1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0F90-E712-417E-92F9-7F0722936CF2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 rotWithShape="1">
          <a:blip r:embed="rId1"/>
          <a:srcRect l="1854" t="9091" r="15986"/>
          <a:stretch>
            <a:fillRect/>
          </a:stretch>
        </p:blipFill>
        <p:spPr>
          <a:xfrm>
            <a:off x="4839895" y="0"/>
            <a:ext cx="7352104" cy="6857990"/>
          </a:xfrm>
          <a:prstGeom prst="rect">
            <a:avLst/>
          </a:prstGeom>
        </p:spPr>
      </p:pic>
      <p:sp>
        <p:nvSpPr>
          <p:cNvPr id="25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1506" y="2549"/>
            <a:ext cx="4841400" cy="6855451"/>
          </a:xfrm>
          <a:prstGeom prst="rect">
            <a:avLst/>
          </a:prstGeom>
          <a:solidFill>
            <a:srgbClr val="EC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24814" y="1830825"/>
            <a:ext cx="4453487" cy="4675078"/>
          </a:xfrm>
          <a:custGeom>
            <a:avLst/>
            <a:gdLst>
              <a:gd name="connsiteX0" fmla="*/ 0 w 4453487"/>
              <a:gd name="connsiteY0" fmla="*/ 0 h 4675078"/>
              <a:gd name="connsiteX1" fmla="*/ 725282 w 4453487"/>
              <a:gd name="connsiteY1" fmla="*/ 0 h 4675078"/>
              <a:gd name="connsiteX2" fmla="*/ 1227890 w 4453487"/>
              <a:gd name="connsiteY2" fmla="*/ 0 h 4675078"/>
              <a:gd name="connsiteX3" fmla="*/ 1730498 w 4453487"/>
              <a:gd name="connsiteY3" fmla="*/ 0 h 4675078"/>
              <a:gd name="connsiteX4" fmla="*/ 2233106 w 4453487"/>
              <a:gd name="connsiteY4" fmla="*/ 0 h 4675078"/>
              <a:gd name="connsiteX5" fmla="*/ 2780248 w 4453487"/>
              <a:gd name="connsiteY5" fmla="*/ 0 h 4675078"/>
              <a:gd name="connsiteX6" fmla="*/ 3371926 w 4453487"/>
              <a:gd name="connsiteY6" fmla="*/ 0 h 4675078"/>
              <a:gd name="connsiteX7" fmla="*/ 4453487 w 4453487"/>
              <a:gd name="connsiteY7" fmla="*/ 0 h 4675078"/>
              <a:gd name="connsiteX8" fmla="*/ 4453487 w 4453487"/>
              <a:gd name="connsiteY8" fmla="*/ 621118 h 4675078"/>
              <a:gd name="connsiteX9" fmla="*/ 4453487 w 4453487"/>
              <a:gd name="connsiteY9" fmla="*/ 1382487 h 4675078"/>
              <a:gd name="connsiteX10" fmla="*/ 4453487 w 4453487"/>
              <a:gd name="connsiteY10" fmla="*/ 2003605 h 4675078"/>
              <a:gd name="connsiteX11" fmla="*/ 4453487 w 4453487"/>
              <a:gd name="connsiteY11" fmla="*/ 2624722 h 4675078"/>
              <a:gd name="connsiteX12" fmla="*/ 4453487 w 4453487"/>
              <a:gd name="connsiteY12" fmla="*/ 3386092 h 4675078"/>
              <a:gd name="connsiteX13" fmla="*/ 4453487 w 4453487"/>
              <a:gd name="connsiteY13" fmla="*/ 4007210 h 4675078"/>
              <a:gd name="connsiteX14" fmla="*/ 4453487 w 4453487"/>
              <a:gd name="connsiteY14" fmla="*/ 4675078 h 4675078"/>
              <a:gd name="connsiteX15" fmla="*/ 3728205 w 4453487"/>
              <a:gd name="connsiteY15" fmla="*/ 4675078 h 4675078"/>
              <a:gd name="connsiteX16" fmla="*/ 3181062 w 4453487"/>
              <a:gd name="connsiteY16" fmla="*/ 4675078 h 4675078"/>
              <a:gd name="connsiteX17" fmla="*/ 2544850 w 4453487"/>
              <a:gd name="connsiteY17" fmla="*/ 4675078 h 4675078"/>
              <a:gd name="connsiteX18" fmla="*/ 1953172 w 4453487"/>
              <a:gd name="connsiteY18" fmla="*/ 4675078 h 4675078"/>
              <a:gd name="connsiteX19" fmla="*/ 1406029 w 4453487"/>
              <a:gd name="connsiteY19" fmla="*/ 4675078 h 4675078"/>
              <a:gd name="connsiteX20" fmla="*/ 858887 w 4453487"/>
              <a:gd name="connsiteY20" fmla="*/ 4675078 h 4675078"/>
              <a:gd name="connsiteX21" fmla="*/ 0 w 4453487"/>
              <a:gd name="connsiteY21" fmla="*/ 4675078 h 4675078"/>
              <a:gd name="connsiteX22" fmla="*/ 0 w 4453487"/>
              <a:gd name="connsiteY22" fmla="*/ 4053960 h 4675078"/>
              <a:gd name="connsiteX23" fmla="*/ 0 w 4453487"/>
              <a:gd name="connsiteY23" fmla="*/ 3386092 h 4675078"/>
              <a:gd name="connsiteX24" fmla="*/ 0 w 4453487"/>
              <a:gd name="connsiteY24" fmla="*/ 2811725 h 4675078"/>
              <a:gd name="connsiteX25" fmla="*/ 0 w 4453487"/>
              <a:gd name="connsiteY25" fmla="*/ 2237359 h 4675078"/>
              <a:gd name="connsiteX26" fmla="*/ 0 w 4453487"/>
              <a:gd name="connsiteY26" fmla="*/ 1569490 h 4675078"/>
              <a:gd name="connsiteX27" fmla="*/ 0 w 4453487"/>
              <a:gd name="connsiteY27" fmla="*/ 948373 h 4675078"/>
              <a:gd name="connsiteX28" fmla="*/ 0 w 4453487"/>
              <a:gd name="connsiteY28" fmla="*/ 0 h 467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53487" h="4675078" fill="none" extrusionOk="0">
                <a:moveTo>
                  <a:pt x="0" y="0"/>
                </a:moveTo>
                <a:cubicBezTo>
                  <a:pt x="354275" y="-822"/>
                  <a:pt x="436223" y="33031"/>
                  <a:pt x="725282" y="0"/>
                </a:cubicBezTo>
                <a:cubicBezTo>
                  <a:pt x="1014341" y="-33031"/>
                  <a:pt x="1026185" y="-5130"/>
                  <a:pt x="1227890" y="0"/>
                </a:cubicBezTo>
                <a:cubicBezTo>
                  <a:pt x="1429595" y="5130"/>
                  <a:pt x="1501395" y="10916"/>
                  <a:pt x="1730498" y="0"/>
                </a:cubicBezTo>
                <a:cubicBezTo>
                  <a:pt x="1959601" y="-10916"/>
                  <a:pt x="2026873" y="-24011"/>
                  <a:pt x="2233106" y="0"/>
                </a:cubicBezTo>
                <a:cubicBezTo>
                  <a:pt x="2439339" y="24011"/>
                  <a:pt x="2577170" y="-24864"/>
                  <a:pt x="2780248" y="0"/>
                </a:cubicBezTo>
                <a:cubicBezTo>
                  <a:pt x="2983326" y="24864"/>
                  <a:pt x="3247319" y="-10753"/>
                  <a:pt x="3371926" y="0"/>
                </a:cubicBezTo>
                <a:cubicBezTo>
                  <a:pt x="3496533" y="10753"/>
                  <a:pt x="4132445" y="4874"/>
                  <a:pt x="4453487" y="0"/>
                </a:cubicBezTo>
                <a:cubicBezTo>
                  <a:pt x="4453705" y="307347"/>
                  <a:pt x="4441039" y="417651"/>
                  <a:pt x="4453487" y="621118"/>
                </a:cubicBezTo>
                <a:cubicBezTo>
                  <a:pt x="4465935" y="824585"/>
                  <a:pt x="4464563" y="1200627"/>
                  <a:pt x="4453487" y="1382487"/>
                </a:cubicBezTo>
                <a:cubicBezTo>
                  <a:pt x="4442411" y="1564347"/>
                  <a:pt x="4424341" y="1864799"/>
                  <a:pt x="4453487" y="2003605"/>
                </a:cubicBezTo>
                <a:cubicBezTo>
                  <a:pt x="4482633" y="2142411"/>
                  <a:pt x="4454458" y="2484719"/>
                  <a:pt x="4453487" y="2624722"/>
                </a:cubicBezTo>
                <a:cubicBezTo>
                  <a:pt x="4452516" y="2764725"/>
                  <a:pt x="4436993" y="3124677"/>
                  <a:pt x="4453487" y="3386092"/>
                </a:cubicBezTo>
                <a:cubicBezTo>
                  <a:pt x="4469982" y="3647507"/>
                  <a:pt x="4429837" y="3846544"/>
                  <a:pt x="4453487" y="4007210"/>
                </a:cubicBezTo>
                <a:cubicBezTo>
                  <a:pt x="4477137" y="4167876"/>
                  <a:pt x="4473298" y="4530988"/>
                  <a:pt x="4453487" y="4675078"/>
                </a:cubicBezTo>
                <a:cubicBezTo>
                  <a:pt x="4196787" y="4677477"/>
                  <a:pt x="4019802" y="4684205"/>
                  <a:pt x="3728205" y="4675078"/>
                </a:cubicBezTo>
                <a:cubicBezTo>
                  <a:pt x="3436608" y="4665951"/>
                  <a:pt x="3389542" y="4690456"/>
                  <a:pt x="3181062" y="4675078"/>
                </a:cubicBezTo>
                <a:cubicBezTo>
                  <a:pt x="2972582" y="4659700"/>
                  <a:pt x="2837711" y="4668323"/>
                  <a:pt x="2544850" y="4675078"/>
                </a:cubicBezTo>
                <a:cubicBezTo>
                  <a:pt x="2251989" y="4681833"/>
                  <a:pt x="2165668" y="4657790"/>
                  <a:pt x="1953172" y="4675078"/>
                </a:cubicBezTo>
                <a:cubicBezTo>
                  <a:pt x="1740676" y="4692366"/>
                  <a:pt x="1628195" y="4700223"/>
                  <a:pt x="1406029" y="4675078"/>
                </a:cubicBezTo>
                <a:cubicBezTo>
                  <a:pt x="1183863" y="4649933"/>
                  <a:pt x="974930" y="4695539"/>
                  <a:pt x="858887" y="4675078"/>
                </a:cubicBezTo>
                <a:cubicBezTo>
                  <a:pt x="742844" y="4654617"/>
                  <a:pt x="268667" y="4662742"/>
                  <a:pt x="0" y="4675078"/>
                </a:cubicBezTo>
                <a:cubicBezTo>
                  <a:pt x="-7624" y="4484328"/>
                  <a:pt x="14700" y="4288999"/>
                  <a:pt x="0" y="4053960"/>
                </a:cubicBezTo>
                <a:cubicBezTo>
                  <a:pt x="-14700" y="3818921"/>
                  <a:pt x="-14695" y="3593274"/>
                  <a:pt x="0" y="3386092"/>
                </a:cubicBezTo>
                <a:cubicBezTo>
                  <a:pt x="14695" y="3178910"/>
                  <a:pt x="-4017" y="3036174"/>
                  <a:pt x="0" y="2811725"/>
                </a:cubicBezTo>
                <a:cubicBezTo>
                  <a:pt x="4017" y="2587276"/>
                  <a:pt x="-20174" y="2496415"/>
                  <a:pt x="0" y="2237359"/>
                </a:cubicBezTo>
                <a:cubicBezTo>
                  <a:pt x="20174" y="1978303"/>
                  <a:pt x="-21382" y="1797634"/>
                  <a:pt x="0" y="1569490"/>
                </a:cubicBezTo>
                <a:cubicBezTo>
                  <a:pt x="21382" y="1341346"/>
                  <a:pt x="-2083" y="1178631"/>
                  <a:pt x="0" y="948373"/>
                </a:cubicBezTo>
                <a:cubicBezTo>
                  <a:pt x="2083" y="718115"/>
                  <a:pt x="-20461" y="375126"/>
                  <a:pt x="0" y="0"/>
                </a:cubicBezTo>
                <a:close/>
              </a:path>
              <a:path w="4453487" h="4675078" stroke="0" extrusionOk="0">
                <a:moveTo>
                  <a:pt x="0" y="0"/>
                </a:moveTo>
                <a:cubicBezTo>
                  <a:pt x="223353" y="-34693"/>
                  <a:pt x="473012" y="1566"/>
                  <a:pt x="725282" y="0"/>
                </a:cubicBezTo>
                <a:cubicBezTo>
                  <a:pt x="977552" y="-1566"/>
                  <a:pt x="1099019" y="-971"/>
                  <a:pt x="1406029" y="0"/>
                </a:cubicBezTo>
                <a:cubicBezTo>
                  <a:pt x="1713039" y="971"/>
                  <a:pt x="1872767" y="-2364"/>
                  <a:pt x="1997707" y="0"/>
                </a:cubicBezTo>
                <a:cubicBezTo>
                  <a:pt x="2122647" y="2364"/>
                  <a:pt x="2408695" y="30771"/>
                  <a:pt x="2633919" y="0"/>
                </a:cubicBezTo>
                <a:cubicBezTo>
                  <a:pt x="2859143" y="-30771"/>
                  <a:pt x="3022905" y="-23370"/>
                  <a:pt x="3136527" y="0"/>
                </a:cubicBezTo>
                <a:cubicBezTo>
                  <a:pt x="3250149" y="23370"/>
                  <a:pt x="3597154" y="-20993"/>
                  <a:pt x="3817275" y="0"/>
                </a:cubicBezTo>
                <a:cubicBezTo>
                  <a:pt x="4037396" y="20993"/>
                  <a:pt x="4175706" y="21669"/>
                  <a:pt x="4453487" y="0"/>
                </a:cubicBezTo>
                <a:cubicBezTo>
                  <a:pt x="4479660" y="167197"/>
                  <a:pt x="4445188" y="412795"/>
                  <a:pt x="4453487" y="621118"/>
                </a:cubicBezTo>
                <a:cubicBezTo>
                  <a:pt x="4461786" y="829441"/>
                  <a:pt x="4481783" y="940362"/>
                  <a:pt x="4453487" y="1242235"/>
                </a:cubicBezTo>
                <a:cubicBezTo>
                  <a:pt x="4425191" y="1544108"/>
                  <a:pt x="4430756" y="1582768"/>
                  <a:pt x="4453487" y="1816602"/>
                </a:cubicBezTo>
                <a:cubicBezTo>
                  <a:pt x="4476218" y="2050436"/>
                  <a:pt x="4484050" y="2260172"/>
                  <a:pt x="4453487" y="2484470"/>
                </a:cubicBezTo>
                <a:cubicBezTo>
                  <a:pt x="4422924" y="2708768"/>
                  <a:pt x="4454173" y="2928911"/>
                  <a:pt x="4453487" y="3152338"/>
                </a:cubicBezTo>
                <a:cubicBezTo>
                  <a:pt x="4452801" y="3375765"/>
                  <a:pt x="4475066" y="3755606"/>
                  <a:pt x="4453487" y="3913708"/>
                </a:cubicBezTo>
                <a:cubicBezTo>
                  <a:pt x="4431909" y="4071810"/>
                  <a:pt x="4446250" y="4511142"/>
                  <a:pt x="4453487" y="4675078"/>
                </a:cubicBezTo>
                <a:cubicBezTo>
                  <a:pt x="4158368" y="4669095"/>
                  <a:pt x="4036926" y="4698327"/>
                  <a:pt x="3772740" y="4675078"/>
                </a:cubicBezTo>
                <a:cubicBezTo>
                  <a:pt x="3508554" y="4651829"/>
                  <a:pt x="3322060" y="4689585"/>
                  <a:pt x="3136527" y="4675078"/>
                </a:cubicBezTo>
                <a:cubicBezTo>
                  <a:pt x="2950994" y="4660571"/>
                  <a:pt x="2813486" y="4681973"/>
                  <a:pt x="2544850" y="4675078"/>
                </a:cubicBezTo>
                <a:cubicBezTo>
                  <a:pt x="2276214" y="4668183"/>
                  <a:pt x="2112636" y="4703715"/>
                  <a:pt x="1819568" y="4675078"/>
                </a:cubicBezTo>
                <a:cubicBezTo>
                  <a:pt x="1526500" y="4646441"/>
                  <a:pt x="1355453" y="4652476"/>
                  <a:pt x="1183355" y="4675078"/>
                </a:cubicBezTo>
                <a:cubicBezTo>
                  <a:pt x="1011257" y="4697680"/>
                  <a:pt x="274867" y="4703635"/>
                  <a:pt x="0" y="4675078"/>
                </a:cubicBezTo>
                <a:cubicBezTo>
                  <a:pt x="2280" y="4371162"/>
                  <a:pt x="22354" y="4260665"/>
                  <a:pt x="0" y="4053960"/>
                </a:cubicBezTo>
                <a:cubicBezTo>
                  <a:pt x="-22354" y="3847255"/>
                  <a:pt x="28327" y="3586736"/>
                  <a:pt x="0" y="3386092"/>
                </a:cubicBezTo>
                <a:cubicBezTo>
                  <a:pt x="-28327" y="3185448"/>
                  <a:pt x="-14329" y="2891015"/>
                  <a:pt x="0" y="2624722"/>
                </a:cubicBezTo>
                <a:cubicBezTo>
                  <a:pt x="14329" y="2358429"/>
                  <a:pt x="-2459" y="2093102"/>
                  <a:pt x="0" y="1863353"/>
                </a:cubicBezTo>
                <a:cubicBezTo>
                  <a:pt x="2459" y="1633604"/>
                  <a:pt x="26734" y="1284331"/>
                  <a:pt x="0" y="1101983"/>
                </a:cubicBezTo>
                <a:cubicBezTo>
                  <a:pt x="-26734" y="919635"/>
                  <a:pt x="18188" y="45750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L'attività di volontariato è il contributo prestato in modo personale, spontaneo e gratuito dal volontario, che impiega parte del suo tempo libero per rendersi utile per altre persone o per una buona causa, senza alcun fine di guadagno, ma spinto unicamente da un desiderio di solidarietà. Il Volontariato può essere rivolto a persone in difficoltà, alla tutela della natura e degli animali, alla conservazione del patrimonio artistico e culturale. Nasce dalla spontanea volontà dei cittadini di fronte a problemi non risolti dallo Stato e dal mercato.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39895" y="-2549"/>
            <a:ext cx="1896571" cy="6858000"/>
          </a:xfrm>
          <a:prstGeom prst="rect">
            <a:avLst/>
          </a:prstGeom>
          <a:solidFill>
            <a:srgbClr val="DAE3F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2875" y="205723"/>
            <a:ext cx="4505706" cy="1421928"/>
          </a:xfrm>
          <a:custGeom>
            <a:avLst/>
            <a:gdLst>
              <a:gd name="connsiteX0" fmla="*/ 0 w 4505706"/>
              <a:gd name="connsiteY0" fmla="*/ 0 h 1421928"/>
              <a:gd name="connsiteX1" fmla="*/ 733786 w 4505706"/>
              <a:gd name="connsiteY1" fmla="*/ 0 h 1421928"/>
              <a:gd name="connsiteX2" fmla="*/ 1377459 w 4505706"/>
              <a:gd name="connsiteY2" fmla="*/ 0 h 1421928"/>
              <a:gd name="connsiteX3" fmla="*/ 1931017 w 4505706"/>
              <a:gd name="connsiteY3" fmla="*/ 0 h 1421928"/>
              <a:gd name="connsiteX4" fmla="*/ 2619746 w 4505706"/>
              <a:gd name="connsiteY4" fmla="*/ 0 h 1421928"/>
              <a:gd name="connsiteX5" fmla="*/ 3173304 w 4505706"/>
              <a:gd name="connsiteY5" fmla="*/ 0 h 1421928"/>
              <a:gd name="connsiteX6" fmla="*/ 3726863 w 4505706"/>
              <a:gd name="connsiteY6" fmla="*/ 0 h 1421928"/>
              <a:gd name="connsiteX7" fmla="*/ 4505706 w 4505706"/>
              <a:gd name="connsiteY7" fmla="*/ 0 h 1421928"/>
              <a:gd name="connsiteX8" fmla="*/ 4505706 w 4505706"/>
              <a:gd name="connsiteY8" fmla="*/ 459757 h 1421928"/>
              <a:gd name="connsiteX9" fmla="*/ 4505706 w 4505706"/>
              <a:gd name="connsiteY9" fmla="*/ 947952 h 1421928"/>
              <a:gd name="connsiteX10" fmla="*/ 4505706 w 4505706"/>
              <a:gd name="connsiteY10" fmla="*/ 1421928 h 1421928"/>
              <a:gd name="connsiteX11" fmla="*/ 3862034 w 4505706"/>
              <a:gd name="connsiteY11" fmla="*/ 1421928 h 1421928"/>
              <a:gd name="connsiteX12" fmla="*/ 3218361 w 4505706"/>
              <a:gd name="connsiteY12" fmla="*/ 1421928 h 1421928"/>
              <a:gd name="connsiteX13" fmla="*/ 2619746 w 4505706"/>
              <a:gd name="connsiteY13" fmla="*/ 1421928 h 1421928"/>
              <a:gd name="connsiteX14" fmla="*/ 1976074 w 4505706"/>
              <a:gd name="connsiteY14" fmla="*/ 1421928 h 1421928"/>
              <a:gd name="connsiteX15" fmla="*/ 1467573 w 4505706"/>
              <a:gd name="connsiteY15" fmla="*/ 1421928 h 1421928"/>
              <a:gd name="connsiteX16" fmla="*/ 914015 w 4505706"/>
              <a:gd name="connsiteY16" fmla="*/ 1421928 h 1421928"/>
              <a:gd name="connsiteX17" fmla="*/ 0 w 4505706"/>
              <a:gd name="connsiteY17" fmla="*/ 1421928 h 1421928"/>
              <a:gd name="connsiteX18" fmla="*/ 0 w 4505706"/>
              <a:gd name="connsiteY18" fmla="*/ 962171 h 1421928"/>
              <a:gd name="connsiteX19" fmla="*/ 0 w 4505706"/>
              <a:gd name="connsiteY19" fmla="*/ 502415 h 1421928"/>
              <a:gd name="connsiteX20" fmla="*/ 0 w 4505706"/>
              <a:gd name="connsiteY20" fmla="*/ 0 h 142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5706" h="1421928" fill="none" extrusionOk="0">
                <a:moveTo>
                  <a:pt x="0" y="0"/>
                </a:moveTo>
                <a:cubicBezTo>
                  <a:pt x="275582" y="10992"/>
                  <a:pt x="430627" y="16003"/>
                  <a:pt x="733786" y="0"/>
                </a:cubicBezTo>
                <a:cubicBezTo>
                  <a:pt x="1036945" y="-16003"/>
                  <a:pt x="1084338" y="-21558"/>
                  <a:pt x="1377459" y="0"/>
                </a:cubicBezTo>
                <a:cubicBezTo>
                  <a:pt x="1670580" y="21558"/>
                  <a:pt x="1775962" y="9819"/>
                  <a:pt x="1931017" y="0"/>
                </a:cubicBezTo>
                <a:cubicBezTo>
                  <a:pt x="2086072" y="-9819"/>
                  <a:pt x="2334251" y="27903"/>
                  <a:pt x="2619746" y="0"/>
                </a:cubicBezTo>
                <a:cubicBezTo>
                  <a:pt x="2905241" y="-27903"/>
                  <a:pt x="2955126" y="-14296"/>
                  <a:pt x="3173304" y="0"/>
                </a:cubicBezTo>
                <a:cubicBezTo>
                  <a:pt x="3391482" y="14296"/>
                  <a:pt x="3479657" y="-26405"/>
                  <a:pt x="3726863" y="0"/>
                </a:cubicBezTo>
                <a:cubicBezTo>
                  <a:pt x="3974069" y="26405"/>
                  <a:pt x="4300812" y="-37527"/>
                  <a:pt x="4505706" y="0"/>
                </a:cubicBezTo>
                <a:cubicBezTo>
                  <a:pt x="4490716" y="96148"/>
                  <a:pt x="4495960" y="318749"/>
                  <a:pt x="4505706" y="459757"/>
                </a:cubicBezTo>
                <a:cubicBezTo>
                  <a:pt x="4515452" y="600765"/>
                  <a:pt x="4528435" y="773479"/>
                  <a:pt x="4505706" y="947952"/>
                </a:cubicBezTo>
                <a:cubicBezTo>
                  <a:pt x="4482977" y="1122425"/>
                  <a:pt x="4502608" y="1310571"/>
                  <a:pt x="4505706" y="1421928"/>
                </a:cubicBezTo>
                <a:cubicBezTo>
                  <a:pt x="4208918" y="1418259"/>
                  <a:pt x="4089340" y="1439162"/>
                  <a:pt x="3862034" y="1421928"/>
                </a:cubicBezTo>
                <a:cubicBezTo>
                  <a:pt x="3634728" y="1404694"/>
                  <a:pt x="3395028" y="1407571"/>
                  <a:pt x="3218361" y="1421928"/>
                </a:cubicBezTo>
                <a:cubicBezTo>
                  <a:pt x="3041694" y="1436285"/>
                  <a:pt x="2846539" y="1440517"/>
                  <a:pt x="2619746" y="1421928"/>
                </a:cubicBezTo>
                <a:cubicBezTo>
                  <a:pt x="2392954" y="1403339"/>
                  <a:pt x="2148693" y="1414867"/>
                  <a:pt x="1976074" y="1421928"/>
                </a:cubicBezTo>
                <a:cubicBezTo>
                  <a:pt x="1803455" y="1428989"/>
                  <a:pt x="1617333" y="1436381"/>
                  <a:pt x="1467573" y="1421928"/>
                </a:cubicBezTo>
                <a:cubicBezTo>
                  <a:pt x="1317813" y="1407475"/>
                  <a:pt x="1075305" y="1433206"/>
                  <a:pt x="914015" y="1421928"/>
                </a:cubicBezTo>
                <a:cubicBezTo>
                  <a:pt x="752725" y="1410650"/>
                  <a:pt x="340845" y="1396623"/>
                  <a:pt x="0" y="1421928"/>
                </a:cubicBezTo>
                <a:cubicBezTo>
                  <a:pt x="-14088" y="1311599"/>
                  <a:pt x="8876" y="1183423"/>
                  <a:pt x="0" y="962171"/>
                </a:cubicBezTo>
                <a:cubicBezTo>
                  <a:pt x="-8876" y="740919"/>
                  <a:pt x="18226" y="651296"/>
                  <a:pt x="0" y="502415"/>
                </a:cubicBezTo>
                <a:cubicBezTo>
                  <a:pt x="-18226" y="353534"/>
                  <a:pt x="1421" y="141046"/>
                  <a:pt x="0" y="0"/>
                </a:cubicBezTo>
                <a:close/>
              </a:path>
              <a:path w="4505706" h="1421928" stroke="0" extrusionOk="0">
                <a:moveTo>
                  <a:pt x="0" y="0"/>
                </a:moveTo>
                <a:cubicBezTo>
                  <a:pt x="176401" y="23276"/>
                  <a:pt x="380210" y="-24623"/>
                  <a:pt x="733786" y="0"/>
                </a:cubicBezTo>
                <a:cubicBezTo>
                  <a:pt x="1087362" y="24623"/>
                  <a:pt x="1118125" y="-24685"/>
                  <a:pt x="1242288" y="0"/>
                </a:cubicBezTo>
                <a:cubicBezTo>
                  <a:pt x="1366451" y="24685"/>
                  <a:pt x="1697395" y="17027"/>
                  <a:pt x="1976074" y="0"/>
                </a:cubicBezTo>
                <a:cubicBezTo>
                  <a:pt x="2254753" y="-17027"/>
                  <a:pt x="2401815" y="26022"/>
                  <a:pt x="2529632" y="0"/>
                </a:cubicBezTo>
                <a:cubicBezTo>
                  <a:pt x="2657449" y="-26022"/>
                  <a:pt x="2953585" y="-14153"/>
                  <a:pt x="3083190" y="0"/>
                </a:cubicBezTo>
                <a:cubicBezTo>
                  <a:pt x="3212795" y="14153"/>
                  <a:pt x="3426396" y="12591"/>
                  <a:pt x="3636748" y="0"/>
                </a:cubicBezTo>
                <a:cubicBezTo>
                  <a:pt x="3847100" y="-12591"/>
                  <a:pt x="4134271" y="-24723"/>
                  <a:pt x="4505706" y="0"/>
                </a:cubicBezTo>
                <a:cubicBezTo>
                  <a:pt x="4504765" y="109565"/>
                  <a:pt x="4489123" y="275497"/>
                  <a:pt x="4505706" y="459757"/>
                </a:cubicBezTo>
                <a:cubicBezTo>
                  <a:pt x="4522289" y="644017"/>
                  <a:pt x="4485284" y="808032"/>
                  <a:pt x="4505706" y="919513"/>
                </a:cubicBezTo>
                <a:cubicBezTo>
                  <a:pt x="4526128" y="1030994"/>
                  <a:pt x="4493626" y="1260834"/>
                  <a:pt x="4505706" y="1421928"/>
                </a:cubicBezTo>
                <a:cubicBezTo>
                  <a:pt x="4335113" y="1424999"/>
                  <a:pt x="3978596" y="1445258"/>
                  <a:pt x="3816977" y="1421928"/>
                </a:cubicBezTo>
                <a:cubicBezTo>
                  <a:pt x="3655358" y="1398598"/>
                  <a:pt x="3450818" y="1443216"/>
                  <a:pt x="3308476" y="1421928"/>
                </a:cubicBezTo>
                <a:cubicBezTo>
                  <a:pt x="3166134" y="1400640"/>
                  <a:pt x="2882968" y="1413322"/>
                  <a:pt x="2754917" y="1421928"/>
                </a:cubicBezTo>
                <a:cubicBezTo>
                  <a:pt x="2626866" y="1430534"/>
                  <a:pt x="2383810" y="1394305"/>
                  <a:pt x="2156302" y="1421928"/>
                </a:cubicBezTo>
                <a:cubicBezTo>
                  <a:pt x="1928794" y="1449551"/>
                  <a:pt x="1800766" y="1444371"/>
                  <a:pt x="1647801" y="1421928"/>
                </a:cubicBezTo>
                <a:cubicBezTo>
                  <a:pt x="1494836" y="1399485"/>
                  <a:pt x="1203404" y="1399128"/>
                  <a:pt x="1049186" y="1421928"/>
                </a:cubicBezTo>
                <a:cubicBezTo>
                  <a:pt x="894969" y="1444728"/>
                  <a:pt x="451683" y="1370670"/>
                  <a:pt x="0" y="1421928"/>
                </a:cubicBezTo>
                <a:cubicBezTo>
                  <a:pt x="-6486" y="1314490"/>
                  <a:pt x="-19586" y="1120072"/>
                  <a:pt x="0" y="919513"/>
                </a:cubicBezTo>
                <a:cubicBezTo>
                  <a:pt x="19586" y="718954"/>
                  <a:pt x="563" y="649458"/>
                  <a:pt x="0" y="488195"/>
                </a:cubicBezTo>
                <a:cubicBezTo>
                  <a:pt x="-563" y="326932"/>
                  <a:pt x="2153" y="117919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Cos’è il volontariato?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77000">
              <a:schemeClr val="tx2">
                <a:lumMod val="20000"/>
                <a:lumOff val="80000"/>
              </a:schemeClr>
            </a:gs>
            <a:gs pos="10000">
              <a:srgbClr val="3FCDFF"/>
            </a:gs>
            <a:gs pos="41000">
              <a:schemeClr val="accent1">
                <a:lumMod val="45000"/>
                <a:lumOff val="5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37" name="Group 144"/>
          <p:cNvGrpSpPr>
            <a:grpSpLocks noGrp="1" noRot="1" noChangeAspect="1" noMove="1" noResize="1" noUngrp="1"/>
          </p:cNvGrpSpPr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46" name="Rectangle 14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Rectangle 146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39" name="Freeform: Shape 1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40" name="Rectangle 1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01" y="457200"/>
            <a:ext cx="11734800" cy="594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9724" y="635876"/>
            <a:ext cx="5502164" cy="1477328"/>
          </a:xfrm>
        </p:spPr>
        <p:txBody>
          <a:bodyPr vert="horz" lIns="91440" tIns="45720" rIns="91440" bIns="45720" rtlCol="0" anchor="t" anchorCtr="1">
            <a:spAutoFit/>
          </a:bodyPr>
          <a:lstStyle/>
          <a:p>
            <a:pPr algn="ctr"/>
            <a:r>
              <a:rPr lang="en-US" sz="5000" kern="1200" dirty="0">
                <a:solidFill>
                  <a:srgbClr val="7030A0"/>
                </a:solidFill>
                <a:latin typeface="Berlin Sans FB Demi" panose="020E0802020502020306" pitchFamily="34" charset="0"/>
              </a:rPr>
              <a:t>Le organizzazioni di volontariato</a:t>
            </a:r>
            <a:endParaRPr lang="en-US" sz="5000" kern="12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8" name="Picture 4" descr="Immagine che contiene esterni, persone, folla, sciando&#10;&#10;Descrizione generata automaticament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8423"/>
          <a:stretch>
            <a:fillRect/>
          </a:stretch>
        </p:blipFill>
        <p:spPr bwMode="auto">
          <a:xfrm>
            <a:off x="754116" y="838200"/>
            <a:ext cx="4787463" cy="24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magine che contiene grafica vettoriale&#10;&#10;Descrizione generata automaticament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21367" b="14778"/>
          <a:stretch>
            <a:fillRect/>
          </a:stretch>
        </p:blipFill>
        <p:spPr bwMode="auto">
          <a:xfrm>
            <a:off x="817179" y="3429000"/>
            <a:ext cx="4724400" cy="2420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Content Placeholder 1033"/>
          <p:cNvSpPr>
            <a:spLocks noGrp="1"/>
          </p:cNvSpPr>
          <p:nvPr>
            <p:ph sz="half" idx="2"/>
          </p:nvPr>
        </p:nvSpPr>
        <p:spPr>
          <a:xfrm>
            <a:off x="6069724" y="2113204"/>
            <a:ext cx="5502164" cy="428759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it-IT" sz="2900" dirty="0">
                <a:solidFill>
                  <a:srgbClr val="461E64"/>
                </a:solidFill>
                <a:latin typeface="Bahnschrift" panose="020B0502040204020203" pitchFamily="34" charset="0"/>
              </a:rPr>
              <a:t>La associazioni di volontariato sono enti non profit normati dal Codice Civile che riunisce persone accomunate dallo stesso ideale. L’organizzazione di volontariato è quindi una forma associativa, composta da persone o da enti del terzo settore, costituita al fine di raggiungere uno scopo solidaristico, perseguendo una o più attività di interesse generale, e attività diverse strumentali a quella principale, per lo svolgimento delle quali si avvale prevalentemente di volontari. Le associazioni possono perseguire varie finalità, tra cui quelle di tipo culturale, ricreativo, sociale ambientale, sportivo, religioso</a:t>
            </a:r>
            <a:r>
              <a:rPr lang="it-IT" sz="2400" dirty="0">
                <a:solidFill>
                  <a:srgbClr val="461E64"/>
                </a:solidFill>
                <a:latin typeface="Bahnschrift" panose="020B0502040204020203" pitchFamily="34" charset="0"/>
              </a:rPr>
              <a:t>.</a:t>
            </a:r>
            <a:endParaRPr lang="en-US" sz="2400" dirty="0">
              <a:solidFill>
                <a:srgbClr val="461E64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6603" y="261737"/>
            <a:ext cx="11438793" cy="1137124"/>
          </a:xfrm>
        </p:spPr>
        <p:txBody>
          <a:bodyPr anchor="ctr" anchorCtr="1">
            <a:normAutofit fontScale="90000"/>
          </a:bodyPr>
          <a:lstStyle/>
          <a:p>
            <a:r>
              <a:rPr lang="it-IT" sz="5000" dirty="0">
                <a:solidFill>
                  <a:srgbClr val="FFFFFF"/>
                </a:solidFill>
                <a:latin typeface="Berlin Sans FB Demi" panose="020E0802020502020306" pitchFamily="34" charset="0"/>
              </a:rPr>
              <a:t>Le principali organizzazioni di volontariato:</a:t>
            </a:r>
            <a:endParaRPr lang="it-IT" sz="5000" dirty="0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8980" y="1645724"/>
            <a:ext cx="9994595" cy="348776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rgbClr val="749AC7"/>
                </a:solidFill>
                <a:latin typeface="Bahnschrift" panose="020B0502040204020203" pitchFamily="34" charset="0"/>
              </a:rPr>
              <a:t>Di seguito le organizzazioni italiane che hanno raggiunto il volume più alto del bilancio delle entrate 2020.</a:t>
            </a:r>
            <a:endParaRPr lang="it-IT" sz="1600" dirty="0">
              <a:solidFill>
                <a:srgbClr val="749AC7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3" y="2438400"/>
            <a:ext cx="11524387" cy="4319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1"/>
          <p:cNvSpPr/>
          <p:nvPr/>
        </p:nvSpPr>
        <p:spPr>
          <a:xfrm>
            <a:off x="5368750" y="2037096"/>
            <a:ext cx="6532129" cy="2783808"/>
          </a:xfrm>
          <a:prstGeom prst="rect">
            <a:avLst/>
          </a:prstGeom>
          <a:gradFill flip="none" rotWithShape="1">
            <a:gsLst>
              <a:gs pos="31000">
                <a:srgbClr val="7030A0"/>
              </a:gs>
              <a:gs pos="83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Grazie per l’attenzione</a:t>
            </a:r>
            <a:endParaRPr lang="en-US" sz="4700" b="1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Passariello Alessandro</a:t>
            </a:r>
            <a:endParaRPr lang="en-US" sz="4700" b="1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Canzonieri Samuele</a:t>
            </a:r>
            <a:endParaRPr lang="en-US" sz="4700" b="1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magine 3" descr="Koala Salut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>
            <a:fillRect/>
          </a:stretch>
        </p:blipFill>
        <p:spPr>
          <a:xfrm>
            <a:off x="291121" y="47976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WPS Presentation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Bahnschrift</vt:lpstr>
      <vt:lpstr>Berlin Sans FB Demi</vt:lpstr>
      <vt:lpstr>Segoe Print</vt:lpstr>
      <vt:lpstr>Nirmala UI</vt:lpstr>
      <vt:lpstr>Microsoft YaHei</vt:lpstr>
      <vt:lpstr>Arial Unicode MS</vt:lpstr>
      <vt:lpstr>Calibri Light</vt:lpstr>
      <vt:lpstr>Tema di Office</vt:lpstr>
      <vt:lpstr>Cos’è il volontariato?</vt:lpstr>
      <vt:lpstr>Le organizzazioni di volontariato</vt:lpstr>
      <vt:lpstr>Le principali organizzazioni di volontariato: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associazioni di volontariato</dc:title>
  <dc:creator>Aleck_15 Passariello</dc:creator>
  <cp:lastModifiedBy>PC</cp:lastModifiedBy>
  <cp:revision>4</cp:revision>
  <dcterms:created xsi:type="dcterms:W3CDTF">2021-12-20T15:09:00Z</dcterms:created>
  <dcterms:modified xsi:type="dcterms:W3CDTF">2022-02-16T16:43:10Z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B4A45FF4E0674783940CE26C03575372</vt:lpwstr>
  </property>
  <property fmtid="{D5CDD505-2E9C-101B-9397-08002B2CF9AE}" pid="3" name="KSOProductBuildVer">
    <vt:lpwstr>1033-11.2.0.10463</vt:lpwstr>
  </property>
</Properties>
</file>