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7" d="100"/>
          <a:sy n="57" d="100"/>
        </p:scale>
        <p:origin x="99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3/23/2022</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‹N›</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7638529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3/23/2022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a:t>
            </a:fld>
            <a:endParaRPr lang="en-US" dirty="0"/>
          </a:p>
        </p:txBody>
      </p:sp>
    </p:spTree>
    <p:extLst>
      <p:ext uri="{BB962C8B-B14F-4D97-AF65-F5344CB8AC3E}">
        <p14:creationId xmlns:p14="http://schemas.microsoft.com/office/powerpoint/2010/main" val="2232834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3/23/2022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a:t>
            </a:fld>
            <a:endParaRPr lang="en-US" dirty="0"/>
          </a:p>
        </p:txBody>
      </p:sp>
    </p:spTree>
    <p:extLst>
      <p:ext uri="{BB962C8B-B14F-4D97-AF65-F5344CB8AC3E}">
        <p14:creationId xmlns:p14="http://schemas.microsoft.com/office/powerpoint/2010/main" val="498523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3/23/2022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a:t>
            </a:fld>
            <a:endParaRPr lang="en-US" dirty="0"/>
          </a:p>
        </p:txBody>
      </p:sp>
    </p:spTree>
    <p:extLst>
      <p:ext uri="{BB962C8B-B14F-4D97-AF65-F5344CB8AC3E}">
        <p14:creationId xmlns:p14="http://schemas.microsoft.com/office/powerpoint/2010/main" val="3239445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3/23/2022</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‹N›</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67709417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it-IT"/>
              <a:t>Fare clic per modificare lo stile del titolo dello schema</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3/23/2022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‹N›</a:t>
            </a:fld>
            <a:endParaRPr lang="en-US" dirty="0"/>
          </a:p>
        </p:txBody>
      </p:sp>
    </p:spTree>
    <p:extLst>
      <p:ext uri="{BB962C8B-B14F-4D97-AF65-F5344CB8AC3E}">
        <p14:creationId xmlns:p14="http://schemas.microsoft.com/office/powerpoint/2010/main" val="2797239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3/23/2022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‹N›</a:t>
            </a:fld>
            <a:endParaRPr lang="en-US" dirty="0"/>
          </a:p>
        </p:txBody>
      </p:sp>
    </p:spTree>
    <p:extLst>
      <p:ext uri="{BB962C8B-B14F-4D97-AF65-F5344CB8AC3E}">
        <p14:creationId xmlns:p14="http://schemas.microsoft.com/office/powerpoint/2010/main" val="2960556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3/23/2022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‹N›</a:t>
            </a:fld>
            <a:endParaRPr lang="en-US" dirty="0"/>
          </a:p>
        </p:txBody>
      </p:sp>
    </p:spTree>
    <p:extLst>
      <p:ext uri="{BB962C8B-B14F-4D97-AF65-F5344CB8AC3E}">
        <p14:creationId xmlns:p14="http://schemas.microsoft.com/office/powerpoint/2010/main" val="334829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3/23/2022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‹N›</a:t>
            </a:fld>
            <a:endParaRPr lang="en-US" dirty="0"/>
          </a:p>
        </p:txBody>
      </p:sp>
    </p:spTree>
    <p:extLst>
      <p:ext uri="{BB962C8B-B14F-4D97-AF65-F5344CB8AC3E}">
        <p14:creationId xmlns:p14="http://schemas.microsoft.com/office/powerpoint/2010/main" val="1489674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it-IT"/>
              <a:t>Fare clic per modificare lo stile del titolo dello schema</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3/23/2022</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‹N›</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06654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3/23/2022</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‹N›</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99867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3/23/2022</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‹N›</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1388695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it.m.wikipedia.org/wiki/17_marzo" TargetMode="External"/><Relationship Id="rId7" Type="http://schemas.openxmlformats.org/officeDocument/2006/relationships/hyperlink" Target="https://it.m.wikipedia.org/wiki/Torino"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s://it.m.wikipedia.org/wiki/1861" TargetMode="External"/><Relationship Id="rId5" Type="http://schemas.openxmlformats.org/officeDocument/2006/relationships/hyperlink" Target="https://it.m.wikipedia.org/wiki/Proclamazione_del_Regno_d%27Italia" TargetMode="External"/><Relationship Id="rId4" Type="http://schemas.openxmlformats.org/officeDocument/2006/relationships/hyperlink" Target="https://it.m.wikipedia.org/wiki/Italia"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E7AF50E8-C37D-F844-B075-581DBBA04FED}"/>
              </a:ext>
            </a:extLst>
          </p:cNvPr>
          <p:cNvSpPr txBox="1"/>
          <p:nvPr/>
        </p:nvSpPr>
        <p:spPr>
          <a:xfrm>
            <a:off x="1473684" y="1236700"/>
            <a:ext cx="6164545" cy="2862322"/>
          </a:xfrm>
          <a:prstGeom prst="rect">
            <a:avLst/>
          </a:prstGeom>
          <a:noFill/>
        </p:spPr>
        <p:txBody>
          <a:bodyPr wrap="square" rtlCol="0">
            <a:spAutoFit/>
          </a:bodyPr>
          <a:lstStyle/>
          <a:p>
            <a:pPr algn="just"/>
            <a:r>
              <a:rPr lang="it-IT" sz="6000" b="1">
                <a:solidFill>
                  <a:schemeClr val="accent2">
                    <a:lumMod val="75000"/>
                  </a:schemeClr>
                </a:solidFill>
              </a:rPr>
              <a:t>17 Marzo 1861: la proclamazione del regno d'italia.</a:t>
            </a:r>
          </a:p>
        </p:txBody>
      </p:sp>
      <p:sp>
        <p:nvSpPr>
          <p:cNvPr id="5" name="CasellaDiTesto 4">
            <a:extLst>
              <a:ext uri="{FF2B5EF4-FFF2-40B4-BE49-F238E27FC236}">
                <a16:creationId xmlns:a16="http://schemas.microsoft.com/office/drawing/2014/main" id="{1BB62812-4C02-9C43-9BBC-62AABEB6386F}"/>
              </a:ext>
            </a:extLst>
          </p:cNvPr>
          <p:cNvSpPr txBox="1"/>
          <p:nvPr/>
        </p:nvSpPr>
        <p:spPr>
          <a:xfrm rot="10800000" flipV="1">
            <a:off x="5092273" y="3914356"/>
            <a:ext cx="2828515" cy="369332"/>
          </a:xfrm>
          <a:prstGeom prst="rect">
            <a:avLst/>
          </a:prstGeom>
          <a:noFill/>
        </p:spPr>
        <p:txBody>
          <a:bodyPr wrap="square" rtlCol="0">
            <a:spAutoFit/>
          </a:bodyPr>
          <a:lstStyle/>
          <a:p>
            <a:pPr algn="l"/>
            <a:r>
              <a:rPr lang="it-IT">
                <a:solidFill>
                  <a:schemeClr val="accent4">
                    <a:lumMod val="50000"/>
                  </a:schemeClr>
                </a:solidFill>
              </a:rPr>
              <a:t>Alessia Nunziante </a:t>
            </a:r>
          </a:p>
        </p:txBody>
      </p:sp>
    </p:spTree>
    <p:extLst>
      <p:ext uri="{BB962C8B-B14F-4D97-AF65-F5344CB8AC3E}">
        <p14:creationId xmlns:p14="http://schemas.microsoft.com/office/powerpoint/2010/main" val="2658720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pic>
        <p:nvPicPr>
          <p:cNvPr id="4" name="Immagine 4">
            <a:extLst>
              <a:ext uri="{FF2B5EF4-FFF2-40B4-BE49-F238E27FC236}">
                <a16:creationId xmlns:a16="http://schemas.microsoft.com/office/drawing/2014/main" id="{2B8F6151-030B-7344-85A5-F52D7F3E73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6627" y="0"/>
            <a:ext cx="8062981" cy="44480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CasellaDiTesto 7">
            <a:extLst>
              <a:ext uri="{FF2B5EF4-FFF2-40B4-BE49-F238E27FC236}">
                <a16:creationId xmlns:a16="http://schemas.microsoft.com/office/drawing/2014/main" id="{982A614E-0A45-BB40-8FD7-EA9973B05533}"/>
              </a:ext>
            </a:extLst>
          </p:cNvPr>
          <p:cNvSpPr txBox="1"/>
          <p:nvPr/>
        </p:nvSpPr>
        <p:spPr>
          <a:xfrm>
            <a:off x="747415" y="181957"/>
            <a:ext cx="3509212" cy="4832092"/>
          </a:xfrm>
          <a:prstGeom prst="rect">
            <a:avLst/>
          </a:prstGeom>
          <a:noFill/>
        </p:spPr>
        <p:txBody>
          <a:bodyPr wrap="square">
            <a:spAutoFit/>
          </a:bodyPr>
          <a:lstStyle/>
          <a:p>
            <a:pPr algn="dist"/>
            <a:r>
              <a:rPr lang="it-IT" sz="2800" b="0" i="0">
                <a:solidFill>
                  <a:schemeClr val="accent2">
                    <a:lumMod val="75000"/>
                  </a:schemeClr>
                </a:solidFill>
                <a:effectLst/>
                <a:latin typeface="-apple-system"/>
              </a:rPr>
              <a:t>L'</a:t>
            </a:r>
            <a:r>
              <a:rPr lang="it-IT" sz="2800" b="1" i="0">
                <a:solidFill>
                  <a:schemeClr val="accent2">
                    <a:lumMod val="75000"/>
                  </a:schemeClr>
                </a:solidFill>
                <a:effectLst/>
                <a:latin typeface="-apple-system"/>
              </a:rPr>
              <a:t>anniversario dell'Unità d'Italia</a:t>
            </a:r>
            <a:r>
              <a:rPr lang="it-IT" sz="2800" b="0" i="0">
                <a:solidFill>
                  <a:schemeClr val="accent2">
                    <a:lumMod val="75000"/>
                  </a:schemeClr>
                </a:solidFill>
                <a:effectLst/>
                <a:latin typeface="-apple-system"/>
              </a:rPr>
              <a:t> è una ricorrenza che cade annualmente il </a:t>
            </a:r>
            <a:r>
              <a:rPr lang="it-IT" sz="2800" b="0" i="0" u="none" strike="noStrike">
                <a:solidFill>
                  <a:schemeClr val="accent2">
                    <a:lumMod val="75000"/>
                  </a:schemeClr>
                </a:solidFill>
                <a:effectLst/>
                <a:latin typeface="-apple-system"/>
                <a:hlinkClick r:id="rId3" tooltip="17 marzo">
                  <a:extLst>
                    <a:ext uri="{A12FA001-AC4F-418D-AE19-62706E023703}">
                      <ahyp:hlinkClr xmlns:ahyp="http://schemas.microsoft.com/office/drawing/2018/hyperlinkcolor" val="tx"/>
                    </a:ext>
                  </a:extLst>
                </a:hlinkClick>
              </a:rPr>
              <a:t>17 marzo</a:t>
            </a:r>
            <a:r>
              <a:rPr lang="it-IT" sz="2800" b="0" i="0">
                <a:solidFill>
                  <a:schemeClr val="accent2">
                    <a:lumMod val="75000"/>
                  </a:schemeClr>
                </a:solidFill>
                <a:effectLst/>
                <a:latin typeface="-apple-system"/>
              </a:rPr>
              <a:t> e che celebra la nascita dello </a:t>
            </a:r>
            <a:r>
              <a:rPr lang="it-IT" sz="2800" b="0" i="0" u="none" strike="noStrike">
                <a:solidFill>
                  <a:schemeClr val="accent2">
                    <a:lumMod val="75000"/>
                  </a:schemeClr>
                </a:solidFill>
                <a:effectLst/>
                <a:latin typeface="-apple-system"/>
                <a:hlinkClick r:id="rId4" tooltip="Italia">
                  <a:extLst>
                    <a:ext uri="{A12FA001-AC4F-418D-AE19-62706E023703}">
                      <ahyp:hlinkClr xmlns:ahyp="http://schemas.microsoft.com/office/drawing/2018/hyperlinkcolor" val="tx"/>
                    </a:ext>
                  </a:extLst>
                </a:hlinkClick>
              </a:rPr>
              <a:t>Stato italiano</a:t>
            </a:r>
            <a:r>
              <a:rPr lang="it-IT" sz="2800" b="0" i="0">
                <a:solidFill>
                  <a:schemeClr val="accent2">
                    <a:lumMod val="75000"/>
                  </a:schemeClr>
                </a:solidFill>
                <a:effectLst/>
                <a:latin typeface="-apple-system"/>
              </a:rPr>
              <a:t>, avvenuta in seguito alla </a:t>
            </a:r>
            <a:r>
              <a:rPr lang="it-IT" sz="2800" b="0" i="0" u="none" strike="noStrike">
                <a:solidFill>
                  <a:schemeClr val="accent2">
                    <a:lumMod val="75000"/>
                  </a:schemeClr>
                </a:solidFill>
                <a:effectLst/>
                <a:latin typeface="-apple-system"/>
                <a:hlinkClick r:id="rId5" tooltip="Proclamazione del Regno d'Italia">
                  <a:extLst>
                    <a:ext uri="{A12FA001-AC4F-418D-AE19-62706E023703}">
                      <ahyp:hlinkClr xmlns:ahyp="http://schemas.microsoft.com/office/drawing/2018/hyperlinkcolor" val="tx"/>
                    </a:ext>
                  </a:extLst>
                </a:hlinkClick>
              </a:rPr>
              <a:t>proclamazione del Regno d'Italia</a:t>
            </a:r>
            <a:r>
              <a:rPr lang="it-IT" sz="2800" b="0" i="0">
                <a:solidFill>
                  <a:schemeClr val="accent2">
                    <a:lumMod val="75000"/>
                  </a:schemeClr>
                </a:solidFill>
                <a:effectLst/>
                <a:latin typeface="-apple-system"/>
              </a:rPr>
              <a:t> del 17 marzo </a:t>
            </a:r>
            <a:r>
              <a:rPr lang="it-IT" sz="2800" b="0" i="0" u="none" strike="noStrike">
                <a:solidFill>
                  <a:schemeClr val="accent2">
                    <a:lumMod val="75000"/>
                  </a:schemeClr>
                </a:solidFill>
                <a:effectLst/>
                <a:latin typeface="-apple-system"/>
                <a:hlinkClick r:id="rId6" tooltip="1861">
                  <a:extLst>
                    <a:ext uri="{A12FA001-AC4F-418D-AE19-62706E023703}">
                      <ahyp:hlinkClr xmlns:ahyp="http://schemas.microsoft.com/office/drawing/2018/hyperlinkcolor" val="tx"/>
                    </a:ext>
                  </a:extLst>
                </a:hlinkClick>
              </a:rPr>
              <a:t>1861</a:t>
            </a:r>
            <a:r>
              <a:rPr lang="it-IT" sz="2800" b="0" i="0">
                <a:solidFill>
                  <a:schemeClr val="accent2">
                    <a:lumMod val="75000"/>
                  </a:schemeClr>
                </a:solidFill>
                <a:effectLst/>
                <a:latin typeface="-apple-system"/>
              </a:rPr>
              <a:t> a </a:t>
            </a:r>
            <a:r>
              <a:rPr lang="it-IT" sz="2800" b="0" i="0" u="none" strike="noStrike">
                <a:solidFill>
                  <a:schemeClr val="accent2">
                    <a:lumMod val="75000"/>
                  </a:schemeClr>
                </a:solidFill>
                <a:effectLst/>
                <a:latin typeface="-apple-system"/>
                <a:hlinkClick r:id="rId7" tooltip="Torino">
                  <a:extLst>
                    <a:ext uri="{A12FA001-AC4F-418D-AE19-62706E023703}">
                      <ahyp:hlinkClr xmlns:ahyp="http://schemas.microsoft.com/office/drawing/2018/hyperlinkcolor" val="tx"/>
                    </a:ext>
                  </a:extLst>
                </a:hlinkClick>
              </a:rPr>
              <a:t>Torino</a:t>
            </a:r>
            <a:r>
              <a:rPr lang="it-IT" sz="2800" b="0" i="0">
                <a:solidFill>
                  <a:schemeClr val="accent2">
                    <a:lumMod val="75000"/>
                  </a:schemeClr>
                </a:solidFill>
                <a:effectLst/>
                <a:latin typeface="-apple-system"/>
              </a:rPr>
              <a:t>.</a:t>
            </a:r>
            <a:endParaRPr lang="it-IT" sz="2800">
              <a:solidFill>
                <a:schemeClr val="accent2">
                  <a:lumMod val="75000"/>
                </a:schemeClr>
              </a:solidFill>
            </a:endParaRPr>
          </a:p>
        </p:txBody>
      </p:sp>
    </p:spTree>
    <p:extLst>
      <p:ext uri="{BB962C8B-B14F-4D97-AF65-F5344CB8AC3E}">
        <p14:creationId xmlns:p14="http://schemas.microsoft.com/office/powerpoint/2010/main" val="2595920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02A9FE01-E1B7-1A4F-8D2A-4ABCCFDE8296}"/>
              </a:ext>
            </a:extLst>
          </p:cNvPr>
          <p:cNvSpPr txBox="1"/>
          <p:nvPr/>
        </p:nvSpPr>
        <p:spPr>
          <a:xfrm>
            <a:off x="825721" y="0"/>
            <a:ext cx="10275678" cy="4524315"/>
          </a:xfrm>
          <a:prstGeom prst="rect">
            <a:avLst/>
          </a:prstGeom>
          <a:noFill/>
        </p:spPr>
        <p:txBody>
          <a:bodyPr wrap="square">
            <a:spAutoFit/>
          </a:bodyPr>
          <a:lstStyle/>
          <a:p>
            <a:pPr algn="justLow"/>
            <a:r>
              <a:rPr lang="it-IT" sz="3200" b="0" i="0">
                <a:solidFill>
                  <a:schemeClr val="accent2">
                    <a:lumMod val="75000"/>
                  </a:schemeClr>
                </a:solidFill>
                <a:effectLst/>
                <a:latin typeface="Noto Serif" panose="020B0502040504020204" pitchFamily="34" charset="0"/>
              </a:rPr>
              <a:t>Nel 1858 Camillo Benso di Cavour, allora presidente del Consiglio dei ministri, aveva sottoscritto un’alleanza antiasburgica con Napoleone III, stabilendo l’annessione al Piemonte del lombardo-veneto in caso di vittoria contro l’Austria. Tuttavia, al termine di quella che viene ricordata come Seconda guerra d’indipendenza, con l’armistizio di Villafranca si era giunti alla sola annessione della Lombardia.</a:t>
            </a:r>
            <a:endParaRPr lang="it-IT" sz="3200">
              <a:solidFill>
                <a:schemeClr val="accent2">
                  <a:lumMod val="75000"/>
                </a:schemeClr>
              </a:solidFill>
            </a:endParaRPr>
          </a:p>
        </p:txBody>
      </p:sp>
      <p:pic>
        <p:nvPicPr>
          <p:cNvPr id="5" name="Immagine 5">
            <a:extLst>
              <a:ext uri="{FF2B5EF4-FFF2-40B4-BE49-F238E27FC236}">
                <a16:creationId xmlns:a16="http://schemas.microsoft.com/office/drawing/2014/main" id="{F2194313-1C34-284A-861A-B42FF0BBB1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4965" y="3898811"/>
            <a:ext cx="2531119" cy="2959189"/>
          </a:xfrm>
          <a:prstGeom prst="rect">
            <a:avLst/>
          </a:prstGeom>
        </p:spPr>
      </p:pic>
    </p:spTree>
    <p:extLst>
      <p:ext uri="{BB962C8B-B14F-4D97-AF65-F5344CB8AC3E}">
        <p14:creationId xmlns:p14="http://schemas.microsoft.com/office/powerpoint/2010/main" val="2393270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C573F0EA-5922-C642-9FBB-66331C8FE20A}"/>
              </a:ext>
            </a:extLst>
          </p:cNvPr>
          <p:cNvSpPr txBox="1"/>
          <p:nvPr/>
        </p:nvSpPr>
        <p:spPr>
          <a:xfrm>
            <a:off x="773990" y="0"/>
            <a:ext cx="8702164" cy="4524315"/>
          </a:xfrm>
          <a:prstGeom prst="rect">
            <a:avLst/>
          </a:prstGeom>
          <a:noFill/>
        </p:spPr>
        <p:txBody>
          <a:bodyPr wrap="square">
            <a:spAutoFit/>
          </a:bodyPr>
          <a:lstStyle/>
          <a:p>
            <a:pPr algn="justLow"/>
            <a:r>
              <a:rPr lang="it-IT" sz="3200" b="0" i="0">
                <a:solidFill>
                  <a:schemeClr val="accent2">
                    <a:lumMod val="75000"/>
                  </a:schemeClr>
                </a:solidFill>
                <a:effectLst/>
                <a:latin typeface="Noto Serif" panose="020B0502040504020204" pitchFamily="34" charset="0"/>
              </a:rPr>
              <a:t>Nei mesi successivi alcuni centri dell’Italia centro-settentrionale, grazie alla presenza di governi provvisori filosabaudi, si erano pronunciati per l’annessione al Piemonte. Nel gennaio 1860 una serie di plebisciti sanciva la definitiva annessione del ducato di Parma e Piacenza, di Modena e Reggio, del Granducato di Toscana e della Legazione delle Romagne. </a:t>
            </a:r>
            <a:endParaRPr lang="it-IT" sz="3200">
              <a:solidFill>
                <a:schemeClr val="accent2">
                  <a:lumMod val="75000"/>
                </a:schemeClr>
              </a:solidFill>
            </a:endParaRPr>
          </a:p>
        </p:txBody>
      </p:sp>
      <p:pic>
        <p:nvPicPr>
          <p:cNvPr id="6" name="Immagine 6">
            <a:extLst>
              <a:ext uri="{FF2B5EF4-FFF2-40B4-BE49-F238E27FC236}">
                <a16:creationId xmlns:a16="http://schemas.microsoft.com/office/drawing/2014/main" id="{5873329B-220B-7845-B727-F7A23FC6BE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4546" y="3855294"/>
            <a:ext cx="5772728" cy="3068499"/>
          </a:xfrm>
          <a:prstGeom prst="rect">
            <a:avLst/>
          </a:prstGeom>
        </p:spPr>
      </p:pic>
      <p:pic>
        <p:nvPicPr>
          <p:cNvPr id="7" name="Immagine 7">
            <a:extLst>
              <a:ext uri="{FF2B5EF4-FFF2-40B4-BE49-F238E27FC236}">
                <a16:creationId xmlns:a16="http://schemas.microsoft.com/office/drawing/2014/main" id="{AA8936D0-CB44-A348-B225-60891F0738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498" y="4422797"/>
            <a:ext cx="4440558" cy="2273567"/>
          </a:xfrm>
          <a:prstGeom prst="rect">
            <a:avLst/>
          </a:prstGeom>
        </p:spPr>
      </p:pic>
    </p:spTree>
    <p:extLst>
      <p:ext uri="{BB962C8B-B14F-4D97-AF65-F5344CB8AC3E}">
        <p14:creationId xmlns:p14="http://schemas.microsoft.com/office/powerpoint/2010/main" val="1686020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E95AD52C-3A64-8246-A684-6193B9DB7E01}"/>
              </a:ext>
            </a:extLst>
          </p:cNvPr>
          <p:cNvSpPr txBox="1"/>
          <p:nvPr/>
        </p:nvSpPr>
        <p:spPr>
          <a:xfrm>
            <a:off x="773990" y="88811"/>
            <a:ext cx="10309647" cy="5262979"/>
          </a:xfrm>
          <a:prstGeom prst="rect">
            <a:avLst/>
          </a:prstGeom>
          <a:noFill/>
        </p:spPr>
        <p:txBody>
          <a:bodyPr wrap="square">
            <a:spAutoFit/>
          </a:bodyPr>
          <a:lstStyle/>
          <a:p>
            <a:pPr algn="justLow"/>
            <a:r>
              <a:rPr lang="it-IT" sz="2800" b="0" i="0">
                <a:solidFill>
                  <a:schemeClr val="accent2">
                    <a:lumMod val="75000"/>
                  </a:schemeClr>
                </a:solidFill>
                <a:effectLst/>
                <a:latin typeface="Noto Serif" panose="020B0502040504020204" pitchFamily="34" charset="0"/>
              </a:rPr>
              <a:t>Oltre al Veneto, a questo punto rimanevano fuori solo lo Stato Pontificio e il Regno delle Due Sicilie. Furono i due Siciliani esuli in Piemonte, Francesco Crispi e Rosolino Pilo, a concepire il progetto di una spedizione di carattere insurrezionale, convincendo Giuseppe Garibaldi ad assumerne il comando.</a:t>
            </a:r>
          </a:p>
          <a:p>
            <a:pPr algn="justLow"/>
            <a:r>
              <a:rPr lang="it-IT" sz="2800" b="0" i="0">
                <a:solidFill>
                  <a:schemeClr val="accent2">
                    <a:lumMod val="75000"/>
                  </a:schemeClr>
                </a:solidFill>
                <a:effectLst/>
                <a:latin typeface="Noto Serif" panose="020B0502040504020204" pitchFamily="34" charset="0"/>
              </a:rPr>
              <a:t>Agli inizi del maggio 1860 poco più di mille volontari partirono da Quarto e sbarcarono a Marsala, in Sicilia. L’isola crollò rapidamente e in agosto la spedizione raggiungeva la Calabria, per poi risalire velocemente la penisola sbaragliando l’esercito borbonico: in settembre Garibaldi entrava a Napoli. </a:t>
            </a:r>
          </a:p>
        </p:txBody>
      </p:sp>
    </p:spTree>
    <p:extLst>
      <p:ext uri="{BB962C8B-B14F-4D97-AF65-F5344CB8AC3E}">
        <p14:creationId xmlns:p14="http://schemas.microsoft.com/office/powerpoint/2010/main" val="2893198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622FDC32-42B8-6840-BD15-F96609BB8036}"/>
              </a:ext>
            </a:extLst>
          </p:cNvPr>
          <p:cNvSpPr txBox="1"/>
          <p:nvPr/>
        </p:nvSpPr>
        <p:spPr>
          <a:xfrm>
            <a:off x="818395" y="97692"/>
            <a:ext cx="10824752" cy="5262979"/>
          </a:xfrm>
          <a:prstGeom prst="rect">
            <a:avLst/>
          </a:prstGeom>
          <a:noFill/>
        </p:spPr>
        <p:txBody>
          <a:bodyPr wrap="square">
            <a:spAutoFit/>
          </a:bodyPr>
          <a:lstStyle/>
          <a:p>
            <a:pPr algn="justLow"/>
            <a:r>
              <a:rPr lang="it-IT" sz="2800" b="0" i="0">
                <a:solidFill>
                  <a:schemeClr val="accent2">
                    <a:lumMod val="75000"/>
                  </a:schemeClr>
                </a:solidFill>
                <a:effectLst/>
                <a:latin typeface="Noto Serif" panose="020B0502040504020204" pitchFamily="34" charset="0"/>
              </a:rPr>
              <a:t>Per bloccare l’avanzata della spedizione verso il Lazio e impedire la nascita di un polo di natura democratica, Cavour invase le regioni pontificie di Marche e Umbria (con il permesso dei francesi, protettori dello Stato Pontificio) e propose l’annessione del Mezzogiorno al Piemonte. </a:t>
            </a:r>
          </a:p>
          <a:p>
            <a:pPr algn="justLow"/>
            <a:r>
              <a:rPr lang="it-IT" sz="2800" b="0" i="0">
                <a:solidFill>
                  <a:schemeClr val="accent2">
                    <a:lumMod val="75000"/>
                  </a:schemeClr>
                </a:solidFill>
                <a:effectLst/>
                <a:latin typeface="Noto Serif" panose="020B0502040504020204" pitchFamily="34" charset="0"/>
              </a:rPr>
              <a:t>La maggioranza dei sì al plebiscito fu schiacciante: l’Italia era nata. </a:t>
            </a:r>
          </a:p>
          <a:p>
            <a:pPr algn="justLow"/>
            <a:r>
              <a:rPr lang="it-IT" sz="2800" b="0" i="0">
                <a:solidFill>
                  <a:schemeClr val="accent2">
                    <a:lumMod val="75000"/>
                  </a:schemeClr>
                </a:solidFill>
                <a:effectLst/>
                <a:latin typeface="Noto Serif" panose="020B0502040504020204" pitchFamily="34" charset="0"/>
              </a:rPr>
              <a:t>In contrasto con l’importanza dell’evento, l’annuncio della nascita ufficiale del Regno d’Italia venne riportato un po’ in sordina </a:t>
            </a:r>
            <a:r>
              <a:rPr lang="it-IT" sz="2800" b="1" i="0">
                <a:solidFill>
                  <a:schemeClr val="accent2">
                    <a:lumMod val="75000"/>
                  </a:schemeClr>
                </a:solidFill>
                <a:effectLst/>
                <a:latin typeface="Noto Serif" panose="020B0502040504020204" pitchFamily="34" charset="0"/>
              </a:rPr>
              <a:t>nella terza pagina</a:t>
            </a:r>
            <a:r>
              <a:rPr lang="it-IT" sz="2800" b="0" i="0">
                <a:solidFill>
                  <a:schemeClr val="accent2">
                    <a:lumMod val="75000"/>
                  </a:schemeClr>
                </a:solidFill>
                <a:effectLst/>
                <a:latin typeface="Noto Serif" panose="020B0502040504020204" pitchFamily="34" charset="0"/>
              </a:rPr>
              <a:t> della Gazzetta, sotto la dicitura “ultime notizie”, evidentemente perché si trattava di un’</a:t>
            </a:r>
            <a:r>
              <a:rPr lang="it-IT" sz="2800" b="1" i="0">
                <a:solidFill>
                  <a:schemeClr val="accent2">
                    <a:lumMod val="75000"/>
                  </a:schemeClr>
                </a:solidFill>
                <a:effectLst/>
                <a:latin typeface="Noto Serif" panose="020B0502040504020204" pitchFamily="34" charset="0"/>
              </a:rPr>
              <a:t>aggiunta dell’ultimo minuto</a:t>
            </a:r>
            <a:r>
              <a:rPr lang="it-IT" sz="2800" b="0" i="0">
                <a:solidFill>
                  <a:schemeClr val="accent2">
                    <a:lumMod val="75000"/>
                  </a:schemeClr>
                </a:solidFill>
                <a:effectLst/>
                <a:latin typeface="Noto Serif" panose="020B0502040504020204" pitchFamily="34" charset="0"/>
              </a:rPr>
              <a:t>. </a:t>
            </a:r>
          </a:p>
        </p:txBody>
      </p:sp>
    </p:spTree>
    <p:extLst>
      <p:ext uri="{BB962C8B-B14F-4D97-AF65-F5344CB8AC3E}">
        <p14:creationId xmlns:p14="http://schemas.microsoft.com/office/powerpoint/2010/main" val="2849433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7745E291-C2DB-7143-B920-D63917F0B69A}"/>
              </a:ext>
            </a:extLst>
          </p:cNvPr>
          <p:cNvSpPr txBox="1"/>
          <p:nvPr/>
        </p:nvSpPr>
        <p:spPr>
          <a:xfrm>
            <a:off x="765109" y="95370"/>
            <a:ext cx="7565381" cy="3170099"/>
          </a:xfrm>
          <a:prstGeom prst="rect">
            <a:avLst/>
          </a:prstGeom>
          <a:noFill/>
        </p:spPr>
        <p:txBody>
          <a:bodyPr wrap="square">
            <a:spAutoFit/>
          </a:bodyPr>
          <a:lstStyle/>
          <a:p>
            <a:pPr algn="dist"/>
            <a:r>
              <a:rPr lang="it-IT" sz="4000" b="0" i="0">
                <a:solidFill>
                  <a:schemeClr val="accent2">
                    <a:lumMod val="75000"/>
                  </a:schemeClr>
                </a:solidFill>
                <a:effectLst/>
                <a:latin typeface="Noto Serif" panose="020B0502040504020204" pitchFamily="34" charset="0"/>
              </a:rPr>
              <a:t>Ma la cosa più evidente era che Gazzetta stessa aveva </a:t>
            </a:r>
            <a:r>
              <a:rPr lang="it-IT" sz="4000" b="1" i="0">
                <a:solidFill>
                  <a:schemeClr val="accent2">
                    <a:lumMod val="75000"/>
                  </a:schemeClr>
                </a:solidFill>
                <a:effectLst/>
                <a:latin typeface="Noto Serif" panose="020B0502040504020204" pitchFamily="34" charset="0"/>
              </a:rPr>
              <a:t>cambiato titolazione</a:t>
            </a:r>
            <a:r>
              <a:rPr lang="it-IT" sz="4000" b="0" i="0">
                <a:solidFill>
                  <a:schemeClr val="accent2">
                    <a:lumMod val="75000"/>
                  </a:schemeClr>
                </a:solidFill>
                <a:effectLst/>
                <a:latin typeface="Noto Serif" panose="020B0502040504020204" pitchFamily="34" charset="0"/>
              </a:rPr>
              <a:t>, divenendo “</a:t>
            </a:r>
            <a:r>
              <a:rPr lang="it-IT" sz="4000" b="1" i="0">
                <a:solidFill>
                  <a:schemeClr val="accent2">
                    <a:lumMod val="75000"/>
                  </a:schemeClr>
                </a:solidFill>
                <a:effectLst/>
                <a:latin typeface="Noto Serif" panose="020B0502040504020204" pitchFamily="34" charset="0"/>
              </a:rPr>
              <a:t>Gazzetta Ufficiale del Regno d’Italia</a:t>
            </a:r>
            <a:r>
              <a:rPr lang="it-IT" sz="4000" b="0" i="0">
                <a:solidFill>
                  <a:schemeClr val="accent2">
                    <a:lumMod val="75000"/>
                  </a:schemeClr>
                </a:solidFill>
                <a:effectLst/>
                <a:latin typeface="Noto Serif" panose="020B0502040504020204" pitchFamily="34" charset="0"/>
              </a:rPr>
              <a:t>”.</a:t>
            </a:r>
            <a:endParaRPr lang="it-IT" sz="4000">
              <a:solidFill>
                <a:schemeClr val="accent2">
                  <a:lumMod val="75000"/>
                </a:schemeClr>
              </a:solidFill>
            </a:endParaRPr>
          </a:p>
        </p:txBody>
      </p:sp>
      <p:pic>
        <p:nvPicPr>
          <p:cNvPr id="6" name="Immagine 6">
            <a:extLst>
              <a:ext uri="{FF2B5EF4-FFF2-40B4-BE49-F238E27FC236}">
                <a16:creationId xmlns:a16="http://schemas.microsoft.com/office/drawing/2014/main" id="{3938AE84-BBFD-9C48-887F-B5BE4666F8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0490" y="319720"/>
            <a:ext cx="3685663" cy="4646305"/>
          </a:xfrm>
          <a:prstGeom prst="rect">
            <a:avLst/>
          </a:prstGeom>
        </p:spPr>
      </p:pic>
      <p:pic>
        <p:nvPicPr>
          <p:cNvPr id="7" name="Immagine 7">
            <a:extLst>
              <a:ext uri="{FF2B5EF4-FFF2-40B4-BE49-F238E27FC236}">
                <a16:creationId xmlns:a16="http://schemas.microsoft.com/office/drawing/2014/main" id="{6D8E4737-9EA2-4443-B574-3F63865841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9593" y="3180920"/>
            <a:ext cx="3052995" cy="3570209"/>
          </a:xfrm>
          <a:prstGeom prst="rect">
            <a:avLst/>
          </a:prstGeom>
        </p:spPr>
      </p:pic>
    </p:spTree>
    <p:extLst>
      <p:ext uri="{BB962C8B-B14F-4D97-AF65-F5344CB8AC3E}">
        <p14:creationId xmlns:p14="http://schemas.microsoft.com/office/powerpoint/2010/main" val="2138792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09C502DE-F1DF-3A45-AEA2-DC189D08CC23}"/>
              </a:ext>
            </a:extLst>
          </p:cNvPr>
          <p:cNvSpPr txBox="1"/>
          <p:nvPr/>
        </p:nvSpPr>
        <p:spPr>
          <a:xfrm>
            <a:off x="1154101" y="149539"/>
            <a:ext cx="10329186" cy="1569660"/>
          </a:xfrm>
          <a:prstGeom prst="rect">
            <a:avLst/>
          </a:prstGeom>
          <a:noFill/>
        </p:spPr>
        <p:txBody>
          <a:bodyPr wrap="square">
            <a:spAutoFit/>
          </a:bodyPr>
          <a:lstStyle/>
          <a:p>
            <a:pPr algn="dist"/>
            <a:r>
              <a:rPr lang="it-IT" sz="3200" b="0" i="0">
                <a:solidFill>
                  <a:schemeClr val="accent2">
                    <a:lumMod val="75000"/>
                  </a:schemeClr>
                </a:solidFill>
                <a:effectLst/>
                <a:latin typeface="Noto Serif" panose="020B0502040504020204" pitchFamily="34" charset="0"/>
              </a:rPr>
              <a:t>In occasione di un anniversario così importante per la nostra identità nazionale ci sentiamo di dirlo un po’ più forte in questi tempi difficili:VIVA L'ITALIA!</a:t>
            </a:r>
            <a:endParaRPr lang="it-IT" sz="3200">
              <a:solidFill>
                <a:schemeClr val="accent2">
                  <a:lumMod val="75000"/>
                </a:schemeClr>
              </a:solidFill>
            </a:endParaRPr>
          </a:p>
        </p:txBody>
      </p:sp>
      <p:pic>
        <p:nvPicPr>
          <p:cNvPr id="6" name="Immagine 6">
            <a:extLst>
              <a:ext uri="{FF2B5EF4-FFF2-40B4-BE49-F238E27FC236}">
                <a16:creationId xmlns:a16="http://schemas.microsoft.com/office/drawing/2014/main" id="{378FFD19-ACD4-6F4C-9865-1A87556159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3387" y="1717345"/>
            <a:ext cx="5142613" cy="3181744"/>
          </a:xfrm>
          <a:prstGeom prst="rect">
            <a:avLst/>
          </a:prstGeom>
        </p:spPr>
      </p:pic>
      <p:pic>
        <p:nvPicPr>
          <p:cNvPr id="7" name="Immagine 7">
            <a:extLst>
              <a:ext uri="{FF2B5EF4-FFF2-40B4-BE49-F238E27FC236}">
                <a16:creationId xmlns:a16="http://schemas.microsoft.com/office/drawing/2014/main" id="{3FC9DA97-9925-F845-999A-9EDA886D1F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5592" y="1877735"/>
            <a:ext cx="4494113" cy="3102529"/>
          </a:xfrm>
          <a:prstGeom prst="rect">
            <a:avLst/>
          </a:prstGeom>
        </p:spPr>
      </p:pic>
      <p:pic>
        <p:nvPicPr>
          <p:cNvPr id="8" name="Immagine 8">
            <a:extLst>
              <a:ext uri="{FF2B5EF4-FFF2-40B4-BE49-F238E27FC236}">
                <a16:creationId xmlns:a16="http://schemas.microsoft.com/office/drawing/2014/main" id="{EB0E8E15-0285-5943-BC2F-00061905A7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5174" y="4406278"/>
            <a:ext cx="5719442" cy="2302183"/>
          </a:xfrm>
          <a:prstGeom prst="rect">
            <a:avLst/>
          </a:prstGeom>
        </p:spPr>
      </p:pic>
    </p:spTree>
    <p:extLst>
      <p:ext uri="{BB962C8B-B14F-4D97-AF65-F5344CB8AC3E}">
        <p14:creationId xmlns:p14="http://schemas.microsoft.com/office/powerpoint/2010/main" val="2345190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2E8387A6-2F0A-464A-973C-3F0291AEE8EE}"/>
              </a:ext>
            </a:extLst>
          </p:cNvPr>
          <p:cNvSpPr txBox="1"/>
          <p:nvPr/>
        </p:nvSpPr>
        <p:spPr>
          <a:xfrm>
            <a:off x="1860949" y="2549237"/>
            <a:ext cx="9595693" cy="1323439"/>
          </a:xfrm>
          <a:prstGeom prst="rect">
            <a:avLst/>
          </a:prstGeom>
          <a:noFill/>
        </p:spPr>
        <p:txBody>
          <a:bodyPr wrap="square" rtlCol="0">
            <a:spAutoFit/>
          </a:bodyPr>
          <a:lstStyle/>
          <a:p>
            <a:pPr algn="l"/>
            <a:r>
              <a:rPr lang="it-IT" sz="8000">
                <a:solidFill>
                  <a:schemeClr val="accent2">
                    <a:lumMod val="75000"/>
                  </a:schemeClr>
                </a:solidFill>
              </a:rPr>
              <a:t>Grazie per la visione! </a:t>
            </a:r>
          </a:p>
        </p:txBody>
      </p:sp>
    </p:spTree>
    <p:extLst>
      <p:ext uri="{BB962C8B-B14F-4D97-AF65-F5344CB8AC3E}">
        <p14:creationId xmlns:p14="http://schemas.microsoft.com/office/powerpoint/2010/main" val="514530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F10001025">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10001025" id="{F9915BBD-9749-466F-995C-8C8D6A938EC0}" vid="{CF1D1A65-FC75-42D2-B7EF-D2991382DC6F}"/>
    </a:ext>
  </a:extLst>
</a:theme>
</file>

<file path=docProps/app.xml><?xml version="1.0" encoding="utf-8"?>
<Properties xmlns="http://schemas.openxmlformats.org/officeDocument/2006/extended-properties" xmlns:vt="http://schemas.openxmlformats.org/officeDocument/2006/docPropsVTypes">
  <TotalTime>0</TotalTime>
  <Words>428</Words>
  <Application>Microsoft Office PowerPoint</Application>
  <PresentationFormat>Widescreen</PresentationFormat>
  <Paragraphs>13</Paragraphs>
  <Slides>9</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9</vt:i4>
      </vt:variant>
    </vt:vector>
  </HeadingPairs>
  <TitlesOfParts>
    <vt:vector size="13" baseType="lpstr">
      <vt:lpstr>-apple-system</vt:lpstr>
      <vt:lpstr>Franklin Gothic Book</vt:lpstr>
      <vt:lpstr>Noto Serif</vt:lpstr>
      <vt:lpstr>TF10001025</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Utente sconosciuto</dc:creator>
  <cp:lastModifiedBy>Vincenza Simeoli</cp:lastModifiedBy>
  <cp:revision>4</cp:revision>
  <dcterms:created xsi:type="dcterms:W3CDTF">2022-03-18T09:53:06Z</dcterms:created>
  <dcterms:modified xsi:type="dcterms:W3CDTF">2022-03-23T10:50:16Z</dcterms:modified>
</cp:coreProperties>
</file>