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C813F-47A8-4F0A-8A20-889BE3AFF8F0}" v="2" dt="2022-03-21T18:27:43.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3681B-A6D9-4A6A-ADF0-230631F1DEF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B2E058C-F97D-4327-8D53-66CF2039D3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2C712B5-FE89-47B1-9473-25B926F20FE4}"/>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5" name="Segnaposto piè di pagina 4">
            <a:extLst>
              <a:ext uri="{FF2B5EF4-FFF2-40B4-BE49-F238E27FC236}">
                <a16:creationId xmlns:a16="http://schemas.microsoft.com/office/drawing/2014/main" id="{95D50850-3C04-455E-8658-1018ECD498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08B06FC-A8E5-4D71-A90B-A258CB4E3B2C}"/>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66938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FF305A-D2B9-4973-BBAB-043269E4FA1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7A280B8-A95D-4964-B7D7-B5A5C24779F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0687EAE-74C4-42C0-B564-2D78815D3B41}"/>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5" name="Segnaposto piè di pagina 4">
            <a:extLst>
              <a:ext uri="{FF2B5EF4-FFF2-40B4-BE49-F238E27FC236}">
                <a16:creationId xmlns:a16="http://schemas.microsoft.com/office/drawing/2014/main" id="{7FAF9CDB-0067-4929-A369-5D8CB45DBB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2CF593-8A7D-4390-B342-4C1813AD34E5}"/>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129518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B19E6E5-B388-47C5-9AD2-A578563004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68657A0-B250-41A0-9628-DAE65A0C4E1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A3AC0B-0E53-4817-89D2-2994178BDACA}"/>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5" name="Segnaposto piè di pagina 4">
            <a:extLst>
              <a:ext uri="{FF2B5EF4-FFF2-40B4-BE49-F238E27FC236}">
                <a16:creationId xmlns:a16="http://schemas.microsoft.com/office/drawing/2014/main" id="{8AA53257-7199-4EEF-9369-9658980F80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333482-A7F9-4019-A531-189541B79B46}"/>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402584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A95CA-E527-4F98-A9A5-F216E16ED73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71139A-E95E-4548-8917-83DB7CDD26A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411BA2E-89BD-46FE-B60E-54D017637126}"/>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5" name="Segnaposto piè di pagina 4">
            <a:extLst>
              <a:ext uri="{FF2B5EF4-FFF2-40B4-BE49-F238E27FC236}">
                <a16:creationId xmlns:a16="http://schemas.microsoft.com/office/drawing/2014/main" id="{0F39C928-EE90-4B5B-8601-87B7CEEAB5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84AF57-FC59-4B8A-B24E-CA7AE1DC2287}"/>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197299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DA5A0-35DE-4C0B-9654-265122875CE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26AA4C7-925F-45F4-B297-AD27903C1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ECA606C-6EEE-44FC-80C2-30E5E02F0175}"/>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5" name="Segnaposto piè di pagina 4">
            <a:extLst>
              <a:ext uri="{FF2B5EF4-FFF2-40B4-BE49-F238E27FC236}">
                <a16:creationId xmlns:a16="http://schemas.microsoft.com/office/drawing/2014/main" id="{4E8EDC37-3491-4C7F-B684-AD0683CF50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C5E8187-9C58-4487-B1ED-26C28591572F}"/>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279051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AF8165-E6BE-4591-9E35-6E886ADBF9A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C5809E4-EF47-4C37-A125-3C51DA87F7B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00C3BB2-1678-4637-A015-50056CB3BAA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2C3660B-FB18-4E04-908D-3A6493C70B6B}"/>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6" name="Segnaposto piè di pagina 5">
            <a:extLst>
              <a:ext uri="{FF2B5EF4-FFF2-40B4-BE49-F238E27FC236}">
                <a16:creationId xmlns:a16="http://schemas.microsoft.com/office/drawing/2014/main" id="{AA413EDB-CED2-4D23-AFB5-12AC639D435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3BC3A21-EA9B-4E4E-A069-D22F452075A4}"/>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413664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DD8925-D85A-4B4A-8119-86A715840C6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8F09275-225D-4A06-B331-0968A5BB68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3B25290-9EC2-4EB1-8C7F-6CB67E639BE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E4FB625-1D04-415E-88EA-9AD8C23E0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43690CD-327B-4659-9BBA-3DA96CED393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A6FD70D-2358-45FA-A7F2-52033999283E}"/>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8" name="Segnaposto piè di pagina 7">
            <a:extLst>
              <a:ext uri="{FF2B5EF4-FFF2-40B4-BE49-F238E27FC236}">
                <a16:creationId xmlns:a16="http://schemas.microsoft.com/office/drawing/2014/main" id="{B6D1A4C3-5B6B-45EF-9C0F-B23E9F5E848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39C20F5-FBE3-4FCE-9FF4-C4A5537043AA}"/>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117367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9FBEA3-F894-4263-A861-F67C0B985C2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3BF087F-919A-4EF1-A680-ECEA8F38E167}"/>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4" name="Segnaposto piè di pagina 3">
            <a:extLst>
              <a:ext uri="{FF2B5EF4-FFF2-40B4-BE49-F238E27FC236}">
                <a16:creationId xmlns:a16="http://schemas.microsoft.com/office/drawing/2014/main" id="{8D14053E-3862-4696-B5B4-9AFC26E45D2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E976F4D-DB41-4A16-8EA0-19DCE8B45097}"/>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104904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6D8BC48-4C89-497F-8350-A950C7B92257}"/>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3" name="Segnaposto piè di pagina 2">
            <a:extLst>
              <a:ext uri="{FF2B5EF4-FFF2-40B4-BE49-F238E27FC236}">
                <a16:creationId xmlns:a16="http://schemas.microsoft.com/office/drawing/2014/main" id="{C6A9E197-7A57-4B7B-9604-2741CD48776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94F2CBB-0F50-47B4-A857-E91016226883}"/>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285002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47BFA-17B7-488E-BC68-D03A83E2143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BD5F4E-D364-44D2-BD8D-9EE48E137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1AAD1E-CE8D-4FE7-BE4E-5B8B5EDD0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49A188-4172-43A4-BF7B-E3835ADC9060}"/>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6" name="Segnaposto piè di pagina 5">
            <a:extLst>
              <a:ext uri="{FF2B5EF4-FFF2-40B4-BE49-F238E27FC236}">
                <a16:creationId xmlns:a16="http://schemas.microsoft.com/office/drawing/2014/main" id="{92147324-9228-4E55-9400-F194830F11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4AD9E6-7667-4091-BED6-14EFB361605E}"/>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113034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15961B-CC3C-4A6F-A6BF-D9BB8E59CB0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527413F-8DED-4382-8ABC-D6C0D89D1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BAE2F4F-9BF2-4B67-A708-57EBA7217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C7C716D-8C48-4B17-AC08-3EA7B7AC41E3}"/>
              </a:ext>
            </a:extLst>
          </p:cNvPr>
          <p:cNvSpPr>
            <a:spLocks noGrp="1"/>
          </p:cNvSpPr>
          <p:nvPr>
            <p:ph type="dt" sz="half" idx="10"/>
          </p:nvPr>
        </p:nvSpPr>
        <p:spPr/>
        <p:txBody>
          <a:bodyPr/>
          <a:lstStyle/>
          <a:p>
            <a:fld id="{71673E07-E042-4981-8493-C8545C0A4493}" type="datetimeFigureOut">
              <a:rPr lang="it-IT" smtClean="0"/>
              <a:t>23/03/2022</a:t>
            </a:fld>
            <a:endParaRPr lang="it-IT"/>
          </a:p>
        </p:txBody>
      </p:sp>
      <p:sp>
        <p:nvSpPr>
          <p:cNvPr id="6" name="Segnaposto piè di pagina 5">
            <a:extLst>
              <a:ext uri="{FF2B5EF4-FFF2-40B4-BE49-F238E27FC236}">
                <a16:creationId xmlns:a16="http://schemas.microsoft.com/office/drawing/2014/main" id="{C48B3FCC-2FF6-4A16-A14E-7866EA75DF9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47431FB-F5A6-4F95-B46A-B1E8531B9398}"/>
              </a:ext>
            </a:extLst>
          </p:cNvPr>
          <p:cNvSpPr>
            <a:spLocks noGrp="1"/>
          </p:cNvSpPr>
          <p:nvPr>
            <p:ph type="sldNum" sz="quarter" idx="12"/>
          </p:nvPr>
        </p:nvSpPr>
        <p:spPr/>
        <p:txBody>
          <a:bodyPr/>
          <a:lstStyle/>
          <a:p>
            <a:fld id="{B8C30684-E70D-4DED-86C0-420760C3F301}" type="slidenum">
              <a:rPr lang="it-IT" smtClean="0"/>
              <a:t>‹N›</a:t>
            </a:fld>
            <a:endParaRPr lang="it-IT"/>
          </a:p>
        </p:txBody>
      </p:sp>
    </p:spTree>
    <p:extLst>
      <p:ext uri="{BB962C8B-B14F-4D97-AF65-F5344CB8AC3E}">
        <p14:creationId xmlns:p14="http://schemas.microsoft.com/office/powerpoint/2010/main" val="314576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EEC2A58-367C-4418-99B8-D6C0D28BB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F29DB83-36A9-46AF-85EB-06920FDAEF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27AD92-814B-4F82-99DC-5691A76F2D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73E07-E042-4981-8493-C8545C0A4493}" type="datetimeFigureOut">
              <a:rPr lang="it-IT" smtClean="0"/>
              <a:t>23/03/2022</a:t>
            </a:fld>
            <a:endParaRPr lang="it-IT"/>
          </a:p>
        </p:txBody>
      </p:sp>
      <p:sp>
        <p:nvSpPr>
          <p:cNvPr id="5" name="Segnaposto piè di pagina 4">
            <a:extLst>
              <a:ext uri="{FF2B5EF4-FFF2-40B4-BE49-F238E27FC236}">
                <a16:creationId xmlns:a16="http://schemas.microsoft.com/office/drawing/2014/main" id="{019BA887-C434-42BA-8D20-1384DA90A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EF8559B-4901-464E-BC5C-89ADD29DF5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30684-E70D-4DED-86C0-420760C3F301}" type="slidenum">
              <a:rPr lang="it-IT" smtClean="0"/>
              <a:t>‹N›</a:t>
            </a:fld>
            <a:endParaRPr lang="it-IT"/>
          </a:p>
        </p:txBody>
      </p:sp>
    </p:spTree>
    <p:extLst>
      <p:ext uri="{BB962C8B-B14F-4D97-AF65-F5344CB8AC3E}">
        <p14:creationId xmlns:p14="http://schemas.microsoft.com/office/powerpoint/2010/main" val="831045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vocediquasitutti.it/giornata-dellunita-nazionale-della-costituzione-dellinno-e-della-bandiera/"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AD12282-3170-4E31-A11B-607835DF5013}"/>
              </a:ext>
            </a:extLst>
          </p:cNvPr>
          <p:cNvSpPr>
            <a:spLocks noGrp="1"/>
          </p:cNvSpPr>
          <p:nvPr>
            <p:ph type="ctrTitle"/>
          </p:nvPr>
        </p:nvSpPr>
        <p:spPr>
          <a:xfrm>
            <a:off x="992143" y="1150066"/>
            <a:ext cx="3794760" cy="3072393"/>
          </a:xfrm>
        </p:spPr>
        <p:txBody>
          <a:bodyPr>
            <a:noAutofit/>
          </a:bodyPr>
          <a:lstStyle/>
          <a:p>
            <a:pPr algn="l"/>
            <a:r>
              <a:rPr lang="it-IT" sz="4300" i="0" dirty="0">
                <a:effectLst/>
                <a:latin typeface="Arial" panose="020B0604020202020204" pitchFamily="34" charset="0"/>
              </a:rPr>
              <a:t>17 marzo 1861: la    proclamazione del Regno d'Italia</a:t>
            </a:r>
            <a:endParaRPr lang="it-IT" sz="4300" dirty="0"/>
          </a:p>
        </p:txBody>
      </p:sp>
      <p:sp>
        <p:nvSpPr>
          <p:cNvPr id="3" name="Sottotitolo 2">
            <a:extLst>
              <a:ext uri="{FF2B5EF4-FFF2-40B4-BE49-F238E27FC236}">
                <a16:creationId xmlns:a16="http://schemas.microsoft.com/office/drawing/2014/main" id="{EEBBFD05-6514-4B57-89DA-7D7391D960B9}"/>
              </a:ext>
            </a:extLst>
          </p:cNvPr>
          <p:cNvSpPr>
            <a:spLocks noGrp="1"/>
          </p:cNvSpPr>
          <p:nvPr>
            <p:ph type="subTitle" idx="1"/>
          </p:nvPr>
        </p:nvSpPr>
        <p:spPr>
          <a:xfrm>
            <a:off x="5779046" y="4786123"/>
            <a:ext cx="1611266" cy="147828"/>
          </a:xfrm>
        </p:spPr>
        <p:txBody>
          <a:bodyPr anchor="t">
            <a:normAutofit fontScale="25000" lnSpcReduction="20000"/>
          </a:bodyPr>
          <a:lstStyle/>
          <a:p>
            <a:pPr algn="l"/>
            <a:endParaRPr lang="it-IT" dirty="0"/>
          </a:p>
        </p:txBody>
      </p:sp>
      <p:grpSp>
        <p:nvGrpSpPr>
          <p:cNvPr id="20" name="Group 19">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1"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magine 6" descr="Immagine che contiene testo&#10;&#10;Descrizione generata automaticamente">
            <a:extLst>
              <a:ext uri="{FF2B5EF4-FFF2-40B4-BE49-F238E27FC236}">
                <a16:creationId xmlns:a16="http://schemas.microsoft.com/office/drawing/2014/main" id="{9C1F6EEC-2950-4C3A-9C6C-520D0150FF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19404" y="1150066"/>
            <a:ext cx="6192981" cy="4582805"/>
          </a:xfrm>
          <a:prstGeom prst="rect">
            <a:avLst/>
          </a:prstGeom>
        </p:spPr>
      </p:pic>
    </p:spTree>
    <p:extLst>
      <p:ext uri="{BB962C8B-B14F-4D97-AF65-F5344CB8AC3E}">
        <p14:creationId xmlns:p14="http://schemas.microsoft.com/office/powerpoint/2010/main" val="90881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1A27481-694F-4467-B23B-1896CAE26263}"/>
              </a:ext>
            </a:extLst>
          </p:cNvPr>
          <p:cNvSpPr>
            <a:spLocks noGrp="1"/>
          </p:cNvSpPr>
          <p:nvPr>
            <p:ph idx="1"/>
          </p:nvPr>
        </p:nvSpPr>
        <p:spPr>
          <a:xfrm>
            <a:off x="4965431" y="2438400"/>
            <a:ext cx="6586489" cy="3785419"/>
          </a:xfrm>
        </p:spPr>
        <p:txBody>
          <a:bodyPr>
            <a:normAutofit/>
          </a:bodyPr>
          <a:lstStyle/>
          <a:p>
            <a:pPr marL="0" indent="0">
              <a:buNone/>
            </a:pPr>
            <a:r>
              <a:rPr lang="it-IT" sz="2400" i="0" dirty="0">
                <a:effectLst/>
                <a:latin typeface="Arial" panose="020B0604020202020204" pitchFamily="34" charset="0"/>
              </a:rPr>
              <a:t>La proclamazione del Regno d'Italia fu l'atto formale che sancì la nascita del </a:t>
            </a:r>
            <a:r>
              <a:rPr lang="it-IT" sz="2400" i="0" u="none" strike="noStrike" dirty="0">
                <a:effectLst/>
                <a:latin typeface="Arial" panose="020B0604020202020204" pitchFamily="34" charset="0"/>
              </a:rPr>
              <a:t>Regno d'Italia</a:t>
            </a:r>
            <a:r>
              <a:rPr lang="it-IT" sz="2400" i="0" dirty="0">
                <a:effectLst/>
                <a:latin typeface="Arial" panose="020B0604020202020204" pitchFamily="34" charset="0"/>
              </a:rPr>
              <a:t>. Avvenne con un </a:t>
            </a:r>
            <a:r>
              <a:rPr lang="it-IT" sz="2400" i="0" u="none" strike="noStrike" dirty="0">
                <a:effectLst/>
                <a:latin typeface="Arial" panose="020B0604020202020204" pitchFamily="34" charset="0"/>
              </a:rPr>
              <a:t>atto normativo</a:t>
            </a:r>
            <a:r>
              <a:rPr lang="it-IT" sz="2400" i="0" dirty="0">
                <a:effectLst/>
                <a:latin typeface="Arial" panose="020B0604020202020204" pitchFamily="34" charset="0"/>
              </a:rPr>
              <a:t> del </a:t>
            </a:r>
            <a:r>
              <a:rPr lang="it-IT" sz="2400" i="0" u="none" strike="noStrike" dirty="0">
                <a:effectLst/>
                <a:latin typeface="Arial" panose="020B0604020202020204" pitchFamily="34" charset="0"/>
              </a:rPr>
              <a:t>Regno di Sardegna</a:t>
            </a:r>
            <a:r>
              <a:rPr lang="it-IT" sz="2400" i="0" dirty="0">
                <a:effectLst/>
                <a:latin typeface="Arial" panose="020B0604020202020204" pitchFamily="34" charset="0"/>
              </a:rPr>
              <a:t> </a:t>
            </a:r>
            <a:r>
              <a:rPr lang="it-IT" sz="2400" i="0" u="none" strike="noStrike" dirty="0">
                <a:effectLst/>
                <a:latin typeface="Arial" panose="020B0604020202020204" pitchFamily="34" charset="0"/>
              </a:rPr>
              <a:t>sabaudo</a:t>
            </a:r>
            <a:r>
              <a:rPr lang="it-IT" sz="2400" i="0" dirty="0">
                <a:effectLst/>
                <a:latin typeface="Arial" panose="020B0604020202020204" pitchFamily="34" charset="0"/>
              </a:rPr>
              <a:t> col quale </a:t>
            </a:r>
            <a:r>
              <a:rPr lang="it-IT" sz="2400" i="0" u="none" strike="noStrike" dirty="0">
                <a:effectLst/>
                <a:latin typeface="Arial" panose="020B0604020202020204" pitchFamily="34" charset="0"/>
              </a:rPr>
              <a:t>Vittorio  Emanuele II</a:t>
            </a:r>
            <a:r>
              <a:rPr lang="it-IT" sz="2400" i="0" dirty="0">
                <a:effectLst/>
                <a:latin typeface="Arial" panose="020B0604020202020204" pitchFamily="34" charset="0"/>
              </a:rPr>
              <a:t> assunse per sé e per i suoi successori il titolo di </a:t>
            </a:r>
            <a:r>
              <a:rPr lang="it-IT" sz="2400" i="0" u="none" strike="noStrike" dirty="0">
                <a:effectLst/>
                <a:latin typeface="Arial" panose="020B0604020202020204" pitchFamily="34" charset="0"/>
              </a:rPr>
              <a:t>Re d'Italia</a:t>
            </a:r>
            <a:r>
              <a:rPr lang="it-IT" sz="2400" i="0" dirty="0">
                <a:effectLst/>
                <a:latin typeface="Arial" panose="020B0604020202020204" pitchFamily="34" charset="0"/>
              </a:rPr>
              <a:t>. Con la </a:t>
            </a:r>
            <a:r>
              <a:rPr lang="it-IT" sz="2400" i="0" u="none" strike="noStrike" dirty="0">
                <a:effectLst/>
                <a:latin typeface="Arial" panose="020B0604020202020204" pitchFamily="34" charset="0"/>
              </a:rPr>
              <a:t>legge n. 7 del 5 maggio 1861,</a:t>
            </a:r>
            <a:r>
              <a:rPr lang="it-IT" sz="2400" i="0" dirty="0">
                <a:effectLst/>
                <a:latin typeface="Arial" panose="020B0604020202020204" pitchFamily="34" charset="0"/>
              </a:rPr>
              <a:t> fu istituito l'</a:t>
            </a:r>
            <a:r>
              <a:rPr lang="it-IT" sz="2400" i="0" u="none" strike="noStrike" dirty="0">
                <a:effectLst/>
                <a:latin typeface="Arial" panose="020B0604020202020204" pitchFamily="34" charset="0"/>
              </a:rPr>
              <a:t>anniversario dell'Unità d'Italia</a:t>
            </a:r>
            <a:r>
              <a:rPr lang="it-IT" sz="2400" i="0" dirty="0">
                <a:effectLst/>
                <a:latin typeface="Arial" panose="020B0604020202020204" pitchFamily="34" charset="0"/>
              </a:rPr>
              <a:t>, </a:t>
            </a:r>
            <a:r>
              <a:rPr lang="it-IT" sz="2400" i="0" u="none" strike="noStrike" dirty="0">
                <a:effectLst/>
                <a:latin typeface="Arial" panose="020B0604020202020204" pitchFamily="34" charset="0"/>
              </a:rPr>
              <a:t>festa nazionale</a:t>
            </a:r>
            <a:r>
              <a:rPr lang="it-IT" sz="2400" i="0" dirty="0">
                <a:effectLst/>
                <a:latin typeface="Arial" panose="020B0604020202020204" pitchFamily="34" charset="0"/>
              </a:rPr>
              <a:t>, con ricorrenza la prima domenica di Giugno di ogni anno.</a:t>
            </a:r>
            <a:endParaRPr lang="it-IT" sz="2400" dirty="0"/>
          </a:p>
        </p:txBody>
      </p:sp>
      <p:pic>
        <p:nvPicPr>
          <p:cNvPr id="1026" name="Picture 2" descr="17 marzo 1861 - Mondo Internazionale">
            <a:extLst>
              <a:ext uri="{FF2B5EF4-FFF2-40B4-BE49-F238E27FC236}">
                <a16:creationId xmlns:a16="http://schemas.microsoft.com/office/drawing/2014/main" id="{415D35E4-1423-4DFD-97AA-C76C939A2D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29" r="2485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28"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1A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31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41C4157E-FE37-4611-ABC2-3A2E8E85D886}"/>
              </a:ext>
            </a:extLst>
          </p:cNvPr>
          <p:cNvSpPr>
            <a:spLocks noGrp="1"/>
          </p:cNvSpPr>
          <p:nvPr>
            <p:ph type="title"/>
          </p:nvPr>
        </p:nvSpPr>
        <p:spPr>
          <a:xfrm>
            <a:off x="5215855" y="609600"/>
            <a:ext cx="5982131" cy="1330839"/>
          </a:xfrm>
        </p:spPr>
        <p:txBody>
          <a:bodyPr>
            <a:normAutofit/>
          </a:bodyPr>
          <a:lstStyle/>
          <a:p>
            <a:r>
              <a:rPr lang="it-IT" dirty="0"/>
              <a:t>Guerre d’indipendenza italiane</a:t>
            </a:r>
          </a:p>
        </p:txBody>
      </p:sp>
      <p:sp>
        <p:nvSpPr>
          <p:cNvPr id="143" name="Freeform: Shape 142">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4" name="Picture 6" descr="Oggi parliamo di…Prima guerra d'indipendenza (Italia) – Un istante con la  Storia">
            <a:extLst>
              <a:ext uri="{FF2B5EF4-FFF2-40B4-BE49-F238E27FC236}">
                <a16:creationId xmlns:a16="http://schemas.microsoft.com/office/drawing/2014/main" id="{36D6AD59-AB63-46BA-B60F-413719BAE8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22" r="18804" b="-1"/>
          <a:stretch/>
        </p:blipFill>
        <p:spPr bwMode="auto">
          <a:xfrm>
            <a:off x="723899" y="969818"/>
            <a:ext cx="3704013" cy="4976553"/>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30F721DF-B0AF-4D33-B728-1BE88B2D6205}"/>
              </a:ext>
            </a:extLst>
          </p:cNvPr>
          <p:cNvSpPr>
            <a:spLocks noGrp="1"/>
          </p:cNvSpPr>
          <p:nvPr>
            <p:ph idx="1"/>
          </p:nvPr>
        </p:nvSpPr>
        <p:spPr>
          <a:xfrm>
            <a:off x="5215855" y="2194101"/>
            <a:ext cx="5982132" cy="3908587"/>
          </a:xfrm>
        </p:spPr>
        <p:txBody>
          <a:bodyPr>
            <a:normAutofit/>
          </a:bodyPr>
          <a:lstStyle/>
          <a:p>
            <a:pPr marL="0" indent="0">
              <a:buNone/>
            </a:pPr>
            <a:r>
              <a:rPr lang="it-IT" sz="2000" i="0" dirty="0">
                <a:effectLst/>
                <a:latin typeface="Arial" panose="020B0604020202020204" pitchFamily="34" charset="0"/>
              </a:rPr>
              <a:t>Le guerre d'indipendenza italiane furono tre </a:t>
            </a:r>
            <a:r>
              <a:rPr lang="it-IT" sz="2000" i="0" u="none" strike="noStrike" dirty="0">
                <a:effectLst/>
                <a:latin typeface="Arial" panose="020B0604020202020204" pitchFamily="34" charset="0"/>
              </a:rPr>
              <a:t>conflitti</a:t>
            </a:r>
            <a:r>
              <a:rPr lang="it-IT" sz="2000" i="0" dirty="0">
                <a:effectLst/>
                <a:latin typeface="Arial" panose="020B0604020202020204" pitchFamily="34" charset="0"/>
              </a:rPr>
              <a:t> che ebbero come esito l'estensione territoriale del </a:t>
            </a:r>
            <a:r>
              <a:rPr lang="it-IT" sz="2000" i="0" u="none" strike="noStrike" dirty="0">
                <a:effectLst/>
                <a:latin typeface="Arial" panose="020B0604020202020204" pitchFamily="34" charset="0"/>
              </a:rPr>
              <a:t>Regno di Sardegna</a:t>
            </a:r>
            <a:r>
              <a:rPr lang="it-IT" sz="2000" i="0" dirty="0">
                <a:effectLst/>
                <a:latin typeface="Arial" panose="020B0604020202020204" pitchFamily="34" charset="0"/>
              </a:rPr>
              <a:t> e la </a:t>
            </a:r>
            <a:r>
              <a:rPr lang="it-IT" sz="2000" i="0" u="none" strike="noStrike" dirty="0">
                <a:effectLst/>
                <a:latin typeface="Arial" panose="020B0604020202020204" pitchFamily="34" charset="0"/>
              </a:rPr>
              <a:t>proclamazione del Regno d'Italia</a:t>
            </a:r>
            <a:r>
              <a:rPr lang="it-IT" sz="2000" i="0" dirty="0">
                <a:effectLst/>
                <a:latin typeface="Arial" panose="020B0604020202020204" pitchFamily="34" charset="0"/>
              </a:rPr>
              <a:t>. Tali eventi furono gli episodi principali del </a:t>
            </a:r>
            <a:r>
              <a:rPr lang="it-IT" sz="2000" i="0" u="none" strike="noStrike" dirty="0">
                <a:effectLst/>
                <a:latin typeface="Arial" panose="020B0604020202020204" pitchFamily="34" charset="0"/>
              </a:rPr>
              <a:t>Risorgimento</a:t>
            </a:r>
            <a:r>
              <a:rPr lang="it-IT" sz="2000" i="0" dirty="0">
                <a:effectLst/>
                <a:latin typeface="Arial" panose="020B0604020202020204" pitchFamily="34" charset="0"/>
              </a:rPr>
              <a:t> e furono il punto di arrivo della politica del Regno di Sardegna, guidato dal primo ministro </a:t>
            </a:r>
            <a:r>
              <a:rPr lang="it-IT" sz="2000" i="0" u="none" strike="noStrike" dirty="0">
                <a:effectLst/>
                <a:latin typeface="Arial" panose="020B0604020202020204" pitchFamily="34" charset="0"/>
              </a:rPr>
              <a:t>conte di Cavour</a:t>
            </a:r>
            <a:r>
              <a:rPr lang="it-IT" sz="2000" i="0" dirty="0">
                <a:effectLst/>
                <a:latin typeface="Arial" panose="020B0604020202020204" pitchFamily="34" charset="0"/>
              </a:rPr>
              <a:t>, e dei vari movimenti e gruppi (fra cui quelli ispirati da </a:t>
            </a:r>
            <a:r>
              <a:rPr lang="it-IT" sz="2000" i="0" u="none" strike="noStrike" dirty="0">
                <a:effectLst/>
                <a:latin typeface="Arial" panose="020B0604020202020204" pitchFamily="34" charset="0"/>
              </a:rPr>
              <a:t>Giuseppe Mazzini</a:t>
            </a:r>
            <a:r>
              <a:rPr lang="it-IT" sz="2000" i="0" dirty="0">
                <a:effectLst/>
                <a:latin typeface="Arial" panose="020B0604020202020204" pitchFamily="34" charset="0"/>
              </a:rPr>
              <a:t>) che a partire dalla fine delle guerre </a:t>
            </a:r>
            <a:r>
              <a:rPr lang="it-IT" sz="2000" i="0" u="none" strike="noStrike" dirty="0">
                <a:effectLst/>
                <a:latin typeface="Arial" panose="020B0604020202020204" pitchFamily="34" charset="0"/>
              </a:rPr>
              <a:t>napoleoniche</a:t>
            </a:r>
            <a:r>
              <a:rPr lang="it-IT" sz="2000" i="0" dirty="0">
                <a:effectLst/>
                <a:latin typeface="Arial" panose="020B0604020202020204" pitchFamily="34" charset="0"/>
              </a:rPr>
              <a:t> difendevano l'unificazione delle terre abitate da italiani.</a:t>
            </a:r>
            <a:endParaRPr lang="it-IT" sz="2000" dirty="0"/>
          </a:p>
        </p:txBody>
      </p:sp>
    </p:spTree>
    <p:extLst>
      <p:ext uri="{BB962C8B-B14F-4D97-AF65-F5344CB8AC3E}">
        <p14:creationId xmlns:p14="http://schemas.microsoft.com/office/powerpoint/2010/main" val="301857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EB215C-7839-4CEA-AA02-B8F7755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91011C6D-05BE-4D99-8C11-A0E478B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E6860F06-4F93-4B3A-AD15-0952C68577FC}"/>
              </a:ext>
            </a:extLst>
          </p:cNvPr>
          <p:cNvSpPr>
            <a:spLocks noGrp="1"/>
          </p:cNvSpPr>
          <p:nvPr>
            <p:ph type="title"/>
          </p:nvPr>
        </p:nvSpPr>
        <p:spPr>
          <a:xfrm>
            <a:off x="1110290" y="455994"/>
            <a:ext cx="5915197" cy="1330519"/>
          </a:xfrm>
        </p:spPr>
        <p:txBody>
          <a:bodyPr>
            <a:normAutofit/>
          </a:bodyPr>
          <a:lstStyle/>
          <a:p>
            <a:r>
              <a:rPr lang="it-IT" dirty="0"/>
              <a:t>Prima guerra di indipendenza</a:t>
            </a:r>
          </a:p>
        </p:txBody>
      </p:sp>
      <p:sp>
        <p:nvSpPr>
          <p:cNvPr id="3" name="Segnaposto contenuto 2">
            <a:extLst>
              <a:ext uri="{FF2B5EF4-FFF2-40B4-BE49-F238E27FC236}">
                <a16:creationId xmlns:a16="http://schemas.microsoft.com/office/drawing/2014/main" id="{7F439CC7-1E1E-4C82-BFEC-328153836B40}"/>
              </a:ext>
            </a:extLst>
          </p:cNvPr>
          <p:cNvSpPr>
            <a:spLocks noGrp="1"/>
          </p:cNvSpPr>
          <p:nvPr>
            <p:ph idx="1"/>
          </p:nvPr>
        </p:nvSpPr>
        <p:spPr>
          <a:xfrm>
            <a:off x="171450" y="1940119"/>
            <a:ext cx="7424133" cy="3552969"/>
          </a:xfrm>
        </p:spPr>
        <p:txBody>
          <a:bodyPr>
            <a:noAutofit/>
          </a:bodyPr>
          <a:lstStyle/>
          <a:p>
            <a:pPr marL="0" indent="0">
              <a:buNone/>
            </a:pPr>
            <a:r>
              <a:rPr lang="it-IT" sz="2400" dirty="0">
                <a:latin typeface="Arial" panose="020B0604020202020204" pitchFamily="34" charset="0"/>
              </a:rPr>
              <a:t>Il</a:t>
            </a:r>
            <a:r>
              <a:rPr lang="it-IT" sz="2400" i="0" dirty="0">
                <a:effectLst/>
                <a:latin typeface="Arial" panose="020B0604020202020204" pitchFamily="34" charset="0"/>
              </a:rPr>
              <a:t> re di Sardegna </a:t>
            </a:r>
            <a:r>
              <a:rPr lang="it-IT" sz="2400" i="0" u="none" strike="noStrike" dirty="0">
                <a:effectLst/>
                <a:latin typeface="Arial" panose="020B0604020202020204" pitchFamily="34" charset="0"/>
              </a:rPr>
              <a:t>Carlo Alberto di Savoia</a:t>
            </a:r>
            <a:r>
              <a:rPr lang="it-IT" sz="2400" i="0" dirty="0">
                <a:effectLst/>
                <a:latin typeface="Arial" panose="020B0604020202020204" pitchFamily="34" charset="0"/>
              </a:rPr>
              <a:t>, il 23 marzo </a:t>
            </a:r>
            <a:r>
              <a:rPr lang="it-IT" sz="2400" i="0" u="none" strike="noStrike" dirty="0">
                <a:effectLst/>
                <a:latin typeface="Arial" panose="020B0604020202020204" pitchFamily="34" charset="0"/>
              </a:rPr>
              <a:t>1848</a:t>
            </a:r>
            <a:r>
              <a:rPr lang="it-IT" sz="2400" i="0" dirty="0">
                <a:effectLst/>
                <a:latin typeface="Arial" panose="020B0604020202020204" pitchFamily="34" charset="0"/>
              </a:rPr>
              <a:t>, si pose a capo di una coalizione di Stati italiani e dichiarò guerra all'Austria, nell'intento di conquistare il </a:t>
            </a:r>
            <a:r>
              <a:rPr lang="it-IT" sz="2400" i="0" u="none" strike="noStrike" dirty="0">
                <a:effectLst/>
                <a:latin typeface="Arial" panose="020B0604020202020204" pitchFamily="34" charset="0"/>
              </a:rPr>
              <a:t>Regno Lombardo-Veneto</a:t>
            </a:r>
            <a:r>
              <a:rPr lang="it-IT" sz="2400" i="0" dirty="0">
                <a:effectLst/>
                <a:latin typeface="Arial" panose="020B0604020202020204" pitchFamily="34" charset="0"/>
              </a:rPr>
              <a:t>. Nelle prime fasi la guerra fu favorevole alle truppe guidate da Carlo Alberto di Savoia, ma quando il Papa si ritirò dal conflitto poiché l'impero austriaco aveva minacciato uno scisma, la maggior parte degli stati italiani ritirò il proprio appoggio all'impresa. Rimase così solo il </a:t>
            </a:r>
            <a:r>
              <a:rPr lang="it-IT" sz="2400" i="0" u="none" strike="noStrike" dirty="0">
                <a:effectLst/>
                <a:latin typeface="Arial" panose="020B0604020202020204" pitchFamily="34" charset="0"/>
              </a:rPr>
              <a:t>Piemonte</a:t>
            </a:r>
            <a:r>
              <a:rPr lang="it-IT" sz="2400" i="0" dirty="0">
                <a:effectLst/>
                <a:latin typeface="Arial" panose="020B0604020202020204" pitchFamily="34" charset="0"/>
              </a:rPr>
              <a:t> sabaudo a combattere contro l'Austria.</a:t>
            </a:r>
          </a:p>
          <a:p>
            <a:pPr marL="0" indent="0">
              <a:buNone/>
            </a:pPr>
            <a:r>
              <a:rPr lang="it-IT" sz="2400" i="0" dirty="0">
                <a:effectLst/>
                <a:latin typeface="Arial" panose="020B0604020202020204" pitchFamily="34" charset="0"/>
              </a:rPr>
              <a:t>La prima guerra d'indipendenza si concluse nel marzo del </a:t>
            </a:r>
            <a:r>
              <a:rPr lang="it-IT" sz="2400" i="0" u="none" strike="noStrike" dirty="0">
                <a:effectLst/>
                <a:latin typeface="Arial" panose="020B0604020202020204" pitchFamily="34" charset="0"/>
              </a:rPr>
              <a:t>1849</a:t>
            </a:r>
            <a:r>
              <a:rPr lang="it-IT" sz="2400" i="0" dirty="0">
                <a:effectLst/>
                <a:latin typeface="Arial" panose="020B0604020202020204" pitchFamily="34" charset="0"/>
              </a:rPr>
              <a:t>, con la vittoria dell’esercito imperiale austriaco.</a:t>
            </a:r>
            <a:endParaRPr lang="it-IT" sz="2400" dirty="0"/>
          </a:p>
        </p:txBody>
      </p:sp>
      <p:sp>
        <p:nvSpPr>
          <p:cNvPr id="75" name="Freeform: Shape 74">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Guerre di indipendenza italiane: riassunto | Studenti.it">
            <a:extLst>
              <a:ext uri="{FF2B5EF4-FFF2-40B4-BE49-F238E27FC236}">
                <a16:creationId xmlns:a16="http://schemas.microsoft.com/office/drawing/2014/main" id="{6793AD41-FD52-4867-8346-F7B3631CFA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06" r="16847"/>
          <a:stretch/>
        </p:blipFill>
        <p:spPr bwMode="auto">
          <a:xfrm>
            <a:off x="7761092" y="771383"/>
            <a:ext cx="3684567" cy="5311922"/>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
            <a:extLst>
              <a:ext uri="{FF2B5EF4-FFF2-40B4-BE49-F238E27FC236}">
                <a16:creationId xmlns:a16="http://schemas.microsoft.com/office/drawing/2014/main" id="{8D91DE60-2C2D-4D7E-A6B4-C9499017D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82623" y="612877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7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7EDB5-69F9-4215-A737-79627A12199B}"/>
              </a:ext>
            </a:extLst>
          </p:cNvPr>
          <p:cNvSpPr>
            <a:spLocks noGrp="1"/>
          </p:cNvSpPr>
          <p:nvPr>
            <p:ph type="title"/>
          </p:nvPr>
        </p:nvSpPr>
        <p:spPr>
          <a:xfrm>
            <a:off x="4965430" y="629268"/>
            <a:ext cx="6586491" cy="1286160"/>
          </a:xfrm>
        </p:spPr>
        <p:txBody>
          <a:bodyPr anchor="b">
            <a:normAutofit/>
          </a:bodyPr>
          <a:lstStyle/>
          <a:p>
            <a:r>
              <a:rPr lang="it-IT" sz="4100"/>
              <a:t>Seconda guerra di indipendenza</a:t>
            </a:r>
          </a:p>
        </p:txBody>
      </p:sp>
      <p:sp>
        <p:nvSpPr>
          <p:cNvPr id="3" name="Segnaposto contenuto 2">
            <a:extLst>
              <a:ext uri="{FF2B5EF4-FFF2-40B4-BE49-F238E27FC236}">
                <a16:creationId xmlns:a16="http://schemas.microsoft.com/office/drawing/2014/main" id="{ECBF13D8-EBD1-4809-8F7D-D7804C6A5C93}"/>
              </a:ext>
            </a:extLst>
          </p:cNvPr>
          <p:cNvSpPr>
            <a:spLocks noGrp="1"/>
          </p:cNvSpPr>
          <p:nvPr>
            <p:ph idx="1"/>
          </p:nvPr>
        </p:nvSpPr>
        <p:spPr>
          <a:xfrm>
            <a:off x="5080934" y="2115117"/>
            <a:ext cx="6586489" cy="3785419"/>
          </a:xfrm>
        </p:spPr>
        <p:txBody>
          <a:bodyPr>
            <a:noAutofit/>
          </a:bodyPr>
          <a:lstStyle/>
          <a:p>
            <a:pPr marL="0" indent="0">
              <a:buNone/>
            </a:pPr>
            <a:r>
              <a:rPr lang="it-IT" sz="2400" i="0" dirty="0">
                <a:effectLst/>
                <a:latin typeface="Arial" panose="020B0604020202020204" pitchFamily="34" charset="0"/>
              </a:rPr>
              <a:t>La seconda guerra d'indipendenza italiana vede schierati da un lato la </a:t>
            </a:r>
            <a:r>
              <a:rPr lang="it-IT" sz="2400" i="0" u="none" strike="noStrike" dirty="0">
                <a:effectLst/>
                <a:latin typeface="Arial" panose="020B0604020202020204" pitchFamily="34" charset="0"/>
              </a:rPr>
              <a:t>Francia</a:t>
            </a:r>
            <a:r>
              <a:rPr lang="it-IT" sz="2400" i="0" dirty="0">
                <a:effectLst/>
                <a:latin typeface="Arial" panose="020B0604020202020204" pitchFamily="34" charset="0"/>
              </a:rPr>
              <a:t> e il Regno di Sardegna e dall'altro l'Austria. Gli eserciti franco-piemontesi, guidati da Napoleone III, sconfiggono gli austriaci nelle battaglie di </a:t>
            </a:r>
            <a:r>
              <a:rPr lang="it-IT" sz="2400" i="0" u="none" strike="noStrike" dirty="0">
                <a:effectLst/>
                <a:latin typeface="Arial" panose="020B0604020202020204" pitchFamily="34" charset="0"/>
              </a:rPr>
              <a:t>Magenta</a:t>
            </a:r>
            <a:r>
              <a:rPr lang="it-IT" sz="2400" i="0" dirty="0">
                <a:effectLst/>
                <a:latin typeface="Arial" panose="020B0604020202020204" pitchFamily="34" charset="0"/>
              </a:rPr>
              <a:t> e di </a:t>
            </a:r>
            <a:r>
              <a:rPr lang="it-IT" sz="2400" i="0" u="none" strike="noStrike" dirty="0">
                <a:effectLst/>
                <a:latin typeface="Arial" panose="020B0604020202020204" pitchFamily="34" charset="0"/>
              </a:rPr>
              <a:t>Solferino e San Martino.</a:t>
            </a:r>
            <a:r>
              <a:rPr lang="it-IT" sz="2400" i="0" dirty="0">
                <a:effectLst/>
                <a:latin typeface="Arial" panose="020B0604020202020204" pitchFamily="34" charset="0"/>
              </a:rPr>
              <a:t> Successivamente, però, Napoleone III abbandonò la guerra, timoroso di un eventuale allargamento del conflitto in Europa centrale, avviò trattative con l'Austria, con la quale firmò l'</a:t>
            </a:r>
            <a:r>
              <a:rPr lang="it-IT" sz="2400" i="0" u="none" strike="noStrike" dirty="0">
                <a:effectLst/>
                <a:latin typeface="Arial" panose="020B0604020202020204" pitchFamily="34" charset="0"/>
              </a:rPr>
              <a:t>armistizio (con il quale pose le premesse per la fine della seconda guerra di indipendenza)</a:t>
            </a:r>
            <a:r>
              <a:rPr lang="it-IT" sz="2400" i="0" dirty="0">
                <a:effectLst/>
                <a:latin typeface="Arial" panose="020B0604020202020204" pitchFamily="34" charset="0"/>
              </a:rPr>
              <a:t> l'11 luglio 1859, a </a:t>
            </a:r>
            <a:r>
              <a:rPr lang="it-IT" sz="2400" i="0" u="none" strike="noStrike" dirty="0">
                <a:effectLst/>
                <a:latin typeface="Arial" panose="020B0604020202020204" pitchFamily="34" charset="0"/>
              </a:rPr>
              <a:t>Villafranca di Verona</a:t>
            </a:r>
            <a:r>
              <a:rPr lang="it-IT" sz="2400" b="0" i="0" dirty="0">
                <a:effectLst/>
                <a:latin typeface="Arial" panose="020B0604020202020204" pitchFamily="34" charset="0"/>
              </a:rPr>
              <a:t>.</a:t>
            </a:r>
            <a:endParaRPr lang="it-IT" sz="2400" dirty="0"/>
          </a:p>
        </p:txBody>
      </p:sp>
      <p:pic>
        <p:nvPicPr>
          <p:cNvPr id="4098" name="Picture 2">
            <a:extLst>
              <a:ext uri="{FF2B5EF4-FFF2-40B4-BE49-F238E27FC236}">
                <a16:creationId xmlns:a16="http://schemas.microsoft.com/office/drawing/2014/main" id="{738ECF5F-0E52-4AA3-B0A8-29FB3D43C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73" r="28540"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68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34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DB2FA7-0487-4E38-9189-955AB6D38F5B}"/>
              </a:ext>
            </a:extLst>
          </p:cNvPr>
          <p:cNvSpPr>
            <a:spLocks noGrp="1"/>
          </p:cNvSpPr>
          <p:nvPr>
            <p:ph type="title"/>
          </p:nvPr>
        </p:nvSpPr>
        <p:spPr>
          <a:xfrm>
            <a:off x="4965430" y="629268"/>
            <a:ext cx="6586491" cy="1286160"/>
          </a:xfrm>
        </p:spPr>
        <p:txBody>
          <a:bodyPr anchor="b">
            <a:normAutofit/>
          </a:bodyPr>
          <a:lstStyle/>
          <a:p>
            <a:r>
              <a:rPr lang="it-IT" dirty="0"/>
              <a:t>Spedizione dei Mille</a:t>
            </a:r>
          </a:p>
        </p:txBody>
      </p:sp>
      <p:sp>
        <p:nvSpPr>
          <p:cNvPr id="3" name="Segnaposto contenuto 2">
            <a:extLst>
              <a:ext uri="{FF2B5EF4-FFF2-40B4-BE49-F238E27FC236}">
                <a16:creationId xmlns:a16="http://schemas.microsoft.com/office/drawing/2014/main" id="{6F56EC8B-431F-498E-9AD1-FB008D0D3789}"/>
              </a:ext>
            </a:extLst>
          </p:cNvPr>
          <p:cNvSpPr>
            <a:spLocks noGrp="1"/>
          </p:cNvSpPr>
          <p:nvPr>
            <p:ph idx="1"/>
          </p:nvPr>
        </p:nvSpPr>
        <p:spPr>
          <a:xfrm>
            <a:off x="4715490" y="2115117"/>
            <a:ext cx="7556409" cy="1669728"/>
          </a:xfrm>
        </p:spPr>
        <p:txBody>
          <a:bodyPr>
            <a:noAutofit/>
          </a:bodyPr>
          <a:lstStyle/>
          <a:p>
            <a:pPr marL="0" indent="0">
              <a:buNone/>
            </a:pPr>
            <a:r>
              <a:rPr lang="it-IT" sz="2100" i="0" dirty="0">
                <a:effectLst/>
                <a:latin typeface="Arial" panose="020B0604020202020204" pitchFamily="34" charset="0"/>
              </a:rPr>
              <a:t>La Spedizione dei Mille fu uno degli episodi cruciali del </a:t>
            </a:r>
            <a:r>
              <a:rPr lang="it-IT" sz="2100" i="0" u="none" strike="noStrike" dirty="0">
                <a:effectLst/>
                <a:latin typeface="Arial" panose="020B0604020202020204" pitchFamily="34" charset="0"/>
              </a:rPr>
              <a:t>Risorgimento</a:t>
            </a:r>
            <a:r>
              <a:rPr lang="it-IT" sz="2100" i="0" dirty="0">
                <a:effectLst/>
                <a:latin typeface="Arial" panose="020B0604020202020204" pitchFamily="34" charset="0"/>
              </a:rPr>
              <a:t>. Avvenne dal 1860 al 1861 quando un </a:t>
            </a:r>
            <a:r>
              <a:rPr lang="it-IT" sz="2100" i="0" u="none" strike="noStrike" dirty="0">
                <a:effectLst/>
                <a:latin typeface="Arial" panose="020B0604020202020204" pitchFamily="34" charset="0"/>
              </a:rPr>
              <a:t>migliaio di volontari</a:t>
            </a:r>
            <a:r>
              <a:rPr lang="it-IT" sz="2100" i="0" dirty="0">
                <a:effectLst/>
                <a:latin typeface="Arial" panose="020B0604020202020204" pitchFamily="34" charset="0"/>
              </a:rPr>
              <a:t>, al comando di </a:t>
            </a:r>
            <a:r>
              <a:rPr lang="it-IT" sz="2100" i="0" u="none" strike="noStrike" dirty="0">
                <a:effectLst/>
                <a:latin typeface="Arial" panose="020B0604020202020204" pitchFamily="34" charset="0"/>
              </a:rPr>
              <a:t>Giuseppe Garibaldi</a:t>
            </a:r>
            <a:r>
              <a:rPr lang="it-IT" sz="2100" i="0" dirty="0">
                <a:effectLst/>
                <a:latin typeface="Arial" panose="020B0604020202020204" pitchFamily="34" charset="0"/>
              </a:rPr>
              <a:t>, partì nella notte tra il 5 e il 6 maggio da </a:t>
            </a:r>
            <a:r>
              <a:rPr lang="it-IT" sz="2100" i="0" u="none" strike="noStrike" dirty="0">
                <a:effectLst/>
                <a:latin typeface="Arial" panose="020B0604020202020204" pitchFamily="34" charset="0"/>
              </a:rPr>
              <a:t>Quarto</a:t>
            </a:r>
            <a:r>
              <a:rPr lang="it-IT" sz="2100" i="0" dirty="0">
                <a:effectLst/>
                <a:latin typeface="Arial" panose="020B0604020202020204" pitchFamily="34" charset="0"/>
              </a:rPr>
              <a:t> alla volta della Sicilia, controllata dal </a:t>
            </a:r>
            <a:r>
              <a:rPr lang="it-IT" sz="2100" i="0" u="none" strike="noStrike" dirty="0">
                <a:effectLst/>
                <a:latin typeface="Arial" panose="020B0604020202020204" pitchFamily="34" charset="0"/>
              </a:rPr>
              <a:t>Regno Borbonico delle Due Sicilie</a:t>
            </a:r>
            <a:r>
              <a:rPr lang="it-IT" sz="2100" i="0" dirty="0">
                <a:effectLst/>
                <a:latin typeface="Arial" panose="020B0604020202020204" pitchFamily="34" charset="0"/>
              </a:rPr>
              <a:t>. Lo scopo della spedizione fu di appoggiare le rivolte scoppiate sull'isola e rovesciare il governo borbonico. I garibaldini sbarcarono l'11 maggio presso </a:t>
            </a:r>
            <a:r>
              <a:rPr lang="it-IT" sz="2100" i="0" u="none" strike="noStrike" dirty="0">
                <a:effectLst/>
                <a:latin typeface="Arial" panose="020B0604020202020204" pitchFamily="34" charset="0"/>
              </a:rPr>
              <a:t>Marsala</a:t>
            </a:r>
            <a:r>
              <a:rPr lang="it-IT" sz="2100" i="0" dirty="0">
                <a:effectLst/>
                <a:latin typeface="Arial" panose="020B0604020202020204" pitchFamily="34" charset="0"/>
              </a:rPr>
              <a:t> e grazie al contributo di volontari meridionali e a rinforzi alla spedizione, aumentarono di numero, creando l'</a:t>
            </a:r>
            <a:r>
              <a:rPr lang="it-IT" sz="2100" i="0" u="none" strike="noStrike" dirty="0">
                <a:effectLst/>
                <a:latin typeface="Arial" panose="020B0604020202020204" pitchFamily="34" charset="0"/>
              </a:rPr>
              <a:t>Esercito meridionale</a:t>
            </a:r>
            <a:r>
              <a:rPr lang="it-IT" sz="2100" i="0" dirty="0">
                <a:effectLst/>
                <a:latin typeface="Arial" panose="020B0604020202020204" pitchFamily="34" charset="0"/>
              </a:rPr>
              <a:t>. </a:t>
            </a:r>
            <a:r>
              <a:rPr lang="it-IT" sz="2100" b="0" i="0" dirty="0">
                <a:effectLst/>
                <a:latin typeface="Arial" panose="020B0604020202020204" pitchFamily="34" charset="0"/>
              </a:rPr>
              <a:t>Nel frattempo l'esercito sardo batteva quello pontificio nella </a:t>
            </a:r>
            <a:r>
              <a:rPr lang="it-IT" sz="2100" b="0" i="0" u="none" strike="noStrike" dirty="0">
                <a:effectLst/>
                <a:latin typeface="Arial" panose="020B0604020202020204" pitchFamily="34" charset="0"/>
              </a:rPr>
              <a:t>Battaglia di Castelfidardo</a:t>
            </a:r>
            <a:r>
              <a:rPr lang="it-IT" sz="2100" b="0" i="0" dirty="0">
                <a:effectLst/>
                <a:latin typeface="Arial" panose="020B0604020202020204" pitchFamily="34" charset="0"/>
              </a:rPr>
              <a:t>, che permise l'annessione delle Marche e dell'Umbria al Regno di Sardegna. In seguito all'</a:t>
            </a:r>
            <a:r>
              <a:rPr lang="it-IT" sz="2100" b="0" i="0" u="none" strike="noStrike" dirty="0">
                <a:effectLst/>
                <a:latin typeface="Arial" panose="020B0604020202020204" pitchFamily="34" charset="0"/>
              </a:rPr>
              <a:t>incontro tra Giuseppe Garibaldi e Vittorio Emanuele II</a:t>
            </a:r>
            <a:r>
              <a:rPr lang="it-IT" sz="2100" b="0" i="0" dirty="0">
                <a:effectLst/>
                <a:latin typeface="Arial" panose="020B0604020202020204" pitchFamily="34" charset="0"/>
              </a:rPr>
              <a:t>, avvenuto nella città di </a:t>
            </a:r>
            <a:r>
              <a:rPr lang="it-IT" sz="2100" b="0" i="0" u="none" strike="noStrike" dirty="0">
                <a:effectLst/>
                <a:latin typeface="Arial" panose="020B0604020202020204" pitchFamily="34" charset="0"/>
              </a:rPr>
              <a:t>Teano</a:t>
            </a:r>
            <a:r>
              <a:rPr lang="it-IT" sz="2100" b="0" i="0" dirty="0">
                <a:effectLst/>
                <a:latin typeface="Arial" panose="020B0604020202020204" pitchFamily="34" charset="0"/>
              </a:rPr>
              <a:t>, anche tutte le regioni del sud entrarono nel regno sabaudo.</a:t>
            </a:r>
          </a:p>
          <a:p>
            <a:pPr marL="0" indent="0">
              <a:buNone/>
            </a:pPr>
            <a:endParaRPr lang="it-IT" sz="2100" dirty="0"/>
          </a:p>
        </p:txBody>
      </p:sp>
      <p:pic>
        <p:nvPicPr>
          <p:cNvPr id="5124" name="Picture 4" descr="Speciale Risorgimento: la vittoria dei Mille e le bufale antitaliane (parte  II)">
            <a:extLst>
              <a:ext uri="{FF2B5EF4-FFF2-40B4-BE49-F238E27FC236}">
                <a16:creationId xmlns:a16="http://schemas.microsoft.com/office/drawing/2014/main" id="{B8C01D29-321A-4086-939D-5650C5AEC6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85" r="1713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45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92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contenuto 3">
            <a:extLst>
              <a:ext uri="{FF2B5EF4-FFF2-40B4-BE49-F238E27FC236}">
                <a16:creationId xmlns:a16="http://schemas.microsoft.com/office/drawing/2014/main" id="{9EC2788D-531E-49A4-84B9-0A1A8303B436}"/>
              </a:ext>
            </a:extLst>
          </p:cNvPr>
          <p:cNvSpPr>
            <a:spLocks noGrp="1"/>
          </p:cNvSpPr>
          <p:nvPr>
            <p:ph idx="4294967295"/>
          </p:nvPr>
        </p:nvSpPr>
        <p:spPr>
          <a:xfrm>
            <a:off x="114300" y="381000"/>
            <a:ext cx="7082091" cy="3729034"/>
          </a:xfrm>
        </p:spPr>
        <p:txBody>
          <a:bodyPr vert="horz" lIns="91440" tIns="45720" rIns="91440" bIns="45720" rtlCol="0">
            <a:noAutofit/>
          </a:bodyPr>
          <a:lstStyle/>
          <a:p>
            <a:pPr marL="0" indent="0">
              <a:buNone/>
            </a:pPr>
            <a:r>
              <a:rPr lang="en-US" sz="3200" b="0" i="0" dirty="0">
                <a:effectLst/>
                <a:latin typeface="Arial" panose="020B0604020202020204" pitchFamily="34" charset="0"/>
                <a:cs typeface="Arial" panose="020B0604020202020204" pitchFamily="34" charset="0"/>
              </a:rPr>
              <a:t>Con </a:t>
            </a:r>
            <a:r>
              <a:rPr lang="en-US" sz="3200" b="0" i="0" dirty="0" err="1">
                <a:effectLst/>
                <a:latin typeface="Arial" panose="020B0604020202020204" pitchFamily="34" charset="0"/>
                <a:cs typeface="Arial" panose="020B0604020202020204" pitchFamily="34" charset="0"/>
              </a:rPr>
              <a:t>un'Italia</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oramai</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unificata</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dalle</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Alpi</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alla</a:t>
            </a:r>
            <a:r>
              <a:rPr lang="en-US" sz="3200" b="0" i="0" dirty="0">
                <a:effectLst/>
                <a:latin typeface="Arial" panose="020B0604020202020204" pitchFamily="34" charset="0"/>
                <a:cs typeface="Arial" panose="020B0604020202020204" pitchFamily="34" charset="0"/>
              </a:rPr>
              <a:t> Sicilia (ma </a:t>
            </a:r>
            <a:r>
              <a:rPr lang="en-US" sz="3200" b="0" i="0" dirty="0" err="1">
                <a:effectLst/>
                <a:latin typeface="Arial" panose="020B0604020202020204" pitchFamily="34" charset="0"/>
                <a:cs typeface="Arial" panose="020B0604020202020204" pitchFamily="34" charset="0"/>
              </a:rPr>
              <a:t>ancora</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mancante</a:t>
            </a:r>
            <a:r>
              <a:rPr lang="en-US" sz="3200" b="0" i="0" dirty="0">
                <a:effectLst/>
                <a:latin typeface="Arial" panose="020B0604020202020204" pitchFamily="34" charset="0"/>
                <a:cs typeface="Arial" panose="020B0604020202020204" pitchFamily="34" charset="0"/>
              </a:rPr>
              <a:t> del </a:t>
            </a:r>
            <a:r>
              <a:rPr lang="en-US" sz="3200" b="0" i="0" dirty="0" err="1">
                <a:effectLst/>
                <a:latin typeface="Arial" panose="020B0604020202020204" pitchFamily="34" charset="0"/>
                <a:cs typeface="Arial" panose="020B0604020202020204" pitchFamily="34" charset="0"/>
              </a:rPr>
              <a:t>Triveneto</a:t>
            </a:r>
            <a:r>
              <a:rPr lang="en-US" sz="3200" b="0" i="0" dirty="0">
                <a:effectLst/>
                <a:latin typeface="Arial" panose="020B0604020202020204" pitchFamily="34" charset="0"/>
                <a:cs typeface="Arial" panose="020B0604020202020204" pitchFamily="34" charset="0"/>
              </a:rPr>
              <a:t> e del Lazio), il 17 </a:t>
            </a:r>
            <a:r>
              <a:rPr lang="en-US" sz="3200" b="0" i="0" dirty="0" err="1">
                <a:effectLst/>
                <a:latin typeface="Arial" panose="020B0604020202020204" pitchFamily="34" charset="0"/>
                <a:cs typeface="Arial" panose="020B0604020202020204" pitchFamily="34" charset="0"/>
              </a:rPr>
              <a:t>marzo</a:t>
            </a:r>
            <a:r>
              <a:rPr lang="en-US" sz="3200" b="0" i="0" dirty="0">
                <a:effectLst/>
                <a:latin typeface="Arial" panose="020B0604020202020204" pitchFamily="34" charset="0"/>
                <a:cs typeface="Arial" panose="020B0604020202020204" pitchFamily="34" charset="0"/>
              </a:rPr>
              <a:t> </a:t>
            </a:r>
            <a:r>
              <a:rPr lang="en-US" sz="3200" b="0" i="0" strike="noStrike" dirty="0">
                <a:effectLst/>
                <a:latin typeface="Arial" panose="020B0604020202020204" pitchFamily="34" charset="0"/>
                <a:cs typeface="Arial" panose="020B0604020202020204" pitchFamily="34" charset="0"/>
              </a:rPr>
              <a:t>1861</a:t>
            </a:r>
            <a:r>
              <a:rPr lang="en-US" sz="3200" b="0" i="0" dirty="0">
                <a:effectLst/>
                <a:latin typeface="Arial" panose="020B0604020202020204" pitchFamily="34" charset="0"/>
                <a:cs typeface="Arial" panose="020B0604020202020204" pitchFamily="34" charset="0"/>
              </a:rPr>
              <a:t>, il </a:t>
            </a:r>
            <a:r>
              <a:rPr lang="en-US" sz="3200" b="0" i="0" dirty="0" err="1">
                <a:effectLst/>
                <a:latin typeface="Arial" panose="020B0604020202020204" pitchFamily="34" charset="0"/>
                <a:cs typeface="Arial" panose="020B0604020202020204" pitchFamily="34" charset="0"/>
              </a:rPr>
              <a:t>parlamento</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nazionale</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riunito</a:t>
            </a:r>
            <a:r>
              <a:rPr lang="en-US" sz="3200" b="0" i="0" dirty="0">
                <a:effectLst/>
                <a:latin typeface="Arial" panose="020B0604020202020204" pitchFamily="34" charset="0"/>
                <a:cs typeface="Arial" panose="020B0604020202020204" pitchFamily="34" charset="0"/>
              </a:rPr>
              <a:t> a Torino </a:t>
            </a:r>
            <a:r>
              <a:rPr lang="en-US" sz="3200" b="0" i="0" dirty="0" err="1">
                <a:effectLst/>
                <a:latin typeface="Arial" panose="020B0604020202020204" pitchFamily="34" charset="0"/>
                <a:cs typeface="Arial" panose="020B0604020202020204" pitchFamily="34" charset="0"/>
              </a:rPr>
              <a:t>proclamò</a:t>
            </a:r>
            <a:r>
              <a:rPr lang="en-US" sz="3200" b="0" i="0" dirty="0">
                <a:effectLst/>
                <a:latin typeface="Arial" panose="020B0604020202020204" pitchFamily="34" charset="0"/>
                <a:cs typeface="Arial" panose="020B0604020202020204" pitchFamily="34" charset="0"/>
              </a:rPr>
              <a:t> la </a:t>
            </a:r>
            <a:r>
              <a:rPr lang="en-US" sz="3200" b="0" i="0" dirty="0" err="1">
                <a:effectLst/>
                <a:latin typeface="Arial" panose="020B0604020202020204" pitchFamily="34" charset="0"/>
                <a:cs typeface="Arial" panose="020B0604020202020204" pitchFamily="34" charset="0"/>
              </a:rPr>
              <a:t>trasformazione</a:t>
            </a:r>
            <a:r>
              <a:rPr lang="en-US" sz="3200" b="0" i="0" dirty="0">
                <a:effectLst/>
                <a:latin typeface="Arial" panose="020B0604020202020204" pitchFamily="34" charset="0"/>
                <a:cs typeface="Arial" panose="020B0604020202020204" pitchFamily="34" charset="0"/>
              </a:rPr>
              <a:t> del </a:t>
            </a:r>
            <a:r>
              <a:rPr lang="en-US" sz="3200" b="0" i="0" strike="noStrike" dirty="0">
                <a:effectLst/>
                <a:latin typeface="Arial" panose="020B0604020202020204" pitchFamily="34" charset="0"/>
                <a:cs typeface="Arial" panose="020B0604020202020204" pitchFamily="34" charset="0"/>
              </a:rPr>
              <a:t>Regno di </a:t>
            </a:r>
            <a:r>
              <a:rPr lang="en-US" sz="3200" b="0" i="0" strike="noStrike" dirty="0" err="1">
                <a:effectLst/>
                <a:latin typeface="Arial" panose="020B0604020202020204" pitchFamily="34" charset="0"/>
                <a:cs typeface="Arial" panose="020B0604020202020204" pitchFamily="34" charset="0"/>
              </a:rPr>
              <a:t>Sardegna</a:t>
            </a:r>
            <a:r>
              <a:rPr lang="en-US" sz="3200" b="0" i="0" strike="noStrike" dirty="0">
                <a:effectLst/>
                <a:latin typeface="Arial" panose="020B0604020202020204" pitchFamily="34" charset="0"/>
                <a:cs typeface="Arial" panose="020B0604020202020204" pitchFamily="34" charset="0"/>
              </a:rPr>
              <a:t> in Regno </a:t>
            </a:r>
            <a:r>
              <a:rPr lang="en-US" sz="3200" b="0" i="0" strike="noStrike" dirty="0" err="1">
                <a:effectLst/>
                <a:latin typeface="Arial" panose="020B0604020202020204" pitchFamily="34" charset="0"/>
                <a:cs typeface="Arial" panose="020B0604020202020204" pitchFamily="34" charset="0"/>
              </a:rPr>
              <a:t>d'Italia</a:t>
            </a:r>
            <a:r>
              <a:rPr lang="en-US" sz="3200" b="0" i="0" dirty="0">
                <a:effectLst/>
                <a:latin typeface="Arial" panose="020B0604020202020204" pitchFamily="34" charset="0"/>
                <a:cs typeface="Arial" panose="020B0604020202020204" pitchFamily="34" charset="0"/>
              </a:rPr>
              <a:t> di cui </a:t>
            </a:r>
            <a:r>
              <a:rPr lang="en-US" sz="3200" b="0" i="0" strike="noStrike" dirty="0">
                <a:effectLst/>
                <a:latin typeface="Arial" panose="020B0604020202020204" pitchFamily="34" charset="0"/>
                <a:cs typeface="Arial" panose="020B0604020202020204" pitchFamily="34" charset="0"/>
              </a:rPr>
              <a:t>Vittorio   </a:t>
            </a:r>
            <a:r>
              <a:rPr lang="en-US" sz="3200" dirty="0">
                <a:latin typeface="Arial" panose="020B0604020202020204" pitchFamily="34" charset="0"/>
                <a:cs typeface="Arial" panose="020B0604020202020204" pitchFamily="34" charset="0"/>
              </a:rPr>
              <a:t> </a:t>
            </a:r>
            <a:r>
              <a:rPr lang="en-US" sz="3200" b="0" i="0" strike="noStrike" dirty="0">
                <a:effectLst/>
                <a:latin typeface="Arial" panose="020B0604020202020204" pitchFamily="34" charset="0"/>
                <a:cs typeface="Arial" panose="020B0604020202020204" pitchFamily="34" charset="0"/>
              </a:rPr>
              <a:t>Emanuele II</a:t>
            </a:r>
            <a:r>
              <a:rPr lang="en-US" sz="3200" strike="noStrike" dirty="0">
                <a:latin typeface="Arial" panose="020B0604020202020204" pitchFamily="34" charset="0"/>
                <a:cs typeface="Arial" panose="020B0604020202020204" pitchFamily="34" charset="0"/>
              </a:rPr>
              <a:t> </a:t>
            </a:r>
            <a:r>
              <a:rPr lang="en-US" sz="3200" b="0" i="0" dirty="0">
                <a:effectLst/>
                <a:latin typeface="Arial" panose="020B0604020202020204" pitchFamily="34" charset="0"/>
                <a:cs typeface="Arial" panose="020B0604020202020204" pitchFamily="34" charset="0"/>
              </a:rPr>
              <a:t>fu il primo re.                                                        Dopo </a:t>
            </a:r>
            <a:r>
              <a:rPr lang="en-US" sz="3200" b="0" i="0" dirty="0" err="1">
                <a:effectLst/>
                <a:latin typeface="Arial" panose="020B0604020202020204" pitchFamily="34" charset="0"/>
                <a:cs typeface="Arial" panose="020B0604020202020204" pitchFamily="34" charset="0"/>
              </a:rPr>
              <a:t>una</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serie</a:t>
            </a:r>
            <a:r>
              <a:rPr lang="en-US" sz="3200" b="0" i="0" dirty="0">
                <a:effectLst/>
                <a:latin typeface="Arial" panose="020B0604020202020204" pitchFamily="34" charset="0"/>
                <a:cs typeface="Arial" panose="020B0604020202020204" pitchFamily="34" charset="0"/>
              </a:rPr>
              <a:t> di </a:t>
            </a:r>
            <a:r>
              <a:rPr lang="en-US" sz="3200" b="0" i="0" dirty="0" err="1">
                <a:effectLst/>
                <a:latin typeface="Arial" panose="020B0604020202020204" pitchFamily="34" charset="0"/>
                <a:cs typeface="Arial" panose="020B0604020202020204" pitchFamily="34" charset="0"/>
              </a:rPr>
              <a:t>battaglie</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vittoriose</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contro</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l'Esercito</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borbonico</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i</a:t>
            </a:r>
            <a:r>
              <a:rPr lang="en-US" sz="3200" b="0" i="0" dirty="0">
                <a:effectLst/>
                <a:latin typeface="Arial" panose="020B0604020202020204" pitchFamily="34" charset="0"/>
                <a:cs typeface="Arial" panose="020B0604020202020204" pitchFamily="34" charset="0"/>
              </a:rPr>
              <a:t> Mille e il </a:t>
            </a:r>
            <a:r>
              <a:rPr lang="en-US" sz="3200" b="0" i="0" dirty="0" err="1">
                <a:effectLst/>
                <a:latin typeface="Arial" panose="020B0604020202020204" pitchFamily="34" charset="0"/>
                <a:cs typeface="Arial" panose="020B0604020202020204" pitchFamily="34" charset="0"/>
              </a:rPr>
              <a:t>neonato</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esercito</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italico</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riuscirono</a:t>
            </a:r>
            <a:r>
              <a:rPr lang="en-US" sz="3200" b="0" i="0" dirty="0">
                <a:effectLst/>
                <a:latin typeface="Arial" panose="020B0604020202020204" pitchFamily="34" charset="0"/>
                <a:cs typeface="Arial" panose="020B0604020202020204" pitchFamily="34" charset="0"/>
              </a:rPr>
              <a:t> a </a:t>
            </a:r>
            <a:r>
              <a:rPr lang="en-US" sz="3200" b="0" i="0" dirty="0" err="1">
                <a:effectLst/>
                <a:latin typeface="Arial" panose="020B0604020202020204" pitchFamily="34" charset="0"/>
                <a:cs typeface="Arial" panose="020B0604020202020204" pitchFamily="34" charset="0"/>
              </a:rPr>
              <a:t>conquistare</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tutto</a:t>
            </a:r>
            <a:r>
              <a:rPr lang="en-US" sz="3200" b="0" i="0" dirty="0">
                <a:effectLst/>
                <a:latin typeface="Arial" panose="020B0604020202020204" pitchFamily="34" charset="0"/>
                <a:cs typeface="Arial" panose="020B0604020202020204" pitchFamily="34" charset="0"/>
              </a:rPr>
              <a:t> il Regno </a:t>
            </a:r>
            <a:r>
              <a:rPr lang="en-US" sz="3200" b="0" i="0" dirty="0" err="1">
                <a:effectLst/>
                <a:latin typeface="Arial" panose="020B0604020202020204" pitchFamily="34" charset="0"/>
                <a:cs typeface="Arial" panose="020B0604020202020204" pitchFamily="34" charset="0"/>
              </a:rPr>
              <a:t>delle</a:t>
            </a:r>
            <a:r>
              <a:rPr lang="en-US" sz="3200" b="0" i="0" dirty="0">
                <a:effectLst/>
                <a:latin typeface="Arial" panose="020B0604020202020204" pitchFamily="34" charset="0"/>
                <a:cs typeface="Arial" panose="020B0604020202020204" pitchFamily="34" charset="0"/>
              </a:rPr>
              <a:t> Due </a:t>
            </a:r>
            <a:r>
              <a:rPr lang="en-US" sz="3200" b="0" i="0" dirty="0" err="1">
                <a:effectLst/>
                <a:latin typeface="Arial" panose="020B0604020202020204" pitchFamily="34" charset="0"/>
                <a:cs typeface="Arial" panose="020B0604020202020204" pitchFamily="34" charset="0"/>
              </a:rPr>
              <a:t>Sicilie</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permettendone</a:t>
            </a:r>
            <a:r>
              <a:rPr lang="en-US" sz="3200" b="0" i="0" dirty="0">
                <a:effectLst/>
                <a:latin typeface="Arial" panose="020B0604020202020204" pitchFamily="34" charset="0"/>
                <a:cs typeface="Arial" panose="020B0604020202020204" pitchFamily="34" charset="0"/>
              </a:rPr>
              <a:t> </a:t>
            </a:r>
            <a:r>
              <a:rPr lang="en-US" sz="3200" b="0" i="0" dirty="0" err="1">
                <a:effectLst/>
                <a:latin typeface="Arial" panose="020B0604020202020204" pitchFamily="34" charset="0"/>
                <a:cs typeface="Arial" panose="020B0604020202020204" pitchFamily="34" charset="0"/>
              </a:rPr>
              <a:t>l'annessione</a:t>
            </a:r>
            <a:r>
              <a:rPr lang="en-US" sz="3200" b="0" i="0" dirty="0">
                <a:effectLst/>
                <a:latin typeface="Arial" panose="020B0604020202020204" pitchFamily="34" charset="0"/>
                <a:cs typeface="Arial" panose="020B0604020202020204" pitchFamily="34" charset="0"/>
              </a:rPr>
              <a:t> al </a:t>
            </a:r>
            <a:r>
              <a:rPr lang="en-US" sz="3200" b="0" i="0" dirty="0" err="1">
                <a:effectLst/>
                <a:latin typeface="Arial" panose="020B0604020202020204" pitchFamily="34" charset="0"/>
                <a:cs typeface="Arial" panose="020B0604020202020204" pitchFamily="34" charset="0"/>
              </a:rPr>
              <a:t>nascente</a:t>
            </a:r>
            <a:r>
              <a:rPr lang="en-US" sz="3200" b="0" i="0" dirty="0">
                <a:effectLst/>
                <a:latin typeface="Arial" panose="020B0604020202020204" pitchFamily="34" charset="0"/>
                <a:cs typeface="Arial" panose="020B0604020202020204" pitchFamily="34" charset="0"/>
              </a:rPr>
              <a:t> </a:t>
            </a:r>
            <a:r>
              <a:rPr lang="en-US" sz="3200" b="0" i="0" strike="noStrike" dirty="0">
                <a:effectLst/>
                <a:latin typeface="Arial" panose="020B0604020202020204" pitchFamily="34" charset="0"/>
                <a:cs typeface="Arial" panose="020B0604020202020204" pitchFamily="34" charset="0"/>
              </a:rPr>
              <a:t>Regno </a:t>
            </a:r>
            <a:r>
              <a:rPr lang="en-US" sz="3200" b="0" i="0" strike="noStrike" dirty="0" err="1">
                <a:effectLst/>
                <a:latin typeface="Arial" panose="020B0604020202020204" pitchFamily="34" charset="0"/>
                <a:cs typeface="Arial" panose="020B0604020202020204" pitchFamily="34" charset="0"/>
              </a:rPr>
              <a:t>d'Italia</a:t>
            </a:r>
            <a:r>
              <a:rPr lang="en-US" sz="3200" b="0" i="0" dirty="0">
                <a:effectLst/>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6148" name="Picture 4" descr="Vittorio Emanuele II di Savoia - Wikipedia">
            <a:extLst>
              <a:ext uri="{FF2B5EF4-FFF2-40B4-BE49-F238E27FC236}">
                <a16:creationId xmlns:a16="http://schemas.microsoft.com/office/drawing/2014/main" id="{CE25FC94-1E4A-4038-9AD8-5E7A954E12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0" b="9020"/>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05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1D7E8CC-40C9-452E-9A3A-5A9AD5AAF484}"/>
              </a:ext>
            </a:extLst>
          </p:cNvPr>
          <p:cNvSpPr>
            <a:spLocks noGrp="1"/>
          </p:cNvSpPr>
          <p:nvPr>
            <p:ph type="title"/>
          </p:nvPr>
        </p:nvSpPr>
        <p:spPr>
          <a:xfrm>
            <a:off x="711470" y="-226483"/>
            <a:ext cx="5251316" cy="1807305"/>
          </a:xfrm>
        </p:spPr>
        <p:txBody>
          <a:bodyPr>
            <a:normAutofit/>
          </a:bodyPr>
          <a:lstStyle/>
          <a:p>
            <a:r>
              <a:rPr lang="it-IT" dirty="0"/>
              <a:t>Proclamazione del Regno d’Italia</a:t>
            </a:r>
          </a:p>
        </p:txBody>
      </p:sp>
      <p:sp>
        <p:nvSpPr>
          <p:cNvPr id="3" name="Segnaposto contenuto 2">
            <a:extLst>
              <a:ext uri="{FF2B5EF4-FFF2-40B4-BE49-F238E27FC236}">
                <a16:creationId xmlns:a16="http://schemas.microsoft.com/office/drawing/2014/main" id="{D8AB650A-7688-4864-A59D-BD8938EC7CAE}"/>
              </a:ext>
            </a:extLst>
          </p:cNvPr>
          <p:cNvSpPr>
            <a:spLocks noGrp="1"/>
          </p:cNvSpPr>
          <p:nvPr>
            <p:ph idx="1"/>
          </p:nvPr>
        </p:nvSpPr>
        <p:spPr>
          <a:xfrm>
            <a:off x="-3048" y="1390322"/>
            <a:ext cx="6927723" cy="3843666"/>
          </a:xfrm>
        </p:spPr>
        <p:txBody>
          <a:bodyPr>
            <a:noAutofit/>
          </a:bodyPr>
          <a:lstStyle/>
          <a:p>
            <a:pPr marL="0" indent="0">
              <a:buNone/>
            </a:pPr>
            <a:r>
              <a:rPr lang="it-IT" sz="2400" i="0" dirty="0">
                <a:effectLst/>
                <a:latin typeface="Arial" panose="020B0604020202020204" pitchFamily="34" charset="0"/>
                <a:ea typeface="Noto Serif" panose="02020600060500020200" pitchFamily="18" charset="0"/>
                <a:cs typeface="Arial" panose="020B0604020202020204" pitchFamily="34" charset="0"/>
              </a:rPr>
              <a:t>È così che la Gazzetta Ufficiale del Regno riporta, in quel fatidico giorno, l’approvazione della legge n. 4671 del Regno di Sardegna con la quale Vittorio Emanuele viene proclamato Re del nuovo Regno d’Italia. </a:t>
            </a:r>
          </a:p>
          <a:p>
            <a:pPr marL="0" indent="0">
              <a:buNone/>
            </a:pPr>
            <a:r>
              <a:rPr lang="it-IT" sz="2400" i="0" dirty="0">
                <a:effectLst/>
                <a:latin typeface="Arial" panose="020B0604020202020204" pitchFamily="34" charset="0"/>
                <a:ea typeface="Noto Serif" panose="02020600060500020200" pitchFamily="18" charset="0"/>
                <a:cs typeface="Arial" panose="020B0604020202020204" pitchFamily="34" charset="0"/>
              </a:rPr>
              <a:t>L’unificazione dell’Italia arrivava così a compimento dopo anni di lotte. </a:t>
            </a:r>
          </a:p>
          <a:p>
            <a:pPr marL="0" indent="0">
              <a:buNone/>
            </a:pPr>
            <a:r>
              <a:rPr lang="it-IT" sz="2400" i="0" dirty="0">
                <a:effectLst/>
                <a:latin typeface="Arial" panose="020B0604020202020204" pitchFamily="34" charset="0"/>
                <a:ea typeface="Noto Serif" panose="02020600060500020200" pitchFamily="18" charset="0"/>
                <a:cs typeface="Arial" panose="020B0604020202020204" pitchFamily="34" charset="0"/>
              </a:rPr>
              <a:t>l’annuncio della nascita ufficiale del Regno d’Italia venne riportato un po’ in sordina nella terza pagina della Gazzetta, sotto la dicitura “ultime notizie”, evidentemente perché si trattava di un’aggiunta dell’ultimo minuto. </a:t>
            </a:r>
          </a:p>
          <a:p>
            <a:pPr marL="0" indent="0">
              <a:buNone/>
            </a:pPr>
            <a:r>
              <a:rPr lang="it-IT" sz="2400" i="0" dirty="0">
                <a:effectLst/>
                <a:latin typeface="Arial" panose="020B0604020202020204" pitchFamily="34" charset="0"/>
                <a:ea typeface="Noto Serif" panose="02020600060500020200" pitchFamily="18" charset="0"/>
                <a:cs typeface="Arial" panose="020B0604020202020204" pitchFamily="34" charset="0"/>
              </a:rPr>
              <a:t>Ma la cosa più evidente era che Gazzetta stessa aveva cambiato titolazione, divenendo “Gazzetta Ufficiale del Regno d’Italia”.  </a:t>
            </a:r>
          </a:p>
          <a:p>
            <a:pPr marL="0" indent="0">
              <a:buNone/>
            </a:pPr>
            <a:endParaRPr lang="it-IT" sz="2400" dirty="0"/>
          </a:p>
        </p:txBody>
      </p:sp>
      <p:pic>
        <p:nvPicPr>
          <p:cNvPr id="7170" name="Picture 2" descr="LA PROCLAMAZIONE DEL PRIMO RE D'ITALIA - VeniVidiVici">
            <a:extLst>
              <a:ext uri="{FF2B5EF4-FFF2-40B4-BE49-F238E27FC236}">
                <a16:creationId xmlns:a16="http://schemas.microsoft.com/office/drawing/2014/main" id="{31E74E7D-F0DD-4886-93B9-25100F090B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63" r="-2" b="1155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9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p>
        </p:txBody>
      </p:sp>
      <p:sp>
        <p:nvSpPr>
          <p:cNvPr id="4" name="Titolo 3">
            <a:extLst>
              <a:ext uri="{FF2B5EF4-FFF2-40B4-BE49-F238E27FC236}">
                <a16:creationId xmlns:a16="http://schemas.microsoft.com/office/drawing/2014/main" id="{8FD2F6F9-0673-47C1-B822-A80829BE21DC}"/>
              </a:ext>
            </a:extLst>
          </p:cNvPr>
          <p:cNvSpPr>
            <a:spLocks noGrp="1"/>
          </p:cNvSpPr>
          <p:nvPr>
            <p:ph type="title"/>
          </p:nvPr>
        </p:nvSpPr>
        <p:spPr>
          <a:xfrm>
            <a:off x="3325473" y="1998925"/>
            <a:ext cx="5541054" cy="2149412"/>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GRAZIE PER LA VISIONE!</a:t>
            </a:r>
          </a:p>
        </p:txBody>
      </p:sp>
    </p:spTree>
    <p:extLst>
      <p:ext uri="{BB962C8B-B14F-4D97-AF65-F5344CB8AC3E}">
        <p14:creationId xmlns:p14="http://schemas.microsoft.com/office/powerpoint/2010/main" val="40045187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741</Words>
  <Application>Microsoft Office PowerPoint</Application>
  <PresentationFormat>Widescreen</PresentationFormat>
  <Paragraphs>18</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Calibri Light</vt:lpstr>
      <vt:lpstr>Tema di Office</vt:lpstr>
      <vt:lpstr>17 marzo 1861: la    proclamazione del Regno d'Italia</vt:lpstr>
      <vt:lpstr>Presentazione standard di PowerPoint</vt:lpstr>
      <vt:lpstr>Guerre d’indipendenza italiane</vt:lpstr>
      <vt:lpstr>Prima guerra di indipendenza</vt:lpstr>
      <vt:lpstr>Seconda guerra di indipendenza</vt:lpstr>
      <vt:lpstr>Spedizione dei Mille</vt:lpstr>
      <vt:lpstr>Presentazione standard di PowerPoint</vt:lpstr>
      <vt:lpstr>Proclamazione del Regno d’Italia</vt:lpstr>
      <vt:lpstr>GRAZIE PER LA VISIONE!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marzo 1861: la    proclamazione del Regno d'Italia</dc:title>
  <dc:creator>Aurora D'Angelo</dc:creator>
  <cp:lastModifiedBy>Vincenza Simeoli</cp:lastModifiedBy>
  <cp:revision>2</cp:revision>
  <dcterms:created xsi:type="dcterms:W3CDTF">2022-03-21T16:33:01Z</dcterms:created>
  <dcterms:modified xsi:type="dcterms:W3CDTF">2022-03-23T10:52:12Z</dcterms:modified>
</cp:coreProperties>
</file>