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15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7F49D355-16BD-4E45-BD9A-5EA878CF7CBD}" type="datetimeFigureOut">
              <a:rPr lang="it-IT" smtClean="0"/>
              <a:t>23/03/2022</a:t>
            </a:fld>
            <a:endParaRPr lang="it-IT"/>
          </a:p>
        </p:txBody>
      </p:sp>
      <p:sp>
        <p:nvSpPr>
          <p:cNvPr id="16" name="Segnaposto numero diapositiva 15"/>
          <p:cNvSpPr>
            <a:spLocks noGrp="1"/>
          </p:cNvSpPr>
          <p:nvPr>
            <p:ph type="sldNum" sz="quarter" idx="11"/>
          </p:nvPr>
        </p:nvSpPr>
        <p:spPr/>
        <p:txBody>
          <a:bodyPr/>
          <a:lstStyle/>
          <a:p>
            <a:fld id="{E7A41E1B-4F70-4964-A407-84C68BE8251C}" type="slidenum">
              <a:rPr lang="it-IT" smtClean="0"/>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23/03/2022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7F49D355-16BD-4E45-BD9A-5EA878CF7CBD}" type="datetimeFigureOut">
              <a:rPr lang="it-IT" smtClean="0"/>
              <a:t>23/03/2022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4" name="Segnaposto data 13"/>
          <p:cNvSpPr>
            <a:spLocks noGrp="1"/>
          </p:cNvSpPr>
          <p:nvPr>
            <p:ph type="dt" sz="half" idx="14"/>
          </p:nvPr>
        </p:nvSpPr>
        <p:spPr/>
        <p:txBody>
          <a:bodyPr/>
          <a:lstStyle/>
          <a:p>
            <a:fld id="{7F49D355-16BD-4E45-BD9A-5EA878CF7CBD}" type="datetimeFigureOut">
              <a:rPr lang="it-IT" smtClean="0"/>
              <a:t>23/03/2022</a:t>
            </a:fld>
            <a:endParaRPr lang="it-IT"/>
          </a:p>
        </p:txBody>
      </p:sp>
      <p:sp>
        <p:nvSpPr>
          <p:cNvPr id="15" name="Segnaposto numero diapositiva 14"/>
          <p:cNvSpPr>
            <a:spLocks noGrp="1"/>
          </p:cNvSpPr>
          <p:nvPr>
            <p:ph type="sldNum" sz="quarter" idx="15"/>
          </p:nvPr>
        </p:nvSpPr>
        <p:spPr/>
        <p:txBody>
          <a:bodyPr/>
          <a:lstStyle>
            <a:lvl1pPr algn="ctr">
              <a:defRPr/>
            </a:lvl1pPr>
          </a:lstStyle>
          <a:p>
            <a:fld id="{E7A41E1B-4F70-4964-A407-84C68BE8251C}" type="slidenum">
              <a:rPr lang="it-IT" smtClean="0"/>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7F49D355-16BD-4E45-BD9A-5EA878CF7CBD}" type="datetimeFigureOut">
              <a:rPr lang="it-IT" smtClean="0"/>
              <a:t>23/03/2022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7A41E1B-4F70-4964-A407-84C68BE8251C}" type="slidenum">
              <a:rPr lang="it-IT" smtClean="0"/>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7F49D355-16BD-4E45-BD9A-5EA878CF7CBD}" type="datetimeFigureOut">
              <a:rPr lang="it-IT" smtClean="0"/>
              <a:t>23/03/2022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7A41E1B-4F70-4964-A407-84C68BE8251C}" type="slidenum">
              <a:rPr lang="it-IT" smtClean="0"/>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E7A41E1B-4F70-4964-A407-84C68BE8251C}" type="slidenum">
              <a:rPr lang="it-IT" smtClean="0"/>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7F49D355-16BD-4E45-BD9A-5EA878CF7CBD}" type="datetimeFigureOut">
              <a:rPr lang="it-IT" smtClean="0"/>
              <a:t>23/03/2022</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7F49D355-16BD-4E45-BD9A-5EA878CF7CBD}" type="datetimeFigureOut">
              <a:rPr lang="it-IT" smtClean="0"/>
              <a:t>23/03/2022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7A41E1B-4F70-4964-A407-84C68BE8251C}" type="slidenum">
              <a:rPr lang="it-IT" smtClean="0"/>
              <a:t>‹N›</a:t>
            </a:fld>
            <a:endParaRPr lang="it-IT"/>
          </a:p>
        </p:txBody>
      </p:sp>
      <p:sp>
        <p:nvSpPr>
          <p:cNvPr id="2" name="Titolo 1"/>
          <p:cNvSpPr>
            <a:spLocks noGrp="1"/>
          </p:cNvSpPr>
          <p:nvPr>
            <p:ph type="title"/>
          </p:nvPr>
        </p:nvSpPr>
        <p:spPr/>
        <p:txBody>
          <a:bodyPr/>
          <a:lstStyle/>
          <a:p>
            <a:r>
              <a:rPr kumimoji="0" lang="it-IT"/>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F49D355-16BD-4E45-BD9A-5EA878CF7CBD}" type="datetimeFigureOut">
              <a:rPr lang="it-IT" smtClean="0"/>
              <a:t>23/03/2022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8" name="Segnaposto data 7"/>
          <p:cNvSpPr>
            <a:spLocks noGrp="1"/>
          </p:cNvSpPr>
          <p:nvPr>
            <p:ph type="dt" sz="half" idx="14"/>
          </p:nvPr>
        </p:nvSpPr>
        <p:spPr/>
        <p:txBody>
          <a:bodyPr/>
          <a:lstStyle/>
          <a:p>
            <a:fld id="{7F49D355-16BD-4E45-BD9A-5EA878CF7CBD}" type="datetimeFigureOut">
              <a:rPr lang="it-IT" smtClean="0"/>
              <a:t>23/03/2022</a:t>
            </a:fld>
            <a:endParaRPr lang="it-IT"/>
          </a:p>
        </p:txBody>
      </p:sp>
      <p:sp>
        <p:nvSpPr>
          <p:cNvPr id="9" name="Segnaposto numero diapositiva 8"/>
          <p:cNvSpPr>
            <a:spLocks noGrp="1"/>
          </p:cNvSpPr>
          <p:nvPr>
            <p:ph type="sldNum" sz="quarter" idx="15"/>
          </p:nvPr>
        </p:nvSpPr>
        <p:spPr/>
        <p:txBody>
          <a:bodyPr/>
          <a:lstStyle/>
          <a:p>
            <a:fld id="{E7A41E1B-4F70-4964-A407-84C68BE8251C}" type="slidenum">
              <a:rPr lang="it-IT" smtClean="0"/>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8" name="Segnaposto data 7"/>
          <p:cNvSpPr>
            <a:spLocks noGrp="1"/>
          </p:cNvSpPr>
          <p:nvPr>
            <p:ph type="dt" sz="half" idx="10"/>
          </p:nvPr>
        </p:nvSpPr>
        <p:spPr/>
        <p:txBody>
          <a:bodyPr/>
          <a:lstStyle/>
          <a:p>
            <a:fld id="{7F49D355-16BD-4E45-BD9A-5EA878CF7CBD}" type="datetimeFigureOut">
              <a:rPr lang="it-IT" smtClean="0"/>
              <a:t>23/03/2022</a:t>
            </a:fld>
            <a:endParaRPr lang="it-IT"/>
          </a:p>
        </p:txBody>
      </p:sp>
      <p:sp>
        <p:nvSpPr>
          <p:cNvPr id="9" name="Segnaposto numero diapositiva 8"/>
          <p:cNvSpPr>
            <a:spLocks noGrp="1"/>
          </p:cNvSpPr>
          <p:nvPr>
            <p:ph type="sldNum" sz="quarter" idx="11"/>
          </p:nvPr>
        </p:nvSpPr>
        <p:spPr/>
        <p:txBody>
          <a:bodyPr/>
          <a:lstStyle/>
          <a:p>
            <a:fld id="{E7A41E1B-4F70-4964-A407-84C68BE8251C}" type="slidenum">
              <a:rPr lang="it-IT" smtClean="0"/>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F49D355-16BD-4E45-BD9A-5EA878CF7CBD}" type="datetimeFigureOut">
              <a:rPr lang="it-IT" smtClean="0"/>
              <a:t>23/03/2022</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7A41E1B-4F70-4964-A407-84C68BE8251C}" type="slidenum">
              <a:rPr lang="it-IT" smtClean="0"/>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5" name="Picture 11" descr="C:\Users\Gianluca\AppData\Local\Microsoft\Windows\INetCache\IE\QS80VL8G\Coat_of_arms_of_the_Kingdom_of_Italy_(1848-1870).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0928"/>
            <a:ext cx="9143999" cy="407707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0" y="-8237"/>
            <a:ext cx="9144000" cy="1446550"/>
          </a:xfrm>
          <a:prstGeom prst="rect">
            <a:avLst/>
          </a:prstGeom>
          <a:noFill/>
        </p:spPr>
        <p:txBody>
          <a:bodyPr wrap="square" rtlCol="0">
            <a:spAutoFit/>
          </a:bodyPr>
          <a:lstStyle/>
          <a:p>
            <a:pPr algn="ctr"/>
            <a:r>
              <a:rPr lang="it-IT" sz="8800" dirty="0">
                <a:latin typeface="Algerian" pitchFamily="82" charset="0"/>
              </a:rPr>
              <a:t>17 marzo 1861:</a:t>
            </a:r>
          </a:p>
        </p:txBody>
      </p:sp>
      <p:sp>
        <p:nvSpPr>
          <p:cNvPr id="5" name="CasellaDiTesto 4"/>
          <p:cNvSpPr txBox="1"/>
          <p:nvPr/>
        </p:nvSpPr>
        <p:spPr>
          <a:xfrm>
            <a:off x="616429" y="1196752"/>
            <a:ext cx="7911140" cy="1015663"/>
          </a:xfrm>
          <a:prstGeom prst="rect">
            <a:avLst/>
          </a:prstGeom>
          <a:noFill/>
        </p:spPr>
        <p:txBody>
          <a:bodyPr wrap="none" rtlCol="0">
            <a:spAutoFit/>
          </a:bodyPr>
          <a:lstStyle/>
          <a:p>
            <a:r>
              <a:rPr lang="it-IT" sz="6000" dirty="0">
                <a:solidFill>
                  <a:srgbClr val="FFC000"/>
                </a:solidFill>
                <a:latin typeface="Algerian" pitchFamily="82" charset="0"/>
              </a:rPr>
              <a:t>Proclamazione del</a:t>
            </a:r>
          </a:p>
        </p:txBody>
      </p:sp>
      <p:sp>
        <p:nvSpPr>
          <p:cNvPr id="6" name="CasellaDiTesto 5"/>
          <p:cNvSpPr txBox="1"/>
          <p:nvPr/>
        </p:nvSpPr>
        <p:spPr>
          <a:xfrm>
            <a:off x="1403648" y="2120081"/>
            <a:ext cx="6336704" cy="1015663"/>
          </a:xfrm>
          <a:prstGeom prst="rect">
            <a:avLst/>
          </a:prstGeom>
          <a:noFill/>
        </p:spPr>
        <p:txBody>
          <a:bodyPr wrap="square" rtlCol="0">
            <a:spAutoFit/>
          </a:bodyPr>
          <a:lstStyle/>
          <a:p>
            <a:r>
              <a:rPr lang="it-IT" sz="6000" dirty="0">
                <a:solidFill>
                  <a:srgbClr val="00B050"/>
                </a:solidFill>
                <a:latin typeface="Algerian" pitchFamily="82" charset="0"/>
              </a:rPr>
              <a:t>Reg</a:t>
            </a:r>
            <a:r>
              <a:rPr lang="it-IT" sz="6000" dirty="0">
                <a:solidFill>
                  <a:schemeClr val="bg1">
                    <a:lumMod val="75000"/>
                  </a:schemeClr>
                </a:solidFill>
                <a:latin typeface="Algerian" pitchFamily="82" charset="0"/>
              </a:rPr>
              <a:t>no</a:t>
            </a:r>
            <a:r>
              <a:rPr lang="it-IT" sz="6000" dirty="0">
                <a:solidFill>
                  <a:schemeClr val="tx2"/>
                </a:solidFill>
                <a:latin typeface="Algerian" pitchFamily="82" charset="0"/>
              </a:rPr>
              <a:t> d’</a:t>
            </a:r>
            <a:r>
              <a:rPr lang="it-IT" sz="6000" dirty="0">
                <a:solidFill>
                  <a:srgbClr val="FFC000"/>
                </a:solidFill>
                <a:latin typeface="Algerian" pitchFamily="82" charset="0"/>
              </a:rPr>
              <a:t>I</a:t>
            </a:r>
            <a:r>
              <a:rPr lang="it-IT" sz="6000" dirty="0">
                <a:solidFill>
                  <a:schemeClr val="bg1">
                    <a:lumMod val="75000"/>
                  </a:schemeClr>
                </a:solidFill>
                <a:latin typeface="Algerian" pitchFamily="82" charset="0"/>
              </a:rPr>
              <a:t>ta</a:t>
            </a:r>
            <a:r>
              <a:rPr lang="it-IT" sz="6000" dirty="0">
                <a:solidFill>
                  <a:srgbClr val="FF0000"/>
                </a:solidFill>
                <a:latin typeface="Algerian" pitchFamily="82" charset="0"/>
              </a:rPr>
              <a:t>lia</a:t>
            </a:r>
            <a:endParaRPr lang="it-IT" sz="6000" dirty="0">
              <a:solidFill>
                <a:srgbClr val="00B050"/>
              </a:solidFill>
              <a:latin typeface="Algerian" pitchFamily="82" charset="0"/>
            </a:endParaRPr>
          </a:p>
        </p:txBody>
      </p:sp>
    </p:spTree>
    <p:extLst>
      <p:ext uri="{BB962C8B-B14F-4D97-AF65-F5344CB8AC3E}">
        <p14:creationId xmlns:p14="http://schemas.microsoft.com/office/powerpoint/2010/main" val="3970275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4860032" cy="7032694"/>
          </a:xfrm>
          <a:prstGeom prst="rect">
            <a:avLst/>
          </a:prstGeom>
          <a:noFill/>
        </p:spPr>
        <p:txBody>
          <a:bodyPr wrap="square" rtlCol="0">
            <a:spAutoFit/>
          </a:bodyPr>
          <a:lstStyle/>
          <a:p>
            <a:pPr algn="just"/>
            <a:r>
              <a:rPr lang="it-IT" sz="4100" dirty="0"/>
              <a:t>Dopo la seconda guerra d’indipendenza e la spedizione dei mille con Giuseppe Garibaldi, nel 1859-60, l’obiettivo dell’Unità d’Italia era stato quasi raggiunto, tranne il Triveneto e il Lazio.</a:t>
            </a:r>
          </a:p>
        </p:txBody>
      </p:sp>
      <p:pic>
        <p:nvPicPr>
          <p:cNvPr id="2050" name="Picture 2" descr="C:\Users\Gianluca\AppData\Local\Microsoft\Windows\INetCache\IE\J4BCJVNA\garibaldi-napol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0"/>
            <a:ext cx="42839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9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mph" presetSubtype="0" fill="hold" grpId="1" nodeType="clickEffect">
                                  <p:stCondLst>
                                    <p:cond delay="0"/>
                                  </p:stCondLst>
                                  <p:iterate type="lt">
                                    <p:tmPct val="4000"/>
                                  </p:iterate>
                                  <p:childTnLst>
                                    <p:set>
                                      <p:cBhvr override="childStyle">
                                        <p:cTn id="16" dur="2250" fill="hold"/>
                                        <p:tgtEl>
                                          <p:spTgt spid="2"/>
                                        </p:tgtEl>
                                        <p:attrNameLst>
                                          <p:attrName>style.color</p:attrName>
                                        </p:attrNameLst>
                                      </p:cBhvr>
                                      <p:to>
                                        <p:clrVal>
                                          <a:srgbClr val="FF0000"/>
                                        </p:clrVal>
                                      </p:to>
                                    </p:set>
                                    <p:set>
                                      <p:cBhvr>
                                        <p:cTn id="17" dur="2250" fill="hold"/>
                                        <p:tgtEl>
                                          <p:spTgt spid="2"/>
                                        </p:tgtEl>
                                        <p:attrNameLst>
                                          <p:attrName>fillcolor</p:attrName>
                                        </p:attrNameLst>
                                      </p:cBhvr>
                                      <p:to>
                                        <p:clrVal>
                                          <a:srgbClr val="FF0000"/>
                                        </p:clrVal>
                                      </p:to>
                                    </p:set>
                                    <p:set>
                                      <p:cBhvr>
                                        <p:cTn id="18" dur="225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4860032" cy="6986528"/>
          </a:xfrm>
          <a:prstGeom prst="rect">
            <a:avLst/>
          </a:prstGeom>
          <a:noFill/>
        </p:spPr>
        <p:txBody>
          <a:bodyPr wrap="square" rtlCol="0">
            <a:spAutoFit/>
          </a:bodyPr>
          <a:lstStyle/>
          <a:p>
            <a:pPr algn="just"/>
            <a:r>
              <a:rPr lang="it-IT" sz="3200" dirty="0">
                <a:solidFill>
                  <a:schemeClr val="tx2">
                    <a:lumMod val="50000"/>
                  </a:schemeClr>
                </a:solidFill>
              </a:rPr>
              <a:t>Con una serie di plebisciti le varie province venivano annesse al Regno di Sardegna. Il 3 novembre 1860, in Piazza del Plebiscito, Vincenzo </a:t>
            </a:r>
            <a:r>
              <a:rPr lang="it-IT" sz="3200" dirty="0" err="1">
                <a:solidFill>
                  <a:schemeClr val="tx2">
                    <a:lumMod val="50000"/>
                  </a:schemeClr>
                </a:solidFill>
              </a:rPr>
              <a:t>Niutta</a:t>
            </a:r>
            <a:r>
              <a:rPr lang="it-IT" sz="3200" dirty="0">
                <a:solidFill>
                  <a:schemeClr val="tx2">
                    <a:lumMod val="50000"/>
                  </a:schemeClr>
                </a:solidFill>
              </a:rPr>
              <a:t> proclamò il plebiscito e così il Regno di Napoli si annesse al Regno d’Italia. Lo stesso fece Pasquale Calvi con le province siciliane annesse al Regno d’Italia il 4 novembre.</a:t>
            </a:r>
          </a:p>
        </p:txBody>
      </p:sp>
      <p:pic>
        <p:nvPicPr>
          <p:cNvPr id="3077" name="Picture 5" descr="C:\Users\Gianluca\AppData\Local\Microsoft\Windows\INetCache\IE\TOK6MMVN\Bandiera_del_Regno_di_Sicilia.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0" y="2276872"/>
            <a:ext cx="4283967" cy="208823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Gianluca\AppData\Local\Microsoft\Windows\INetCache\IE\J4BCJVNA\120px-Merchant_Flag_of_the_Kingdom_of_Sardinia_(c.1799-1802).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653136"/>
            <a:ext cx="4283968" cy="2204864"/>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Gianluca\AppData\Local\Microsoft\Windows\INetCache\IE\QS80VL8G\logo2s_gioiosa[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0"/>
            <a:ext cx="4283966" cy="2132856"/>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Gianluca\AppData\Local\Microsoft\Windows\INetCache\IE\TOK6MMVN\chain-24052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25251" y="1592796"/>
            <a:ext cx="617984" cy="1080120"/>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3323" y="3981620"/>
            <a:ext cx="615950"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379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21000" fill="hold"/>
                                        <p:tgtEl>
                                          <p:spTgt spid="2"/>
                                        </p:tgtEl>
                                        <p:attrNameLst>
                                          <p:attrName>style.color</p:attrName>
                                        </p:attrNameLst>
                                      </p:cBhvr>
                                      <p:by>
                                        <p:hsl h="7200000" s="0" l="0"/>
                                      </p:by>
                                    </p:animClr>
                                    <p:animClr clrSpc="hsl" dir="cw">
                                      <p:cBhvr>
                                        <p:cTn id="7" dur="21000" fill="hold"/>
                                        <p:tgtEl>
                                          <p:spTgt spid="2"/>
                                        </p:tgtEl>
                                        <p:attrNameLst>
                                          <p:attrName>fillcolor</p:attrName>
                                        </p:attrNameLst>
                                      </p:cBhvr>
                                      <p:by>
                                        <p:hsl h="7200000" s="0" l="0"/>
                                      </p:by>
                                    </p:animClr>
                                    <p:animClr clrSpc="hsl" dir="cw">
                                      <p:cBhvr>
                                        <p:cTn id="8" dur="21000" fill="hold"/>
                                        <p:tgtEl>
                                          <p:spTgt spid="2"/>
                                        </p:tgtEl>
                                        <p:attrNameLst>
                                          <p:attrName>stroke.color</p:attrName>
                                        </p:attrNameLst>
                                      </p:cBhvr>
                                      <p:by>
                                        <p:hsl h="7200000" s="0" l="0"/>
                                      </p:by>
                                    </p:animClr>
                                    <p:set>
                                      <p:cBhvr>
                                        <p:cTn id="9" dur="21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087"/>
                                        </p:tgtEl>
                                        <p:attrNameLst>
                                          <p:attrName>style.visibility</p:attrName>
                                        </p:attrNameLst>
                                      </p:cBhvr>
                                      <p:to>
                                        <p:strVal val="visible"/>
                                      </p:to>
                                    </p:set>
                                    <p:animEffect transition="in" filter="fade">
                                      <p:cBhvr>
                                        <p:cTn id="14" dur="500"/>
                                        <p:tgtEl>
                                          <p:spTgt spid="308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093"/>
                                        </p:tgtEl>
                                        <p:attrNameLst>
                                          <p:attrName>style.visibility</p:attrName>
                                        </p:attrNameLst>
                                      </p:cBhvr>
                                      <p:to>
                                        <p:strVal val="visible"/>
                                      </p:to>
                                    </p:set>
                                    <p:animEffect transition="in" filter="randombar(horizontal)">
                                      <p:cBhvr>
                                        <p:cTn id="24" dur="500"/>
                                        <p:tgtEl>
                                          <p:spTgt spid="309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84"/>
                                        </p:tgtEl>
                                        <p:attrNameLst>
                                          <p:attrName>style.visibility</p:attrName>
                                        </p:attrNameLst>
                                      </p:cBhvr>
                                      <p:to>
                                        <p:strVal val="visible"/>
                                      </p:to>
                                    </p:set>
                                    <p:animEffect transition="in" filter="fade">
                                      <p:cBhvr>
                                        <p:cTn id="29" dur="500"/>
                                        <p:tgtEl>
                                          <p:spTgt spid="3084"/>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095"/>
                                        </p:tgtEl>
                                        <p:attrNameLst>
                                          <p:attrName>style.visibility</p:attrName>
                                        </p:attrNameLst>
                                      </p:cBhvr>
                                      <p:to>
                                        <p:strVal val="visible"/>
                                      </p:to>
                                    </p:set>
                                    <p:animEffect transition="in" filter="randombar(horizontal)">
                                      <p:cBhvr>
                                        <p:cTn id="34" dur="500"/>
                                        <p:tgtEl>
                                          <p:spTgt spid="3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219" y="-2767"/>
            <a:ext cx="9149219" cy="6863417"/>
          </a:xfrm>
          <a:prstGeom prst="rect">
            <a:avLst/>
          </a:prstGeom>
          <a:noFill/>
        </p:spPr>
        <p:txBody>
          <a:bodyPr wrap="square" rtlCol="0">
            <a:spAutoFit/>
          </a:bodyPr>
          <a:lstStyle/>
          <a:p>
            <a:pPr algn="just"/>
            <a:r>
              <a:rPr lang="it-IT" sz="4400" dirty="0"/>
              <a:t>Il 18 febbraio 1861 si riunì a Torino a Palazzo Carignano, il nuovo Parlamento nazionale che già si definiva italiano. La Camera dei Deputati comprendeva anche parlamentari eletti nelle nuove province, mentre il Senato che era non eletto, ma di nomina regia, era stato integrato nominando i senatori provenienti da altre zone d’Italia.   </a:t>
            </a:r>
          </a:p>
        </p:txBody>
      </p:sp>
    </p:spTree>
    <p:extLst>
      <p:ext uri="{BB962C8B-B14F-4D97-AF65-F5344CB8AC3E}">
        <p14:creationId xmlns:p14="http://schemas.microsoft.com/office/powerpoint/2010/main" val="192167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4860032" cy="6494085"/>
          </a:xfrm>
          <a:prstGeom prst="rect">
            <a:avLst/>
          </a:prstGeom>
          <a:noFill/>
        </p:spPr>
        <p:txBody>
          <a:bodyPr wrap="square" rtlCol="0">
            <a:spAutoFit/>
          </a:bodyPr>
          <a:lstStyle/>
          <a:p>
            <a:pPr algn="just"/>
            <a:r>
              <a:rPr lang="it-IT" sz="2600" dirty="0"/>
              <a:t>L’apertura della nuova legislatura avvenne con il discorso della Corona pronunciato dal Re Vittorio Emanuele II. Dopo l’inizio della legislatura il 21 febbraio il presidente del Consiglio, Camillo Benso, Conte di Cavour, presentò al Senato un progetto di legge, composto da un solo articolo per ufficializzare la nuova denominazione del Re, divenuto poi norma il </a:t>
            </a:r>
            <a:r>
              <a:rPr lang="it-IT" sz="2600" b="1" dirty="0"/>
              <a:t>17 marzo 1861, </a:t>
            </a:r>
            <a:r>
              <a:rPr lang="it-IT" sz="2600" dirty="0"/>
              <a:t>con la pubblicazione nella Gazzetta ufficiale del Regno d’Italia.  </a:t>
            </a:r>
          </a:p>
        </p:txBody>
      </p:sp>
      <p:pic>
        <p:nvPicPr>
          <p:cNvPr id="5126" name="Picture 6" descr="C:\Users\Gianluca\AppData\Local\Microsoft\Windows\INetCache\IE\4P8N19U5\received_10216682163156305-e15370022847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0"/>
            <a:ext cx="4286250" cy="335699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Gianluca\AppData\Local\Microsoft\Windows\INetCache\IE\TOK6MMVN\Cavou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3356992"/>
            <a:ext cx="4286250" cy="35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155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7017306"/>
          </a:xfrm>
          <a:prstGeom prst="rect">
            <a:avLst/>
          </a:prstGeom>
          <a:noFill/>
        </p:spPr>
        <p:txBody>
          <a:bodyPr wrap="square" rtlCol="0">
            <a:spAutoFit/>
          </a:bodyPr>
          <a:lstStyle/>
          <a:p>
            <a:pPr algn="just"/>
            <a:r>
              <a:rPr lang="it-IT" sz="7500" dirty="0"/>
              <a:t>Dal 1911 è stato istituito che il 17 marzo viene ricordato annualmente dall’anniversario dell’Unità d’Italia.</a:t>
            </a:r>
          </a:p>
        </p:txBody>
      </p:sp>
    </p:spTree>
    <p:extLst>
      <p:ext uri="{BB962C8B-B14F-4D97-AF65-F5344CB8AC3E}">
        <p14:creationId xmlns:p14="http://schemas.microsoft.com/office/powerpoint/2010/main" val="4146164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2764839" y="260648"/>
            <a:ext cx="1351139" cy="646331"/>
          </a:xfrm>
          <a:prstGeom prst="rect">
            <a:avLst/>
          </a:prstGeom>
          <a:noFill/>
        </p:spPr>
        <p:txBody>
          <a:bodyPr wrap="none" rtlCol="0">
            <a:spAutoFit/>
          </a:bodyPr>
          <a:lstStyle/>
          <a:p>
            <a:r>
              <a:rPr lang="it-IT" sz="3600" dirty="0">
                <a:latin typeface="Calibri" pitchFamily="34" charset="0"/>
                <a:cs typeface="Calibri" pitchFamily="34" charset="0"/>
              </a:rPr>
              <a:t>marzo</a:t>
            </a:r>
          </a:p>
        </p:txBody>
      </p:sp>
    </p:spTree>
    <p:extLst>
      <p:ext uri="{BB962C8B-B14F-4D97-AF65-F5344CB8AC3E}">
        <p14:creationId xmlns:p14="http://schemas.microsoft.com/office/powerpoint/2010/main" val="17800848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128</TotalTime>
  <Words>250</Words>
  <Application>Microsoft Office PowerPoint</Application>
  <PresentationFormat>Presentazione su schermo (4:3)</PresentationFormat>
  <Paragraphs>9</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Algerian</vt:lpstr>
      <vt:lpstr>Calibri</vt:lpstr>
      <vt:lpstr>Constantia</vt:lpstr>
      <vt:lpstr>Wingdings 2</vt:lpstr>
      <vt:lpstr>Carta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Gianluca</dc:creator>
  <cp:lastModifiedBy>Vincenza Simeoli</cp:lastModifiedBy>
  <cp:revision>13</cp:revision>
  <dcterms:created xsi:type="dcterms:W3CDTF">2022-03-19T10:43:15Z</dcterms:created>
  <dcterms:modified xsi:type="dcterms:W3CDTF">2022-03-23T10:53:04Z</dcterms:modified>
</cp:coreProperties>
</file>