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28" r:id="rId4"/>
  </p:sldMasterIdLst>
  <p:notesMasterIdLst>
    <p:notesMasterId r:id="rId16"/>
  </p:notesMasterIdLst>
  <p:handoutMasterIdLst>
    <p:handoutMasterId r:id="rId17"/>
  </p:handoutMasterIdLst>
  <p:sldIdLst>
    <p:sldId id="256" r:id="rId5"/>
    <p:sldId id="257" r:id="rId6"/>
    <p:sldId id="258" r:id="rId7"/>
    <p:sldId id="261" r:id="rId8"/>
    <p:sldId id="259" r:id="rId9"/>
    <p:sldId id="260" r:id="rId10"/>
    <p:sldId id="262" r:id="rId11"/>
    <p:sldId id="264" r:id="rId12"/>
    <p:sldId id="263" r:id="rId13"/>
    <p:sldId id="265" r:id="rId14"/>
    <p:sldId id="266" r:id="rId15"/>
  </p:sldIdLst>
  <p:sldSz cx="12192000" cy="6858000"/>
  <p:notesSz cx="6858000" cy="9144000"/>
  <p:defaultTextStyle>
    <a:defPPr rtl="0"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E20E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27920C-A2A7-43D3-9E8C-12EBC1AEF93E}" type="datetime1">
              <a:rPr lang="it-IT" smtClean="0"/>
              <a:t>20/03/2022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2D306-4CE7-4B06-AF73-311970B1CF3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77213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71E02-131D-4D1D-B957-4B348FB801EE}" type="datetime1">
              <a:rPr lang="it-IT" smtClean="0"/>
              <a:pPr/>
              <a:t>20/03/2022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dirty="0"/>
              <a:t>Modifica gli stili del testo dello schema</a:t>
            </a:r>
          </a:p>
          <a:p>
            <a:pPr lvl="1"/>
            <a:r>
              <a:rPr lang="it-IT" noProof="0" dirty="0"/>
              <a:t>Secondo livello</a:t>
            </a:r>
          </a:p>
          <a:p>
            <a:pPr lvl="2"/>
            <a:r>
              <a:rPr lang="it-IT" noProof="0" dirty="0"/>
              <a:t>Terzo livello</a:t>
            </a:r>
          </a:p>
          <a:p>
            <a:pPr lvl="3"/>
            <a:r>
              <a:rPr lang="it-IT" noProof="0" dirty="0"/>
              <a:t>Quarto livello</a:t>
            </a:r>
          </a:p>
          <a:p>
            <a:pPr lvl="4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4ED20-AA3E-407A-995B-E979708F91FF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66066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4ED20-AA3E-407A-995B-E979708F91FF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37135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4ED20-AA3E-407A-995B-E979708F91FF}" type="slidenum">
              <a:rPr lang="it-IT" smtClean="0"/>
              <a:t>10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097457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4ED20-AA3E-407A-995B-E979708F91FF}" type="slidenum">
              <a:rPr lang="it-IT" smtClean="0"/>
              <a:t>11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49394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4ED20-AA3E-407A-995B-E979708F91FF}" type="slidenum">
              <a:rPr lang="it-IT" smtClean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98528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4ED20-AA3E-407A-995B-E979708F91FF}" type="slidenum">
              <a:rPr lang="it-IT" smtClean="0"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99039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4ED20-AA3E-407A-995B-E979708F91FF}" type="slidenum">
              <a:rPr lang="it-IT" smtClean="0"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3113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4ED20-AA3E-407A-995B-E979708F91FF}" type="slidenum">
              <a:rPr lang="it-IT" smtClean="0"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0526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4ED20-AA3E-407A-995B-E979708F91FF}" type="slidenum">
              <a:rPr lang="it-IT" smtClean="0"/>
              <a:t>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2015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4ED20-AA3E-407A-995B-E979708F91FF}" type="slidenum">
              <a:rPr lang="it-IT" smtClean="0"/>
              <a:t>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76019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4ED20-AA3E-407A-995B-E979708F91FF}" type="slidenum">
              <a:rPr lang="it-IT" smtClean="0"/>
              <a:t>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9660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4ED20-AA3E-407A-995B-E979708F91FF}" type="slidenum">
              <a:rPr lang="it-IT" smtClean="0"/>
              <a:t>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52843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rtlCol="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30CFC9-60FD-4C6E-821A-2EF7B9838854}" type="datetime1">
              <a:rPr lang="it-IT" noProof="0" smtClean="0"/>
              <a:t>20/03/2022</a:t>
            </a:fld>
            <a:endParaRPr lang="it-IT" noProof="0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
              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8270778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4757FA-1751-43E9-B391-F21D1613BC5B}" type="datetime1">
              <a:rPr lang="it-IT" noProof="0" smtClean="0"/>
              <a:t>20/03/2022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
              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738428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 rtlCol="0"/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921FE0-8376-4934-803C-3CF729983BDB}" type="datetime1">
              <a:rPr lang="it-IT" noProof="0" smtClean="0"/>
              <a:t>20/03/2022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
              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22238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B4230FD-F11E-4FAD-B5E6-A857F05F1723}" type="datetime1">
              <a:rPr lang="it-IT" noProof="0" smtClean="0"/>
              <a:t>20/03/2022</a:t>
            </a:fld>
            <a:endParaRPr lang="it-IT" noProof="0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
              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2275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rtlCol="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rtlCol="0"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CBECCD-4F01-4228-BD50-69770E028C03}" type="datetime1">
              <a:rPr lang="it-IT" noProof="0" smtClean="0"/>
              <a:t>20/03/2022</a:t>
            </a:fld>
            <a:endParaRPr lang="it-IT" noProof="0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
              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8285611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 rtlCol="0"/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 rtlCol="0"/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4729130-9304-4778-95A4-A9CB49A93CD9}" type="datetime1">
              <a:rPr lang="it-IT" noProof="0" smtClean="0"/>
              <a:t>20/03/2022</a:t>
            </a:fld>
            <a:endParaRPr lang="it-IT" noProof="0" dirty="0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
              </a:t>
            </a: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366587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rtlCol="0"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 rtlCol="0"/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 rtlCol="0"/>
          <a:lstStyle>
            <a:lvl5pPr>
              <a:defRPr/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1" name="Segnaposto testo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rtlCol="0"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020DB5F-18F1-4370-9464-80071A592E90}" type="datetime1">
              <a:rPr lang="it-IT" noProof="0" smtClean="0"/>
              <a:t>20/03/2022</a:t>
            </a:fld>
            <a:endParaRPr lang="it-IT" noProof="0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
              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0" name="Titolo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8899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534B66-20BB-4276-AB76-D874621E5061}" type="datetime1">
              <a:rPr lang="it-IT" noProof="0" smtClean="0"/>
              <a:t>20/03/2022</a:t>
            </a:fld>
            <a:endParaRPr lang="it-IT" noProof="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
              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0077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AC6163-57B0-4E47-AF6E-58041F2CD7A3}" type="datetime1">
              <a:rPr lang="it-IT" noProof="0" smtClean="0"/>
              <a:t>20/03/2022</a:t>
            </a:fld>
            <a:endParaRPr lang="it-IT" noProof="0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
             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359989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tangolo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rtlCol="0"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 rtlCol="0"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115568" y="3549918"/>
            <a:ext cx="3794760" cy="2194036"/>
          </a:xfrm>
        </p:spPr>
        <p:txBody>
          <a:bodyPr rtlCol="0"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 dirty="0"/>
              <a:t>Modificare gli stili del testo dello schema</a:t>
            </a:r>
          </a:p>
        </p:txBody>
      </p: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05C67A6-DAF3-4246-8C98-4EE1C9D163B5}" type="datetime1">
              <a:rPr lang="it-IT" noProof="0" smtClean="0"/>
              <a:t>20/03/2022</a:t>
            </a:fld>
            <a:endParaRPr lang="it-IT" noProof="0" dirty="0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r>
              <a:rPr lang="it-IT" noProof="0" dirty="0"/>
              <a:t>
              </a:t>
            </a: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205352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rtlCol="0"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rtlCol="0"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rtlCol="0"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rtl="0"/>
            <a:fld id="{3BCC645E-B114-4396-985A-D3469C8A77E8}" type="datetime1">
              <a:rPr lang="it-IT" noProof="0" smtClean="0"/>
              <a:t>20/03/2022</a:t>
            </a:fld>
            <a:endParaRPr lang="it-IT" noProof="0" dirty="0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r>
              <a:rPr lang="it-IT" noProof="0" dirty="0"/>
              <a:t>
              </a:t>
            </a: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947789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 dirty="0"/>
              <a:t>Modifica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fld id="{F5B39A97-CDB8-44BE-89E0-50E735C14B67}" type="datetime1">
              <a:rPr lang="it-IT" noProof="0" smtClean="0"/>
              <a:t>20/03/2022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
              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rtl="0"/>
            <a:fld id="{6D22F896-40B5-4ADD-8801-0D06FADFA095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865901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6981E6A2-4656-4CFE-9BF4-39D81EE2CA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1313792"/>
            <a:ext cx="4486656" cy="1429407"/>
          </a:xfrm>
          <a:noFill/>
          <a:ln>
            <a:solidFill>
              <a:schemeClr val="tx1"/>
            </a:solidFill>
          </a:ln>
          <a:effectLst>
            <a:glow rad="152400">
              <a:schemeClr val="tx1">
                <a:alpha val="13000"/>
              </a:schemeClr>
            </a:glow>
          </a:effectLst>
        </p:spPr>
        <p:txBody>
          <a:bodyPr rtlCol="0">
            <a:normAutofit/>
          </a:bodyPr>
          <a:lstStyle/>
          <a:p>
            <a:pPr rtl="0"/>
            <a:r>
              <a:rPr lang="it-IT" sz="3000" dirty="0">
                <a:solidFill>
                  <a:srgbClr val="FF0000"/>
                </a:solidFill>
              </a:rPr>
              <a:t>17 marzo 1861</a:t>
            </a:r>
            <a:br>
              <a:rPr lang="it-IT" sz="3000" dirty="0">
                <a:solidFill>
                  <a:srgbClr val="FF0000"/>
                </a:solidFill>
              </a:rPr>
            </a:br>
            <a:endParaRPr lang="it-IT" sz="3000" dirty="0">
              <a:solidFill>
                <a:srgbClr val="FF0000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FC7BD98-5486-489C-BAA0-A69CEFF6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2" y="6274676"/>
            <a:ext cx="4486656" cy="441433"/>
          </a:xfrm>
        </p:spPr>
        <p:txBody>
          <a:bodyPr rtlCol="0">
            <a:normAutofit/>
          </a:bodyPr>
          <a:lstStyle/>
          <a:p>
            <a:pPr rtl="0"/>
            <a:r>
              <a:rPr lang="it-IT" sz="1800" dirty="0">
                <a:solidFill>
                  <a:schemeClr val="tx1"/>
                </a:solidFill>
              </a:rPr>
              <a:t>MARCELLO CANCIELLO IIC</a:t>
            </a:r>
          </a:p>
        </p:txBody>
      </p:sp>
      <p:pic>
        <p:nvPicPr>
          <p:cNvPr id="3074" name="Picture 2" descr="File:Flag of Italy (1860).svg - Wiki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26"/>
            <a:ext cx="6096000" cy="685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05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6981E6A2-4656-4CFE-9BF4-39D81EE2CA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0109" y="283779"/>
            <a:ext cx="5023945" cy="641131"/>
          </a:xfrm>
          <a:noFill/>
          <a:ln>
            <a:solidFill>
              <a:schemeClr val="tx1"/>
            </a:solidFill>
          </a:ln>
          <a:effectLst>
            <a:glow rad="152400">
              <a:schemeClr val="tx1">
                <a:alpha val="13000"/>
              </a:schemeClr>
            </a:glow>
          </a:effectLst>
        </p:spPr>
        <p:txBody>
          <a:bodyPr rtlCol="0">
            <a:normAutofit fontScale="90000"/>
          </a:bodyPr>
          <a:lstStyle/>
          <a:p>
            <a:pPr rtl="0"/>
            <a:r>
              <a:rPr lang="it-IT" sz="3000" dirty="0">
                <a:solidFill>
                  <a:srgbClr val="FF0000"/>
                </a:solidFill>
              </a:rPr>
              <a:t>L’INNO ITALIANO</a:t>
            </a:r>
          </a:p>
        </p:txBody>
      </p:sp>
      <p:sp>
        <p:nvSpPr>
          <p:cNvPr id="4" name="AutoShape 6" descr="Stato Pontificio - Wikipedia"/>
          <p:cNvSpPr>
            <a:spLocks noChangeAspect="1" noChangeArrowheads="1"/>
          </p:cNvSpPr>
          <p:nvPr/>
        </p:nvSpPr>
        <p:spPr bwMode="auto">
          <a:xfrm>
            <a:off x="155574" y="114619"/>
            <a:ext cx="2054905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8" descr="Stato Pontificio - Wikipedia"/>
          <p:cNvSpPr>
            <a:spLocks noChangeAspect="1" noChangeArrowheads="1"/>
          </p:cNvSpPr>
          <p:nvPr/>
        </p:nvSpPr>
        <p:spPr bwMode="auto">
          <a:xfrm>
            <a:off x="-119776" y="114619"/>
            <a:ext cx="326048" cy="46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7073462" y="367862"/>
            <a:ext cx="4288220" cy="6274676"/>
          </a:xfrm>
        </p:spPr>
        <p:txBody>
          <a:bodyPr>
            <a:normAutofit fontScale="92500" lnSpcReduction="20000"/>
          </a:bodyPr>
          <a:lstStyle/>
          <a:p>
            <a:r>
              <a:rPr lang="it-IT" dirty="0">
                <a:solidFill>
                  <a:srgbClr val="FF0000"/>
                </a:solidFill>
              </a:rPr>
              <a:t>TESTO</a:t>
            </a:r>
          </a:p>
          <a:p>
            <a:r>
              <a:rPr lang="it-IT" dirty="0"/>
              <a:t>Fratelli d'Italia,</a:t>
            </a:r>
            <a:br>
              <a:rPr lang="it-IT" dirty="0"/>
            </a:br>
            <a:r>
              <a:rPr lang="it-IT" dirty="0"/>
              <a:t>L'Italia s'è desta,</a:t>
            </a:r>
            <a:br>
              <a:rPr lang="it-IT" dirty="0"/>
            </a:br>
            <a:r>
              <a:rPr lang="it-IT" dirty="0"/>
              <a:t>Dell'elmo di Scipio</a:t>
            </a:r>
            <a:br>
              <a:rPr lang="it-IT" dirty="0"/>
            </a:br>
            <a:r>
              <a:rPr lang="it-IT" dirty="0"/>
              <a:t>S'è cinta la testa.</a:t>
            </a:r>
            <a:br>
              <a:rPr lang="it-IT" dirty="0"/>
            </a:br>
            <a:r>
              <a:rPr lang="it-IT" dirty="0"/>
              <a:t>Dov'è la Vittoria?</a:t>
            </a:r>
            <a:br>
              <a:rPr lang="it-IT" dirty="0"/>
            </a:br>
            <a:r>
              <a:rPr lang="it-IT" dirty="0"/>
              <a:t>Le porga la chioma,</a:t>
            </a:r>
            <a:br>
              <a:rPr lang="it-IT" dirty="0"/>
            </a:br>
            <a:r>
              <a:rPr lang="it-IT" dirty="0"/>
              <a:t>Ché schiava di Roma</a:t>
            </a:r>
            <a:br>
              <a:rPr lang="it-IT" dirty="0"/>
            </a:br>
            <a:r>
              <a:rPr lang="it-IT" dirty="0"/>
              <a:t>Iddio la creò.</a:t>
            </a:r>
          </a:p>
          <a:p>
            <a:r>
              <a:rPr lang="it-IT" dirty="0"/>
              <a:t>Fratelli d'Italia,</a:t>
            </a:r>
            <a:br>
              <a:rPr lang="it-IT" dirty="0"/>
            </a:br>
            <a:r>
              <a:rPr lang="it-IT" dirty="0"/>
              <a:t>L'Italia s'è desta,</a:t>
            </a:r>
            <a:br>
              <a:rPr lang="it-IT" dirty="0"/>
            </a:br>
            <a:r>
              <a:rPr lang="it-IT" dirty="0"/>
              <a:t>Dell'elmo di Scipio</a:t>
            </a:r>
            <a:br>
              <a:rPr lang="it-IT" dirty="0"/>
            </a:br>
            <a:r>
              <a:rPr lang="it-IT" dirty="0"/>
              <a:t>S'è cinta la testa.</a:t>
            </a:r>
            <a:br>
              <a:rPr lang="it-IT" dirty="0"/>
            </a:br>
            <a:r>
              <a:rPr lang="it-IT" dirty="0"/>
              <a:t>Dov'è la Vittoria?</a:t>
            </a:r>
            <a:br>
              <a:rPr lang="it-IT" dirty="0"/>
            </a:br>
            <a:r>
              <a:rPr lang="it-IT" dirty="0"/>
              <a:t>Le porga la chioma,</a:t>
            </a:r>
            <a:br>
              <a:rPr lang="it-IT" dirty="0"/>
            </a:br>
            <a:r>
              <a:rPr lang="it-IT" dirty="0"/>
              <a:t>Ché schiava di Roma</a:t>
            </a:r>
            <a:br>
              <a:rPr lang="it-IT" dirty="0"/>
            </a:br>
            <a:r>
              <a:rPr lang="it-IT" dirty="0"/>
              <a:t>Iddio la creò.</a:t>
            </a:r>
          </a:p>
          <a:p>
            <a:r>
              <a:rPr lang="it-IT" dirty="0"/>
              <a:t>Stringiamci a coorte,</a:t>
            </a:r>
            <a:br>
              <a:rPr lang="it-IT" dirty="0"/>
            </a:br>
            <a:r>
              <a:rPr lang="it-IT" dirty="0"/>
              <a:t>Siam pronti alla morte.</a:t>
            </a:r>
            <a:br>
              <a:rPr lang="it-IT" dirty="0"/>
            </a:br>
            <a:r>
              <a:rPr lang="it-IT" dirty="0"/>
              <a:t>Siam pronti alla morte,</a:t>
            </a:r>
            <a:br>
              <a:rPr lang="it-IT" dirty="0"/>
            </a:br>
            <a:r>
              <a:rPr lang="it-IT" dirty="0"/>
              <a:t>L'Italia chiamò.</a:t>
            </a:r>
            <a:br>
              <a:rPr lang="it-IT" dirty="0"/>
            </a:br>
            <a:r>
              <a:rPr lang="it-IT" dirty="0"/>
              <a:t>Stringiamci a coorte,</a:t>
            </a:r>
            <a:br>
              <a:rPr lang="it-IT" dirty="0"/>
            </a:br>
            <a:r>
              <a:rPr lang="it-IT" dirty="0"/>
              <a:t>Siam pronti alla morte.</a:t>
            </a:r>
            <a:br>
              <a:rPr lang="it-IT" dirty="0"/>
            </a:br>
            <a:r>
              <a:rPr lang="it-IT" dirty="0"/>
              <a:t>Siam pronti alla morte,</a:t>
            </a:r>
            <a:br>
              <a:rPr lang="it-IT" dirty="0"/>
            </a:br>
            <a:r>
              <a:rPr lang="it-IT" dirty="0"/>
              <a:t>L'Italia chiamò!</a:t>
            </a:r>
          </a:p>
          <a:p>
            <a:pPr algn="just"/>
            <a:endParaRPr lang="it-IT" sz="2400" dirty="0">
              <a:solidFill>
                <a:srgbClr val="0070C0"/>
              </a:solidFill>
            </a:endParaRPr>
          </a:p>
        </p:txBody>
      </p:sp>
      <p:pic>
        <p:nvPicPr>
          <p:cNvPr id="7172" name="Picture 4" descr="Ale Bandiera Italiana 80ZERO14 Italia Tricolore (50x70) (70x100) (90x150) :  Amazon.it: Giardino e giardinaggi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14" y="2084603"/>
            <a:ext cx="5695534" cy="442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Fratelli D'Italia - Versione Completa - Inno Nazionale Italiano - con tes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45552" y="3731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6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6981E6A2-4656-4CFE-9BF4-39D81EE2CA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0108" y="283779"/>
            <a:ext cx="10944363" cy="5708230"/>
          </a:xfrm>
          <a:noFill/>
          <a:ln>
            <a:solidFill>
              <a:schemeClr val="tx1"/>
            </a:solidFill>
          </a:ln>
          <a:effectLst>
            <a:glow rad="152400">
              <a:schemeClr val="tx1">
                <a:alpha val="13000"/>
              </a:schemeClr>
            </a:glow>
          </a:effectLst>
        </p:spPr>
        <p:txBody>
          <a:bodyPr rtlCol="0">
            <a:normAutofit/>
          </a:bodyPr>
          <a:lstStyle/>
          <a:p>
            <a:pPr rtl="0"/>
            <a:r>
              <a:rPr lang="it-IT" sz="6600" dirty="0">
                <a:solidFill>
                  <a:srgbClr val="FF0000"/>
                </a:solidFill>
              </a:rPr>
              <a:t>GRAZIE PER LA VISIONE</a:t>
            </a:r>
          </a:p>
        </p:txBody>
      </p:sp>
      <p:sp>
        <p:nvSpPr>
          <p:cNvPr id="4" name="AutoShape 6" descr="Stato Pontificio - Wikipedia"/>
          <p:cNvSpPr>
            <a:spLocks noChangeAspect="1" noChangeArrowheads="1"/>
          </p:cNvSpPr>
          <p:nvPr/>
        </p:nvSpPr>
        <p:spPr bwMode="auto">
          <a:xfrm>
            <a:off x="155574" y="114619"/>
            <a:ext cx="2054905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8" descr="Stato Pontificio - Wikipedia"/>
          <p:cNvSpPr>
            <a:spLocks noChangeAspect="1" noChangeArrowheads="1"/>
          </p:cNvSpPr>
          <p:nvPr/>
        </p:nvSpPr>
        <p:spPr bwMode="auto">
          <a:xfrm>
            <a:off x="-119776" y="114619"/>
            <a:ext cx="326048" cy="46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 flipV="1">
            <a:off x="399519" y="7240338"/>
            <a:ext cx="10939041" cy="128650"/>
          </a:xfrm>
        </p:spPr>
        <p:txBody>
          <a:bodyPr>
            <a:normAutofit fontScale="25000" lnSpcReduction="20000"/>
          </a:bodyPr>
          <a:lstStyle/>
          <a:p>
            <a:pPr algn="just"/>
            <a:endParaRPr lang="it-IT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35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6981E6A2-4656-4CFE-9BF4-39D81EE2CA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331" y="714703"/>
            <a:ext cx="5496911" cy="1397876"/>
          </a:xfrm>
          <a:noFill/>
          <a:ln>
            <a:solidFill>
              <a:schemeClr val="tx1"/>
            </a:solidFill>
          </a:ln>
          <a:effectLst>
            <a:glow rad="152400">
              <a:schemeClr val="tx1">
                <a:alpha val="13000"/>
              </a:schemeClr>
            </a:glow>
          </a:effectLst>
        </p:spPr>
        <p:txBody>
          <a:bodyPr rtlCol="0">
            <a:normAutofit/>
          </a:bodyPr>
          <a:lstStyle/>
          <a:p>
            <a:pPr rtl="0"/>
            <a:r>
              <a:rPr lang="it-IT" sz="3000" dirty="0">
                <a:solidFill>
                  <a:srgbClr val="FF0000"/>
                </a:solidFill>
              </a:rPr>
              <a:t>L’ITALIA NEL 19°SECOLO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FC7BD98-5486-489C-BAA0-A69CEFF6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8676" y="2301766"/>
            <a:ext cx="5770179" cy="4414344"/>
          </a:xfrm>
        </p:spPr>
        <p:txBody>
          <a:bodyPr rtlCol="0">
            <a:normAutofit/>
          </a:bodyPr>
          <a:lstStyle/>
          <a:p>
            <a:pPr algn="just" rtl="0"/>
            <a:r>
              <a:rPr lang="it-IT" sz="2400" dirty="0">
                <a:solidFill>
                  <a:schemeClr val="tx1"/>
                </a:solidFill>
              </a:rPr>
              <a:t>L’ITALIA ALL’ INIZIO DEL 19° SECOLO ERA DIVISA IN 5 PARTI:</a:t>
            </a:r>
            <a:endParaRPr lang="it-IT" sz="2400" dirty="0">
              <a:solidFill>
                <a:srgbClr val="66FF66"/>
              </a:solidFill>
            </a:endParaRPr>
          </a:p>
          <a:p>
            <a:pPr algn="just" rtl="0"/>
            <a:r>
              <a:rPr lang="it-IT" sz="2400" dirty="0">
                <a:solidFill>
                  <a:srgbClr val="66FF66"/>
                </a:solidFill>
              </a:rPr>
              <a:t>IL REGNO DI NAPOLI (O DELLE 2 SICILIE)</a:t>
            </a:r>
          </a:p>
          <a:p>
            <a:pPr algn="just" rtl="0"/>
            <a:r>
              <a:rPr lang="it-IT" sz="2400" dirty="0">
                <a:solidFill>
                  <a:srgbClr val="FFFF00"/>
                </a:solidFill>
              </a:rPr>
              <a:t>LO STATO DELLA CHIESA</a:t>
            </a:r>
          </a:p>
          <a:p>
            <a:pPr algn="just" rtl="0"/>
            <a:r>
              <a:rPr lang="it-IT" sz="2400" dirty="0">
                <a:solidFill>
                  <a:srgbClr val="FF0000"/>
                </a:solidFill>
              </a:rPr>
              <a:t>IL</a:t>
            </a:r>
            <a:r>
              <a:rPr lang="it-IT" sz="2400" dirty="0">
                <a:solidFill>
                  <a:srgbClr val="FFFF00"/>
                </a:solidFill>
              </a:rPr>
              <a:t> </a:t>
            </a:r>
            <a:r>
              <a:rPr lang="it-IT" sz="2400" dirty="0">
                <a:solidFill>
                  <a:srgbClr val="FF0000"/>
                </a:solidFill>
              </a:rPr>
              <a:t>GRANDUCATO DI TOSCANA</a:t>
            </a:r>
          </a:p>
          <a:p>
            <a:pPr algn="just" rtl="0"/>
            <a:r>
              <a:rPr lang="it-IT" sz="2400" dirty="0">
                <a:solidFill>
                  <a:srgbClr val="00B0F0"/>
                </a:solidFill>
              </a:rPr>
              <a:t>IL REGNO LOMBARDO-VENETO</a:t>
            </a:r>
          </a:p>
          <a:p>
            <a:pPr algn="just" rtl="0"/>
            <a:r>
              <a:rPr lang="it-IT" sz="2400" dirty="0">
                <a:solidFill>
                  <a:srgbClr val="E20ED3"/>
                </a:solidFill>
              </a:rPr>
              <a:t>IL REGNO DI SARDEGNA </a:t>
            </a:r>
          </a:p>
          <a:p>
            <a:pPr algn="just" rtl="0"/>
            <a:endParaRPr lang="it-IT" sz="2400" dirty="0">
              <a:solidFill>
                <a:srgbClr val="FF0000"/>
              </a:solidFill>
            </a:endParaRPr>
          </a:p>
          <a:p>
            <a:pPr algn="just" rtl="0"/>
            <a:endParaRPr lang="it-IT" sz="2400" dirty="0">
              <a:solidFill>
                <a:srgbClr val="FFFF00"/>
              </a:solidFill>
            </a:endParaRPr>
          </a:p>
        </p:txBody>
      </p:sp>
      <p:pic>
        <p:nvPicPr>
          <p:cNvPr id="1028" name="Picture 4" descr="Veneto e Friuli tra ottocento e novecento - dalla caduta della Veneta  Serenisima Republica al Risorgimento, all'Unità d'Italia, alla grande  guerra, Repubblica Cisalpina Regno Lombardo Veneto Guerre d'Indipendenza  Italiane Garibaldi Mazzini massoner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1"/>
            <a:ext cx="6096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81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6981E6A2-4656-4CFE-9BF4-39D81EE2CA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8084" y="283779"/>
            <a:ext cx="3538906" cy="641131"/>
          </a:xfrm>
          <a:noFill/>
          <a:ln>
            <a:solidFill>
              <a:schemeClr val="tx1"/>
            </a:solidFill>
          </a:ln>
          <a:effectLst>
            <a:glow rad="152400">
              <a:schemeClr val="tx1">
                <a:alpha val="13000"/>
              </a:schemeClr>
            </a:glow>
          </a:effectLst>
        </p:spPr>
        <p:txBody>
          <a:bodyPr rtlCol="0">
            <a:normAutofit fontScale="90000"/>
          </a:bodyPr>
          <a:lstStyle/>
          <a:p>
            <a:pPr rtl="0"/>
            <a:r>
              <a:rPr lang="it-IT" sz="3000" dirty="0">
                <a:solidFill>
                  <a:srgbClr val="FF0000"/>
                </a:solidFill>
              </a:rPr>
              <a:t>I LORO SIMBOLI</a:t>
            </a:r>
          </a:p>
        </p:txBody>
      </p:sp>
      <p:pic>
        <p:nvPicPr>
          <p:cNvPr id="2050" name="Picture 2" descr="File:Coat of arms of the Kingdom of the Two Sicilies.svg - Wiki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277" y="1394106"/>
            <a:ext cx="1859445" cy="189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Stato Pontificio - Wikipedia"/>
          <p:cNvSpPr>
            <a:spLocks noChangeAspect="1" noChangeArrowheads="1"/>
          </p:cNvSpPr>
          <p:nvPr/>
        </p:nvSpPr>
        <p:spPr bwMode="auto">
          <a:xfrm>
            <a:off x="155574" y="114619"/>
            <a:ext cx="2054905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8" descr="Stato Pontificio - Wikipedia"/>
          <p:cNvSpPr>
            <a:spLocks noChangeAspect="1" noChangeArrowheads="1"/>
          </p:cNvSpPr>
          <p:nvPr/>
        </p:nvSpPr>
        <p:spPr bwMode="auto">
          <a:xfrm>
            <a:off x="-119776" y="114619"/>
            <a:ext cx="326048" cy="46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6990" y="1394106"/>
            <a:ext cx="1803038" cy="1891862"/>
          </a:xfrm>
          <a:prstGeom prst="rect">
            <a:avLst/>
          </a:prstGeom>
        </p:spPr>
      </p:pic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998483" y="924909"/>
            <a:ext cx="10604937" cy="4667529"/>
          </a:xfrm>
        </p:spPr>
        <p:txBody>
          <a:bodyPr>
            <a:normAutofit/>
          </a:bodyPr>
          <a:lstStyle/>
          <a:p>
            <a:pPr algn="just"/>
            <a:r>
              <a:rPr lang="it-IT" dirty="0">
                <a:solidFill>
                  <a:srgbClr val="66FF66"/>
                </a:solidFill>
              </a:rPr>
              <a:t>IL REGNO DI NAPOLI (O DELLE 2 SICILIE)                     </a:t>
            </a:r>
            <a:r>
              <a:rPr lang="it-IT" dirty="0">
                <a:solidFill>
                  <a:srgbClr val="FFFF00"/>
                </a:solidFill>
              </a:rPr>
              <a:t>LO STATO DELLA CHIESA</a:t>
            </a:r>
          </a:p>
          <a:p>
            <a:pPr algn="just"/>
            <a:endParaRPr lang="it-IT" dirty="0">
              <a:solidFill>
                <a:srgbClr val="FF0000"/>
              </a:solidFill>
            </a:endParaRPr>
          </a:p>
          <a:p>
            <a:pPr algn="just"/>
            <a:endParaRPr lang="it-IT" dirty="0">
              <a:solidFill>
                <a:srgbClr val="FF0000"/>
              </a:solidFill>
            </a:endParaRPr>
          </a:p>
          <a:p>
            <a:pPr algn="just"/>
            <a:endParaRPr lang="it-IT" dirty="0">
              <a:solidFill>
                <a:srgbClr val="FF0000"/>
              </a:solidFill>
            </a:endParaRPr>
          </a:p>
          <a:p>
            <a:pPr algn="just"/>
            <a:endParaRPr lang="it-IT" dirty="0">
              <a:solidFill>
                <a:srgbClr val="FF0000"/>
              </a:solidFill>
            </a:endParaRPr>
          </a:p>
          <a:p>
            <a:pPr algn="just"/>
            <a:r>
              <a:rPr lang="it-IT" dirty="0">
                <a:solidFill>
                  <a:srgbClr val="FF0000"/>
                </a:solidFill>
              </a:rPr>
              <a:t>IL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>
                <a:solidFill>
                  <a:srgbClr val="FF0000"/>
                </a:solidFill>
              </a:rPr>
              <a:t>GRANDUCATO DI TOSCANA                                    </a:t>
            </a:r>
            <a:r>
              <a:rPr lang="it-IT" dirty="0">
                <a:solidFill>
                  <a:srgbClr val="00B0F0"/>
                </a:solidFill>
              </a:rPr>
              <a:t>IL REGNO LOMBARDO-VENETO</a:t>
            </a:r>
          </a:p>
          <a:p>
            <a:pPr algn="just"/>
            <a:endParaRPr lang="it-IT" dirty="0">
              <a:solidFill>
                <a:srgbClr val="E20ED3"/>
              </a:solidFill>
            </a:endParaRPr>
          </a:p>
          <a:p>
            <a:pPr algn="just"/>
            <a:endParaRPr lang="it-IT" dirty="0">
              <a:solidFill>
                <a:srgbClr val="E20ED3"/>
              </a:solidFill>
            </a:endParaRPr>
          </a:p>
          <a:p>
            <a:pPr algn="just"/>
            <a:r>
              <a:rPr lang="it-IT" dirty="0">
                <a:solidFill>
                  <a:srgbClr val="E20ED3"/>
                </a:solidFill>
              </a:rPr>
              <a:t>                                                   IL REGNO DI SARDEGNA </a:t>
            </a:r>
          </a:p>
          <a:p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7401" y="3502175"/>
            <a:ext cx="2095500" cy="2084156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3270" y="3429000"/>
            <a:ext cx="1754785" cy="2278585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3203" y="4944182"/>
            <a:ext cx="2066432" cy="169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7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6981E6A2-4656-4CFE-9BF4-39D81EE2CA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0110" y="283779"/>
            <a:ext cx="4671218" cy="641131"/>
          </a:xfrm>
          <a:noFill/>
          <a:ln>
            <a:solidFill>
              <a:schemeClr val="tx1"/>
            </a:solidFill>
          </a:ln>
          <a:effectLst>
            <a:glow rad="152400">
              <a:schemeClr val="tx1">
                <a:alpha val="13000"/>
              </a:schemeClr>
            </a:glow>
          </a:effectLst>
        </p:spPr>
        <p:txBody>
          <a:bodyPr rtlCol="0">
            <a:normAutofit fontScale="90000"/>
          </a:bodyPr>
          <a:lstStyle/>
          <a:p>
            <a:pPr rtl="0"/>
            <a:r>
              <a:rPr lang="it-IT" sz="3000" dirty="0">
                <a:solidFill>
                  <a:srgbClr val="FF0000"/>
                </a:solidFill>
              </a:rPr>
              <a:t>IL RISORGIMENTO</a:t>
            </a:r>
          </a:p>
        </p:txBody>
      </p:sp>
      <p:sp>
        <p:nvSpPr>
          <p:cNvPr id="4" name="AutoShape 6" descr="Stato Pontificio - Wikipedia"/>
          <p:cNvSpPr>
            <a:spLocks noChangeAspect="1" noChangeArrowheads="1"/>
          </p:cNvSpPr>
          <p:nvPr/>
        </p:nvSpPr>
        <p:spPr bwMode="auto">
          <a:xfrm>
            <a:off x="155574" y="114619"/>
            <a:ext cx="2054905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8" descr="Stato Pontificio - Wikipedia"/>
          <p:cNvSpPr>
            <a:spLocks noChangeAspect="1" noChangeArrowheads="1"/>
          </p:cNvSpPr>
          <p:nvPr/>
        </p:nvSpPr>
        <p:spPr bwMode="auto">
          <a:xfrm>
            <a:off x="-119776" y="114619"/>
            <a:ext cx="326048" cy="46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155574" y="1208689"/>
            <a:ext cx="5793281" cy="5496910"/>
          </a:xfrm>
        </p:spPr>
        <p:txBody>
          <a:bodyPr>
            <a:normAutofit/>
          </a:bodyPr>
          <a:lstStyle/>
          <a:p>
            <a:pPr algn="just"/>
            <a:r>
              <a:rPr lang="it-IT" sz="2400" dirty="0">
                <a:solidFill>
                  <a:srgbClr val="FF0000"/>
                </a:solidFill>
              </a:rPr>
              <a:t>IL RISORGIMENTO </a:t>
            </a:r>
            <a:r>
              <a:rPr lang="it-IT" sz="2400" dirty="0">
                <a:solidFill>
                  <a:schemeClr val="tx1"/>
                </a:solidFill>
              </a:rPr>
              <a:t>E’ STATO UN PASSAGGIO IMPORTANTE PER LA NASCITA DEL REGNO D’ITALIA, E’ NATO NEL 1815 ED E’ UN MOVIMENTO POLITICO-CULTURALE SVILLUPATO SPECIALMENTE TRA IL 1815-1861, I RISORGISTI  VOLEVANO </a:t>
            </a:r>
            <a:r>
              <a:rPr lang="it-IT" sz="2400" dirty="0">
                <a:solidFill>
                  <a:srgbClr val="FF0000"/>
                </a:solidFill>
              </a:rPr>
              <a:t>IL REGNO</a:t>
            </a:r>
          </a:p>
        </p:txBody>
      </p:sp>
      <p:pic>
        <p:nvPicPr>
          <p:cNvPr id="1026" name="Picture 2" descr="Cosa è stato il Risorgimento, secondo Gentile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941" y="0"/>
            <a:ext cx="6077060" cy="377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ilano e il Risorgimento | Storia di Mila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940" y="3773214"/>
            <a:ext cx="6096002" cy="308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9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6981E6A2-4656-4CFE-9BF4-39D81EE2CA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6049" y="114619"/>
            <a:ext cx="5570254" cy="810291"/>
          </a:xfrm>
          <a:noFill/>
          <a:ln>
            <a:solidFill>
              <a:schemeClr val="tx1"/>
            </a:solidFill>
          </a:ln>
          <a:effectLst>
            <a:glow rad="152400">
              <a:schemeClr val="tx1">
                <a:alpha val="13000"/>
              </a:schemeClr>
            </a:glow>
          </a:effectLst>
        </p:spPr>
        <p:txBody>
          <a:bodyPr rtlCol="0">
            <a:normAutofit/>
          </a:bodyPr>
          <a:lstStyle/>
          <a:p>
            <a:pPr rtl="0"/>
            <a:r>
              <a:rPr lang="it-IT" sz="3000" dirty="0">
                <a:solidFill>
                  <a:srgbClr val="FF0000"/>
                </a:solidFill>
              </a:rPr>
              <a:t>I mille </a:t>
            </a:r>
          </a:p>
        </p:txBody>
      </p:sp>
      <p:sp>
        <p:nvSpPr>
          <p:cNvPr id="4" name="AutoShape 6" descr="Stato Pontificio - Wikipedia"/>
          <p:cNvSpPr>
            <a:spLocks noChangeAspect="1" noChangeArrowheads="1"/>
          </p:cNvSpPr>
          <p:nvPr/>
        </p:nvSpPr>
        <p:spPr bwMode="auto">
          <a:xfrm>
            <a:off x="155574" y="114619"/>
            <a:ext cx="2054905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8" descr="Stato Pontificio - Wikipedia"/>
          <p:cNvSpPr>
            <a:spLocks noChangeAspect="1" noChangeArrowheads="1"/>
          </p:cNvSpPr>
          <p:nvPr/>
        </p:nvSpPr>
        <p:spPr bwMode="auto">
          <a:xfrm>
            <a:off x="-119776" y="114619"/>
            <a:ext cx="326048" cy="46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326048" y="1039529"/>
            <a:ext cx="5675359" cy="5666070"/>
          </a:xfrm>
        </p:spPr>
        <p:txBody>
          <a:bodyPr>
            <a:normAutofit/>
          </a:bodyPr>
          <a:lstStyle/>
          <a:p>
            <a:pPr algn="just"/>
            <a:r>
              <a:rPr lang="it-IT" sz="2400" cap="all" dirty="0">
                <a:solidFill>
                  <a:srgbClr val="FF0000"/>
                </a:solidFill>
              </a:rPr>
              <a:t>I MILLE </a:t>
            </a:r>
            <a:r>
              <a:rPr lang="it-IT" sz="2400" cap="all" dirty="0"/>
              <a:t>ERANO DEI RISORGISTI, CHE SI  ERANO MESSI AVANTI PER ANDARE A COMBATTERE PER </a:t>
            </a:r>
            <a:r>
              <a:rPr lang="it-IT" sz="2400" cap="all" dirty="0">
                <a:solidFill>
                  <a:srgbClr val="FF0000"/>
                </a:solidFill>
              </a:rPr>
              <a:t>IL REGNO D’ITALIA. </a:t>
            </a:r>
            <a:r>
              <a:rPr lang="it-IT" sz="2400" cap="all" dirty="0">
                <a:solidFill>
                  <a:schemeClr val="tx1"/>
                </a:solidFill>
              </a:rPr>
              <a:t> QUESTO ESERCITO ERA STATO ATTIVO PER 7 MESI, INDOSSAVANO CAMICIA E BERRETTO ROSSO E DURANTE LA GUERRA HANNO UTILIZZATO </a:t>
            </a:r>
            <a:r>
              <a:rPr lang="it-IT" sz="2400" cap="all" dirty="0">
                <a:solidFill>
                  <a:srgbClr val="00B0F0"/>
                </a:solidFill>
              </a:rPr>
              <a:t>fucili ad avancarica</a:t>
            </a:r>
            <a:r>
              <a:rPr lang="it-IT" sz="2400" cap="all" dirty="0">
                <a:solidFill>
                  <a:schemeClr val="tx1"/>
                </a:solidFill>
              </a:rPr>
              <a:t> mod.1848, </a:t>
            </a:r>
            <a:r>
              <a:rPr lang="it-IT" sz="2400" cap="all" dirty="0">
                <a:solidFill>
                  <a:srgbClr val="92D050"/>
                </a:solidFill>
              </a:rPr>
              <a:t>carabine</a:t>
            </a:r>
            <a:r>
              <a:rPr lang="it-IT" sz="2400" cap="all" dirty="0">
                <a:solidFill>
                  <a:schemeClr val="tx1"/>
                </a:solidFill>
              </a:rPr>
              <a:t> </a:t>
            </a:r>
            <a:r>
              <a:rPr lang="it-IT" sz="2400" cap="all" dirty="0">
                <a:solidFill>
                  <a:srgbClr val="92D050"/>
                </a:solidFill>
              </a:rPr>
              <a:t>svizzere</a:t>
            </a:r>
            <a:r>
              <a:rPr lang="it-IT" sz="2400" cap="all" dirty="0">
                <a:solidFill>
                  <a:schemeClr val="tx1"/>
                </a:solidFill>
              </a:rPr>
              <a:t> mod. 1851 e </a:t>
            </a:r>
            <a:r>
              <a:rPr lang="it-IT" sz="2400" cap="all" dirty="0">
                <a:solidFill>
                  <a:schemeClr val="accent1"/>
                </a:solidFill>
              </a:rPr>
              <a:t>tre cannoni.</a:t>
            </a:r>
          </a:p>
        </p:txBody>
      </p:sp>
      <p:pic>
        <p:nvPicPr>
          <p:cNvPr id="1026" name="Picture 2" descr="I Mille - Wiki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407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edizione dei Mille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70186"/>
            <a:ext cx="6108592" cy="278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53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6981E6A2-4656-4CFE-9BF4-39D81EE2CA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8987" y="283779"/>
            <a:ext cx="5295014" cy="641131"/>
          </a:xfrm>
          <a:noFill/>
          <a:ln>
            <a:solidFill>
              <a:schemeClr val="tx1"/>
            </a:solidFill>
          </a:ln>
          <a:effectLst>
            <a:glow rad="152400">
              <a:schemeClr val="tx1">
                <a:alpha val="13000"/>
              </a:schemeClr>
            </a:glow>
          </a:effectLst>
        </p:spPr>
        <p:txBody>
          <a:bodyPr rtlCol="0">
            <a:normAutofit fontScale="90000"/>
          </a:bodyPr>
          <a:lstStyle/>
          <a:p>
            <a:pPr rtl="0"/>
            <a:r>
              <a:rPr lang="it-IT" sz="3000" dirty="0">
                <a:solidFill>
                  <a:srgbClr val="FF0000"/>
                </a:solidFill>
              </a:rPr>
              <a:t>LA LORO PROVENIENZA</a:t>
            </a:r>
          </a:p>
        </p:txBody>
      </p:sp>
      <p:sp>
        <p:nvSpPr>
          <p:cNvPr id="4" name="AutoShape 6" descr="Stato Pontificio - Wikipedia"/>
          <p:cNvSpPr>
            <a:spLocks noChangeAspect="1" noChangeArrowheads="1"/>
          </p:cNvSpPr>
          <p:nvPr/>
        </p:nvSpPr>
        <p:spPr bwMode="auto">
          <a:xfrm>
            <a:off x="155574" y="114619"/>
            <a:ext cx="2054905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8" descr="Stato Pontificio - Wikipedia"/>
          <p:cNvSpPr>
            <a:spLocks noChangeAspect="1" noChangeArrowheads="1"/>
          </p:cNvSpPr>
          <p:nvPr/>
        </p:nvSpPr>
        <p:spPr bwMode="auto">
          <a:xfrm>
            <a:off x="-119776" y="114619"/>
            <a:ext cx="326048" cy="46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399519" y="1048351"/>
            <a:ext cx="10939041" cy="6191987"/>
          </a:xfrm>
        </p:spPr>
        <p:txBody>
          <a:bodyPr>
            <a:normAutofit/>
          </a:bodyPr>
          <a:lstStyle/>
          <a:p>
            <a:pPr algn="just"/>
            <a:r>
              <a:rPr lang="it-IT" sz="2400" dirty="0">
                <a:solidFill>
                  <a:schemeClr val="tx1"/>
                </a:solidFill>
              </a:rPr>
              <a:t>I MILLE  VENIVANO DA TUTT’ITALIA, E’ PROVENIVANO:             (TOTALE 1126)</a:t>
            </a:r>
          </a:p>
          <a:p>
            <a:pPr algn="just"/>
            <a:r>
              <a:rPr lang="it-IT" sz="2400" dirty="0">
                <a:solidFill>
                  <a:srgbClr val="92D050"/>
                </a:solidFill>
              </a:rPr>
              <a:t>Piemonte 29                             Marche 11            Savoia 1                                                     </a:t>
            </a:r>
          </a:p>
          <a:p>
            <a:pPr algn="just"/>
            <a:r>
              <a:rPr lang="it-IT" sz="2400" dirty="0">
                <a:solidFill>
                  <a:srgbClr val="00B0F0"/>
                </a:solidFill>
              </a:rPr>
              <a:t>Circondario di Nizza 3              Umbria 5</a:t>
            </a:r>
          </a:p>
          <a:p>
            <a:pPr algn="just"/>
            <a:r>
              <a:rPr lang="it-IT" sz="2400" dirty="0">
                <a:solidFill>
                  <a:srgbClr val="FFFF00"/>
                </a:solidFill>
              </a:rPr>
              <a:t>Liguria 160                                Lazio 29</a:t>
            </a:r>
          </a:p>
          <a:p>
            <a:pPr algn="just"/>
            <a:r>
              <a:rPr lang="it-IT" sz="2400" dirty="0">
                <a:solidFill>
                  <a:srgbClr val="00B050"/>
                </a:solidFill>
              </a:rPr>
              <a:t>Lombardia 437                          Sardegna 51</a:t>
            </a:r>
          </a:p>
          <a:p>
            <a:pPr algn="just"/>
            <a:r>
              <a:rPr lang="it-IT" sz="2400" dirty="0">
                <a:solidFill>
                  <a:schemeClr val="accent1"/>
                </a:solidFill>
              </a:rPr>
              <a:t>Trentino 10                              Abruzzo 12</a:t>
            </a:r>
          </a:p>
          <a:p>
            <a:pPr algn="just"/>
            <a:r>
              <a:rPr lang="it-IT" sz="2400" dirty="0">
                <a:solidFill>
                  <a:srgbClr val="7030A0"/>
                </a:solidFill>
              </a:rPr>
              <a:t>Alto Adige 1                           Campania 17</a:t>
            </a:r>
          </a:p>
          <a:p>
            <a:pPr algn="just"/>
            <a:r>
              <a:rPr lang="it-IT" sz="2400" dirty="0">
                <a:solidFill>
                  <a:schemeClr val="accent2"/>
                </a:solidFill>
              </a:rPr>
              <a:t>Friuli 21                                  Puglia 4</a:t>
            </a:r>
          </a:p>
          <a:p>
            <a:pPr algn="just"/>
            <a:r>
              <a:rPr lang="it-IT" sz="2400" dirty="0">
                <a:solidFill>
                  <a:srgbClr val="FF0000"/>
                </a:solidFill>
              </a:rPr>
              <a:t>Veneto 150                             Basilicata 1</a:t>
            </a:r>
          </a:p>
          <a:p>
            <a:pPr algn="just"/>
            <a:r>
              <a:rPr lang="it-IT" sz="2400" dirty="0">
                <a:solidFill>
                  <a:srgbClr val="66FF66"/>
                </a:solidFill>
              </a:rPr>
              <a:t>Emilia Romagna 39                  Sicilia 42</a:t>
            </a:r>
          </a:p>
          <a:p>
            <a:pPr algn="just"/>
            <a:r>
              <a:rPr lang="it-IT" sz="2400" dirty="0">
                <a:solidFill>
                  <a:srgbClr val="0070C0"/>
                </a:solidFill>
              </a:rPr>
              <a:t>Toscana 82                              Calabria 21</a:t>
            </a:r>
          </a:p>
        </p:txBody>
      </p:sp>
      <p:pic>
        <p:nvPicPr>
          <p:cNvPr id="2050" name="Picture 2" descr="Le regioni d'Italia: quante sono ? | Scuola Nost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09366"/>
            <a:ext cx="5570916" cy="440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267794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6981E6A2-4656-4CFE-9BF4-39D81EE2CA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0109" y="283779"/>
            <a:ext cx="5118539" cy="641131"/>
          </a:xfrm>
          <a:noFill/>
          <a:ln>
            <a:solidFill>
              <a:schemeClr val="tx1"/>
            </a:solidFill>
          </a:ln>
          <a:effectLst>
            <a:glow rad="152400">
              <a:schemeClr val="tx1">
                <a:alpha val="13000"/>
              </a:schemeClr>
            </a:glow>
          </a:effectLst>
        </p:spPr>
        <p:txBody>
          <a:bodyPr rtlCol="0">
            <a:normAutofit fontScale="90000"/>
          </a:bodyPr>
          <a:lstStyle/>
          <a:p>
            <a:pPr rtl="0"/>
            <a:r>
              <a:rPr lang="it-IT" sz="3000" dirty="0">
                <a:solidFill>
                  <a:srgbClr val="FF0000"/>
                </a:solidFill>
              </a:rPr>
              <a:t>L’UNIFICAZIONE D’ITALIA</a:t>
            </a:r>
          </a:p>
        </p:txBody>
      </p:sp>
      <p:sp>
        <p:nvSpPr>
          <p:cNvPr id="4" name="AutoShape 6" descr="Stato Pontificio - Wikipedia"/>
          <p:cNvSpPr>
            <a:spLocks noChangeAspect="1" noChangeArrowheads="1"/>
          </p:cNvSpPr>
          <p:nvPr/>
        </p:nvSpPr>
        <p:spPr bwMode="auto">
          <a:xfrm>
            <a:off x="155574" y="114619"/>
            <a:ext cx="2054905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8" descr="Stato Pontificio - Wikipedia"/>
          <p:cNvSpPr>
            <a:spLocks noChangeAspect="1" noChangeArrowheads="1"/>
          </p:cNvSpPr>
          <p:nvPr/>
        </p:nvSpPr>
        <p:spPr bwMode="auto">
          <a:xfrm>
            <a:off x="-119776" y="114619"/>
            <a:ext cx="326048" cy="46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155574" y="1048352"/>
            <a:ext cx="5940426" cy="5699290"/>
          </a:xfrm>
        </p:spPr>
        <p:txBody>
          <a:bodyPr>
            <a:normAutofit/>
          </a:bodyPr>
          <a:lstStyle/>
          <a:p>
            <a:pPr algn="just"/>
            <a:r>
              <a:rPr lang="it-IT" sz="2400" dirty="0">
                <a:solidFill>
                  <a:schemeClr val="tx1"/>
                </a:solidFill>
              </a:rPr>
              <a:t>I MILLE SBARCARONO A </a:t>
            </a:r>
            <a:r>
              <a:rPr lang="it-IT" sz="2400" dirty="0">
                <a:solidFill>
                  <a:srgbClr val="FFFF00"/>
                </a:solidFill>
              </a:rPr>
              <a:t>MARSALA</a:t>
            </a:r>
            <a:r>
              <a:rPr lang="it-IT" sz="2400" dirty="0">
                <a:solidFill>
                  <a:schemeClr val="tx1"/>
                </a:solidFill>
              </a:rPr>
              <a:t> NEL 11 MAGGIO CON OBIETTIVO DI CONQUISTARE </a:t>
            </a:r>
            <a:r>
              <a:rPr lang="it-IT" sz="2400" dirty="0">
                <a:solidFill>
                  <a:srgbClr val="FFC000"/>
                </a:solidFill>
              </a:rPr>
              <a:t>IL REGNO DELLE DUE SICILIE.</a:t>
            </a:r>
          </a:p>
          <a:p>
            <a:pPr algn="just"/>
            <a:r>
              <a:rPr lang="it-IT" sz="2400" dirty="0">
                <a:solidFill>
                  <a:schemeClr val="tx1"/>
                </a:solidFill>
              </a:rPr>
              <a:t>A SEGUITO DI VARIE BATTAGLIE I MILLE RIUSCIRONO A CONQUISTARE IL REGNO E </a:t>
            </a:r>
            <a:r>
              <a:rPr lang="it-IT" sz="2400" dirty="0">
                <a:solidFill>
                  <a:srgbClr val="FFFF00"/>
                </a:solidFill>
              </a:rPr>
              <a:t>GARIBALDI </a:t>
            </a:r>
            <a:r>
              <a:rPr lang="it-IT" sz="2400" dirty="0">
                <a:solidFill>
                  <a:schemeClr val="tx1"/>
                </a:solidFill>
              </a:rPr>
              <a:t>CEDETTE TUTTI I SUOI MERITI A </a:t>
            </a:r>
            <a:r>
              <a:rPr lang="it-IT" sz="2400" dirty="0">
                <a:solidFill>
                  <a:srgbClr val="FF0000"/>
                </a:solidFill>
              </a:rPr>
              <a:t>EMANUELE II.</a:t>
            </a:r>
          </a:p>
          <a:p>
            <a:pPr algn="just"/>
            <a:r>
              <a:rPr lang="it-IT" sz="2400" dirty="0">
                <a:solidFill>
                  <a:schemeClr val="tx1"/>
                </a:solidFill>
              </a:rPr>
              <a:t>INFINE IL 17 MARZO 1861 IL PARLAMENTO A TORINO DECISE LA </a:t>
            </a:r>
            <a:r>
              <a:rPr lang="it-IT" sz="2400" dirty="0">
                <a:solidFill>
                  <a:srgbClr val="92D050"/>
                </a:solidFill>
              </a:rPr>
              <a:t>PROCLAMAZIONE DEL REGNO D’ITALIA </a:t>
            </a:r>
            <a:r>
              <a:rPr lang="it-IT" sz="2400" dirty="0">
                <a:solidFill>
                  <a:schemeClr val="tx1"/>
                </a:solidFill>
              </a:rPr>
              <a:t>AFFIDANDO LA CORONA A </a:t>
            </a:r>
            <a:r>
              <a:rPr lang="it-IT" sz="2400" dirty="0">
                <a:solidFill>
                  <a:srgbClr val="FF0000"/>
                </a:solidFill>
              </a:rPr>
              <a:t>EMANUELE II.</a:t>
            </a:r>
            <a:endParaRPr lang="it-IT" sz="2400" dirty="0">
              <a:solidFill>
                <a:srgbClr val="92D050"/>
              </a:solidFill>
            </a:endParaRPr>
          </a:p>
        </p:txBody>
      </p:sp>
      <p:pic>
        <p:nvPicPr>
          <p:cNvPr id="5122" name="Picture 2" descr="monarchico: Vittorio Emanuele 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86351"/>
            <a:ext cx="6096000" cy="307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IOGRAFIA SENZA CENSURE SU GIUSEPPE GARIBALDI, L'IPERITALIANO - imgpr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0"/>
            <a:ext cx="6096000" cy="378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06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6981E6A2-4656-4CFE-9BF4-39D81EE2CA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0109" y="283779"/>
            <a:ext cx="5023945" cy="641131"/>
          </a:xfrm>
          <a:noFill/>
          <a:ln>
            <a:solidFill>
              <a:schemeClr val="tx1"/>
            </a:solidFill>
          </a:ln>
          <a:effectLst>
            <a:glow rad="152400">
              <a:schemeClr val="tx1">
                <a:alpha val="13000"/>
              </a:schemeClr>
            </a:glow>
          </a:effectLst>
        </p:spPr>
        <p:txBody>
          <a:bodyPr rtlCol="0">
            <a:normAutofit fontScale="90000"/>
          </a:bodyPr>
          <a:lstStyle/>
          <a:p>
            <a:pPr rtl="0"/>
            <a:r>
              <a:rPr lang="it-IT" sz="3000" dirty="0">
                <a:solidFill>
                  <a:srgbClr val="FF0000"/>
                </a:solidFill>
              </a:rPr>
              <a:t>LA BANDIERA ITALIANA</a:t>
            </a:r>
          </a:p>
        </p:txBody>
      </p:sp>
      <p:sp>
        <p:nvSpPr>
          <p:cNvPr id="4" name="AutoShape 6" descr="Stato Pontificio - Wikipedia"/>
          <p:cNvSpPr>
            <a:spLocks noChangeAspect="1" noChangeArrowheads="1"/>
          </p:cNvSpPr>
          <p:nvPr/>
        </p:nvSpPr>
        <p:spPr bwMode="auto">
          <a:xfrm>
            <a:off x="155574" y="114619"/>
            <a:ext cx="2054905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8" descr="Stato Pontificio - Wikipedia"/>
          <p:cNvSpPr>
            <a:spLocks noChangeAspect="1" noChangeArrowheads="1"/>
          </p:cNvSpPr>
          <p:nvPr/>
        </p:nvSpPr>
        <p:spPr bwMode="auto">
          <a:xfrm>
            <a:off x="-119776" y="114619"/>
            <a:ext cx="326048" cy="46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-1" y="924911"/>
            <a:ext cx="6096001" cy="6315428"/>
          </a:xfrm>
        </p:spPr>
        <p:txBody>
          <a:bodyPr>
            <a:normAutofit lnSpcReduction="10000"/>
          </a:bodyPr>
          <a:lstStyle/>
          <a:p>
            <a:pPr algn="just"/>
            <a:r>
              <a:rPr lang="it-IT" sz="2400" dirty="0">
                <a:solidFill>
                  <a:schemeClr val="tx1"/>
                </a:solidFill>
              </a:rPr>
              <a:t>LA BANDIERA ITALIANA COME SAPPIAMO E’ </a:t>
            </a:r>
            <a:r>
              <a:rPr lang="it-IT" sz="2400" dirty="0">
                <a:solidFill>
                  <a:srgbClr val="92D050"/>
                </a:solidFill>
              </a:rPr>
              <a:t>VERDE</a:t>
            </a:r>
            <a:r>
              <a:rPr lang="it-IT" sz="2400" dirty="0">
                <a:solidFill>
                  <a:schemeClr val="tx1"/>
                </a:solidFill>
              </a:rPr>
              <a:t>-BIANCA-</a:t>
            </a:r>
            <a:r>
              <a:rPr lang="it-IT" sz="2400" dirty="0">
                <a:solidFill>
                  <a:srgbClr val="FF0000"/>
                </a:solidFill>
              </a:rPr>
              <a:t>ROSSA</a:t>
            </a:r>
            <a:r>
              <a:rPr lang="it-IT" sz="2400" dirty="0">
                <a:solidFill>
                  <a:schemeClr val="tx1"/>
                </a:solidFill>
              </a:rPr>
              <a:t>, MA PERCHE’?</a:t>
            </a:r>
          </a:p>
          <a:p>
            <a:pPr algn="just"/>
            <a:r>
              <a:rPr lang="it-IT" sz="2400" dirty="0">
                <a:solidFill>
                  <a:schemeClr val="tx1"/>
                </a:solidFill>
              </a:rPr>
              <a:t>IL TRICOLORORE E’ NATO NEL 1794 DA DUE RAGAZZI BOLOGNESI, ESSI,PER LIBERARSI DEL GOVERNO COMBATTERONO PORTANDO SUL PETTO LA COCCARDA SIMILE A QUELLA DELLA RIVOLUZIONE FRANCESE, QUELLA BANDIERA E’ DIVENTATA FAMOSA ED E’ STATA APPROVATA NEL 1947 COME BANDIERA NAZIONALE.</a:t>
            </a:r>
          </a:p>
          <a:p>
            <a:pPr algn="just"/>
            <a:r>
              <a:rPr lang="it-IT" sz="2400" dirty="0">
                <a:solidFill>
                  <a:schemeClr val="tx1"/>
                </a:solidFill>
              </a:rPr>
              <a:t>SECONDO IL CONSIGLIO DEI MINISTRI I COLORI ITALIANI DEVONO ESSERE:</a:t>
            </a:r>
          </a:p>
          <a:p>
            <a:pPr algn="just"/>
            <a:r>
              <a:rPr lang="it-IT" sz="2400" dirty="0">
                <a:solidFill>
                  <a:srgbClr val="92D050"/>
                </a:solidFill>
              </a:rPr>
              <a:t>VERDE COME IL PRATO BRILLANTE</a:t>
            </a:r>
          </a:p>
          <a:p>
            <a:pPr algn="just"/>
            <a:r>
              <a:rPr lang="it-IT" sz="2400" dirty="0">
                <a:solidFill>
                  <a:schemeClr val="tx1"/>
                </a:solidFill>
              </a:rPr>
              <a:t>BIANCO LATTE </a:t>
            </a:r>
          </a:p>
          <a:p>
            <a:pPr algn="just"/>
            <a:r>
              <a:rPr lang="it-IT" sz="2400" dirty="0">
                <a:solidFill>
                  <a:srgbClr val="FF0000"/>
                </a:solidFill>
              </a:rPr>
              <a:t>ROSSO POMODORO</a:t>
            </a:r>
          </a:p>
          <a:p>
            <a:pPr algn="just"/>
            <a:endParaRPr lang="it-IT" sz="2400" dirty="0">
              <a:solidFill>
                <a:schemeClr val="tx1"/>
              </a:solidFill>
            </a:endParaRPr>
          </a:p>
        </p:txBody>
      </p:sp>
      <p:pic>
        <p:nvPicPr>
          <p:cNvPr id="3074" name="Picture 2" descr="diffidare Corrispondenza musiche bandiera italiana fasce Coraggioso Forno  accresce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94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6981E6A2-4656-4CFE-9BF4-39D81EE2CA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0109" y="283779"/>
            <a:ext cx="5023945" cy="641131"/>
          </a:xfrm>
          <a:noFill/>
          <a:ln>
            <a:solidFill>
              <a:schemeClr val="tx1"/>
            </a:solidFill>
          </a:ln>
          <a:effectLst>
            <a:glow rad="152400">
              <a:schemeClr val="tx1">
                <a:alpha val="13000"/>
              </a:schemeClr>
            </a:glow>
          </a:effectLst>
        </p:spPr>
        <p:txBody>
          <a:bodyPr rtlCol="0">
            <a:normAutofit fontScale="90000"/>
          </a:bodyPr>
          <a:lstStyle/>
          <a:p>
            <a:pPr rtl="0"/>
            <a:r>
              <a:rPr lang="it-IT" sz="3000" dirty="0">
                <a:solidFill>
                  <a:srgbClr val="FF0000"/>
                </a:solidFill>
              </a:rPr>
              <a:t>L’INNO ITALIANO</a:t>
            </a:r>
          </a:p>
        </p:txBody>
      </p:sp>
      <p:sp>
        <p:nvSpPr>
          <p:cNvPr id="4" name="AutoShape 6" descr="Stato Pontificio - Wikipedia"/>
          <p:cNvSpPr>
            <a:spLocks noChangeAspect="1" noChangeArrowheads="1"/>
          </p:cNvSpPr>
          <p:nvPr/>
        </p:nvSpPr>
        <p:spPr bwMode="auto">
          <a:xfrm>
            <a:off x="155574" y="114619"/>
            <a:ext cx="2054905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8" descr="Stato Pontificio - Wikipedia"/>
          <p:cNvSpPr>
            <a:spLocks noChangeAspect="1" noChangeArrowheads="1"/>
          </p:cNvSpPr>
          <p:nvPr/>
        </p:nvSpPr>
        <p:spPr bwMode="auto">
          <a:xfrm>
            <a:off x="-119776" y="114619"/>
            <a:ext cx="326048" cy="46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0" y="1048352"/>
            <a:ext cx="6096000" cy="5562656"/>
          </a:xfrm>
        </p:spPr>
        <p:txBody>
          <a:bodyPr>
            <a:normAutofit/>
          </a:bodyPr>
          <a:lstStyle/>
          <a:p>
            <a:pPr algn="just"/>
            <a:r>
              <a:rPr lang="it-IT" sz="2400" dirty="0">
                <a:solidFill>
                  <a:schemeClr val="tx1"/>
                </a:solidFill>
              </a:rPr>
              <a:t>IL CANTO ITALIANO E’ STATO SCRITTO DA </a:t>
            </a:r>
            <a:r>
              <a:rPr lang="it-IT" sz="2400" dirty="0">
                <a:solidFill>
                  <a:srgbClr val="FFFF00"/>
                </a:solidFill>
              </a:rPr>
              <a:t>GOFFREDO MAMELI </a:t>
            </a:r>
            <a:r>
              <a:rPr lang="it-IT" sz="2400" dirty="0">
                <a:solidFill>
                  <a:schemeClr val="tx1"/>
                </a:solidFill>
              </a:rPr>
              <a:t>E MUSICATO DA </a:t>
            </a:r>
            <a:r>
              <a:rPr lang="it-IT" sz="2400" dirty="0">
                <a:solidFill>
                  <a:srgbClr val="92D050"/>
                </a:solidFill>
              </a:rPr>
              <a:t>MICHELE NOVARO </a:t>
            </a:r>
            <a:r>
              <a:rPr lang="it-IT" sz="2400" dirty="0">
                <a:solidFill>
                  <a:schemeClr val="tx1"/>
                </a:solidFill>
              </a:rPr>
              <a:t>NEL 1847 A GENOVA. </a:t>
            </a:r>
          </a:p>
          <a:p>
            <a:pPr algn="just"/>
            <a:r>
              <a:rPr lang="it-IT" sz="2400" cap="all" dirty="0">
                <a:solidFill>
                  <a:schemeClr val="tx1"/>
                </a:solidFill>
              </a:rPr>
              <a:t>il 12 ottobre 1946 l'Inno di Mameli Diventò INNO NAZIONALE PROVVISORIO, MA NON FU CAMBIATO E QUINDI OGGI è DIVENTATO INNO NAZIONALE.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0"/>
            <a:ext cx="6096000" cy="386780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1531" y="3867807"/>
            <a:ext cx="4540470" cy="299019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867807"/>
            <a:ext cx="1555530" cy="299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acco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Lucido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20ED59B-F67D-4B99-A0A7-E5237FF58100}">
  <ds:schemaRefs>
    <ds:schemaRef ds:uri="http://schemas.microsoft.com/office/2006/metadata/properties"/>
    <ds:schemaRef ds:uri="http://purl.org/dc/elements/1.1/"/>
    <ds:schemaRef ds:uri="http://purl.org/dc/dcmitype/"/>
    <ds:schemaRef ds:uri="http://schemas.microsoft.com/office/2006/documentManagement/types"/>
    <ds:schemaRef ds:uri="http://purl.org/dc/terms/"/>
    <ds:schemaRef ds:uri="http://www.w3.org/XML/1998/namespace"/>
    <ds:schemaRef ds:uri="71af3243-3dd4-4a8d-8c0d-dd76da1f02a5"/>
    <ds:schemaRef ds:uri="http://schemas.microsoft.com/office/infopath/2007/PartnerControls"/>
    <ds:schemaRef ds:uri="http://schemas.openxmlformats.org/package/2006/metadata/core-properties"/>
    <ds:schemaRef ds:uri="16c05727-aa75-4e4a-9b5f-8a80a1165891"/>
  </ds:schemaRefs>
</ds:datastoreItem>
</file>

<file path=customXml/itemProps2.xml><?xml version="1.0" encoding="utf-8"?>
<ds:datastoreItem xmlns:ds="http://schemas.openxmlformats.org/officeDocument/2006/customXml" ds:itemID="{22736BCB-6CE4-414B-B2BE-1DA087E521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E17AD15-0DEB-4851-82A2-261C041346D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Design finanziario</Template>
  <TotalTime>0</TotalTime>
  <Words>448</Words>
  <Application>Microsoft Office PowerPoint</Application>
  <PresentationFormat>Widescreen</PresentationFormat>
  <Paragraphs>66</Paragraphs>
  <Slides>11</Slides>
  <Notes>11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5" baseType="lpstr">
      <vt:lpstr>Arial</vt:lpstr>
      <vt:lpstr>Calibri</vt:lpstr>
      <vt:lpstr>Gill Sans MT</vt:lpstr>
      <vt:lpstr>Pacco</vt:lpstr>
      <vt:lpstr>17 marzo 1861 </vt:lpstr>
      <vt:lpstr>L’ITALIA NEL 19°SECOLO</vt:lpstr>
      <vt:lpstr>I LORO SIMBOLI</vt:lpstr>
      <vt:lpstr>IL RISORGIMENTO</vt:lpstr>
      <vt:lpstr>I mille </vt:lpstr>
      <vt:lpstr>LA LORO PROVENIENZA</vt:lpstr>
      <vt:lpstr>L’UNIFICAZIONE D’ITALIA</vt:lpstr>
      <vt:lpstr>LA BANDIERA ITALIANA</vt:lpstr>
      <vt:lpstr>L’INNO ITALIANO</vt:lpstr>
      <vt:lpstr>L’INNO ITALIANO</vt:lpstr>
      <vt:lpstr>GRAZIE PER LA VISIONE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2022-03-18T15:09:05Z</dcterms:created>
  <dcterms:modified xsi:type="dcterms:W3CDTF">2022-03-20T11:44:17Z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