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28" r:id="rId4"/>
  </p:sldMasterIdLst>
  <p:notesMasterIdLst>
    <p:notesMasterId r:id="rId11"/>
  </p:notesMasterIdLst>
  <p:handoutMasterIdLst>
    <p:handoutMasterId r:id="rId12"/>
  </p:handoutMasterIdLst>
  <p:sldIdLst>
    <p:sldId id="261" r:id="rId5"/>
    <p:sldId id="256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9F7D4F4-1450-40A8-925C-ECEAA4BDEF73}">
          <p14:sldIdLst>
            <p14:sldId id="261"/>
            <p14:sldId id="256"/>
            <p14:sldId id="260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7920C-A2A7-43D3-9E8C-12EBC1AEF93E}" type="datetime1">
              <a:rPr lang="it-IT" smtClean="0"/>
              <a:t>15/03/2022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2D306-4CE7-4B06-AF73-311970B1CF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213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71E02-131D-4D1D-B957-4B348FB801EE}" type="datetime1">
              <a:rPr lang="it-IT" smtClean="0"/>
              <a:pPr/>
              <a:t>15/03/2022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Modifica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4ED20-AA3E-407A-995B-E979708F91F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606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4ED20-AA3E-407A-995B-E979708F91FF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13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4ED20-AA3E-407A-995B-E979708F91FF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8524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4ED20-AA3E-407A-995B-E979708F91FF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930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4ED20-AA3E-407A-995B-E979708F91FF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214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30CFC9-60FD-4C6E-821A-2EF7B9838854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2707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757FA-1751-43E9-B391-F21D1613BC5B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3842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921FE0-8376-4934-803C-3CF729983BDB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2223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4230FD-F11E-4FAD-B5E6-A857F05F1723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22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CBECCD-4F01-4228-BD50-69770E028C03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856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729130-9304-4778-95A4-A9CB49A93CD9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665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0DB5F-18F1-4370-9464-80071A592E90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88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534B66-20BB-4276-AB76-D874621E5061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00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C6163-57B0-4E47-AF6E-58041F2CD7A3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5998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dirty="0"/>
              <a:t>Modificare gli stili del testo dello schema</a:t>
            </a: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C67A6-DAF3-4246-8C98-4EE1C9D163B5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0535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3BCC645E-B114-4396-985A-D3469C8A77E8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4778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F5B39A97-CDB8-44BE-89E0-50E735C14B67}" type="datetime1">
              <a:rPr lang="it-IT" noProof="0" smtClean="0"/>
              <a:t>15/03/2022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
            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6590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"Agenda 2030: l'emancipazione femminile</a:t>
            </a:r>
            <a:endParaRPr lang="it-IT" sz="72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23283" y="6211614"/>
            <a:ext cx="2753709" cy="315310"/>
          </a:xfrm>
        </p:spPr>
        <p:txBody>
          <a:bodyPr>
            <a:normAutofit lnSpcReduction="10000"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MARCELLO CANCIELLO II C</a:t>
            </a:r>
          </a:p>
        </p:txBody>
      </p:sp>
    </p:spTree>
    <p:extLst>
      <p:ext uri="{BB962C8B-B14F-4D97-AF65-F5344CB8AC3E}">
        <p14:creationId xmlns:p14="http://schemas.microsoft.com/office/powerpoint/2010/main" val="163322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6981E6A2-4656-4CFE-9BF4-39D81EE2C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27" y="546539"/>
            <a:ext cx="5612525" cy="1103586"/>
          </a:xfrm>
          <a:noFill/>
          <a:ln>
            <a:solidFill>
              <a:schemeClr val="tx1"/>
            </a:solidFill>
          </a:ln>
          <a:effectLst>
            <a:glow rad="152400">
              <a:schemeClr val="tx1">
                <a:alpha val="13000"/>
              </a:schemeClr>
            </a:glow>
          </a:effectLst>
        </p:spPr>
        <p:txBody>
          <a:bodyPr rtlCol="0">
            <a:normAutofit fontScale="90000"/>
          </a:bodyPr>
          <a:lstStyle/>
          <a:p>
            <a:pPr rtl="0"/>
            <a:r>
              <a:rPr lang="it-IT" sz="3000" dirty="0">
                <a:solidFill>
                  <a:srgbClr val="FF0000"/>
                </a:solidFill>
              </a:rPr>
              <a:t>Agenda 2030:obiettivo 5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227" y="1870841"/>
            <a:ext cx="5612525" cy="2813676"/>
          </a:xfrm>
        </p:spPr>
        <p:txBody>
          <a:bodyPr rtlCol="0">
            <a:normAutofit/>
          </a:bodyPr>
          <a:lstStyle/>
          <a:p>
            <a:pPr algn="just"/>
            <a:r>
              <a:rPr lang="it-IT" sz="2400" dirty="0">
                <a:solidFill>
                  <a:schemeClr val="accent1"/>
                </a:solidFill>
              </a:rPr>
              <a:t>L’AGENDA 2030 </a:t>
            </a:r>
            <a:r>
              <a:rPr lang="it-IT" b="1" dirty="0">
                <a:solidFill>
                  <a:srgbClr val="92D050"/>
                </a:solidFill>
              </a:rPr>
              <a:t>È UN INSIEME SI OBIETTIVI DA RAGGIUNGERE ENTRO IL 2030, IL 5° OBIETTIVO  VIENE OCCUPATO DALLA </a:t>
            </a:r>
            <a:r>
              <a:rPr lang="it-IT" b="1" dirty="0">
                <a:solidFill>
                  <a:srgbClr val="FF0000"/>
                </a:solidFill>
              </a:rPr>
              <a:t>PARITA’ DI GENERE</a:t>
            </a:r>
            <a:endParaRPr lang="it-IT" sz="24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L'Agenda 2030 spiegata ai bambini e alle bambine – Progetto Ipaz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27" y="3744215"/>
            <a:ext cx="56769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esentazione standard di PowerPoi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F70220-677A-411B-B416-94321A55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65" y="157656"/>
            <a:ext cx="4906149" cy="1250730"/>
          </a:xfrm>
          <a:noFill/>
          <a:ln w="31750" cap="sq">
            <a:solidFill>
              <a:schemeClr val="bg1"/>
            </a:solidFill>
            <a:miter lim="800000"/>
          </a:ln>
          <a:effectLst>
            <a:glow rad="152400">
              <a:schemeClr val="bg1">
                <a:alpha val="13000"/>
              </a:schemeClr>
            </a:glow>
          </a:effectLst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PARITA’ DI GENERE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7D1328-A694-4327-A93A-3D919FD6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676" y="1734208"/>
            <a:ext cx="7304689" cy="4005820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92D050"/>
                </a:solidFill>
              </a:rPr>
              <a:t>IL MONDO NEGL’ULTIMI SECOLI HA FATTO UN GRANDE MIGLIORAMENTO SOTTO QUESTO ASPETTO, MA CI SONO ANCORA DEI PAESI IN CUI LE DONNE NON HANNO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DIRITTI </a:t>
            </a:r>
            <a:r>
              <a:rPr lang="it-IT" sz="2800" b="1" dirty="0">
                <a:solidFill>
                  <a:srgbClr val="92D050"/>
                </a:solidFill>
              </a:rPr>
              <a:t>TRA CUI </a:t>
            </a:r>
            <a:r>
              <a:rPr lang="it-IT" sz="2800" b="1" dirty="0">
                <a:solidFill>
                  <a:srgbClr val="FF0000"/>
                </a:solidFill>
              </a:rPr>
              <a:t>INDIA</a:t>
            </a:r>
            <a:r>
              <a:rPr lang="it-IT" sz="2800" b="1" dirty="0">
                <a:solidFill>
                  <a:srgbClr val="92D050"/>
                </a:solidFill>
              </a:rPr>
              <a:t>, </a:t>
            </a:r>
            <a:r>
              <a:rPr lang="it-IT" sz="2800" b="1" dirty="0">
                <a:solidFill>
                  <a:schemeClr val="accent1"/>
                </a:solidFill>
              </a:rPr>
              <a:t>SOMALILAND</a:t>
            </a:r>
            <a:r>
              <a:rPr lang="it-IT" sz="2800" b="1" dirty="0">
                <a:solidFill>
                  <a:srgbClr val="92D050"/>
                </a:solidFill>
              </a:rPr>
              <a:t>, </a:t>
            </a:r>
            <a:r>
              <a:rPr lang="it-IT" sz="2800" b="1" dirty="0">
                <a:solidFill>
                  <a:srgbClr val="0070C0"/>
                </a:solidFill>
              </a:rPr>
              <a:t>AFGHANISTAN</a:t>
            </a:r>
            <a:r>
              <a:rPr lang="it-IT" sz="2800" b="1" dirty="0">
                <a:solidFill>
                  <a:srgbClr val="92D050"/>
                </a:solidFill>
              </a:rPr>
              <a:t>, </a:t>
            </a:r>
            <a:r>
              <a:rPr lang="it-IT" sz="2800" b="1" dirty="0">
                <a:solidFill>
                  <a:srgbClr val="FFFF00"/>
                </a:solidFill>
              </a:rPr>
              <a:t>YEMEN </a:t>
            </a:r>
            <a:r>
              <a:rPr lang="it-IT" sz="2800" b="1" dirty="0">
                <a:solidFill>
                  <a:srgbClr val="92D050"/>
                </a:solidFill>
              </a:rPr>
              <a:t>E MOLTI ALTRI COME LA </a:t>
            </a:r>
            <a:r>
              <a:rPr lang="it-IT" sz="2800" b="1" dirty="0">
                <a:solidFill>
                  <a:schemeClr val="accent3"/>
                </a:solidFill>
              </a:rPr>
              <a:t>SOMALIA</a:t>
            </a:r>
            <a:endParaRPr lang="it-IT" sz="2800" b="1" dirty="0">
              <a:solidFill>
                <a:srgbClr val="92D050"/>
              </a:solidFill>
            </a:endParaRPr>
          </a:p>
        </p:txBody>
      </p:sp>
      <p:pic>
        <p:nvPicPr>
          <p:cNvPr id="2050" name="Picture 2" descr="Yemen: UN donor conference raises a ′disappointing′ $1.7 billion | News |  DW | 01.03.20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5149"/>
            <a:ext cx="4750676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5,709 Yemen Foto - Foto Stock Gratis e Royalty-Free da Dreams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50676" cy="309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8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6981E6A2-4656-4CFE-9BF4-39D81EE2C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27" y="546539"/>
            <a:ext cx="5612525" cy="1103586"/>
          </a:xfrm>
          <a:noFill/>
          <a:ln>
            <a:solidFill>
              <a:schemeClr val="tx1"/>
            </a:solidFill>
          </a:ln>
          <a:effectLst>
            <a:glow rad="152400">
              <a:schemeClr val="tx1">
                <a:alpha val="13000"/>
              </a:schemeClr>
            </a:glow>
          </a:effectLst>
        </p:spPr>
        <p:txBody>
          <a:bodyPr rtlCol="0">
            <a:normAutofit fontScale="90000"/>
          </a:bodyPr>
          <a:lstStyle/>
          <a:p>
            <a:r>
              <a:rPr lang="it-IT" sz="3600" dirty="0">
                <a:solidFill>
                  <a:schemeClr val="accent1"/>
                </a:solidFill>
              </a:rPr>
              <a:t> </a:t>
            </a:r>
            <a:r>
              <a:rPr lang="it-IT" sz="3200" b="1" dirty="0">
                <a:solidFill>
                  <a:srgbClr val="92D05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L’EMANCIPAZIONE FEMMINILE</a:t>
            </a:r>
            <a:endParaRPr lang="it-IT" sz="3000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44412"/>
            <a:ext cx="6096000" cy="3773215"/>
          </a:xfrm>
        </p:spPr>
        <p:txBody>
          <a:bodyPr rtlCol="0">
            <a:normAutofit/>
          </a:bodyPr>
          <a:lstStyle/>
          <a:p>
            <a:pPr algn="just"/>
            <a:r>
              <a:rPr lang="it-IT" sz="2400" b="1" dirty="0">
                <a:solidFill>
                  <a:schemeClr val="accent1"/>
                </a:solidFill>
              </a:rPr>
              <a:t>L’EMANCIPAZIONE FEMMINILE</a:t>
            </a:r>
            <a:r>
              <a:rPr lang="it-IT" b="1" dirty="0">
                <a:solidFill>
                  <a:srgbClr val="92D050"/>
                </a:solidFill>
              </a:rPr>
              <a:t> </a:t>
            </a:r>
            <a:r>
              <a:rPr lang="it-IT" sz="2400" b="1" dirty="0">
                <a:solidFill>
                  <a:srgbClr val="92D050"/>
                </a:solidFill>
              </a:rPr>
              <a:t>È</a:t>
            </a:r>
            <a:r>
              <a:rPr lang="it-IT" b="1" dirty="0">
                <a:solidFill>
                  <a:srgbClr val="92D050"/>
                </a:solidFill>
              </a:rPr>
              <a:t> </a:t>
            </a:r>
            <a:r>
              <a:rPr lang="it-IT" sz="2400" b="1" dirty="0">
                <a:solidFill>
                  <a:srgbClr val="92D050"/>
                </a:solidFill>
              </a:rPr>
              <a:t>INIZIATA NEL 1946 E INDICA IL MODO IN CUI LE DONNE HANNO OTTENUTO I LORO DIRITTI, OVVERO ATTRAVERSO MANIFESTAZIONI E PROTESTE, INIZIANDO DA VOLERE IL DIRITTO AL VOTO, POI VOLEVANO ESPANDERE A TUTTI I DIRITTI ALLE DONNE, QUEL PERIODO E’ STATO CHIAMATO </a:t>
            </a:r>
            <a:r>
              <a:rPr lang="it-IT" sz="2400" b="1" dirty="0">
                <a:solidFill>
                  <a:srgbClr val="FF0000"/>
                </a:solidFill>
              </a:rPr>
              <a:t>FEMMINISMO</a:t>
            </a:r>
            <a:endParaRPr lang="it-IT" sz="2400" dirty="0">
              <a:solidFill>
                <a:srgbClr val="92D050"/>
              </a:solidFill>
            </a:endParaRPr>
          </a:p>
        </p:txBody>
      </p:sp>
      <p:pic>
        <p:nvPicPr>
          <p:cNvPr id="3074" name="Picture 2" descr="Storia del diritto di voto alle donne: ecco come è an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58207"/>
            <a:ext cx="6096000" cy="35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iornata internazionale della donna: 4 cose da tenere a mente quando ricevi  o regali una mimosa - Consorzio Percors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6096000" cy="32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947292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F70220-677A-411B-B416-94321A55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265" y="157656"/>
            <a:ext cx="4906149" cy="1250730"/>
          </a:xfrm>
          <a:noFill/>
          <a:ln w="31750" cap="sq">
            <a:solidFill>
              <a:schemeClr val="bg1"/>
            </a:solidFill>
            <a:miter lim="800000"/>
          </a:ln>
          <a:effectLst>
            <a:glow rad="152400">
              <a:schemeClr val="bg1">
                <a:alpha val="13000"/>
              </a:schemeClr>
            </a:glow>
          </a:effectLst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FEMMINISMO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7D1328-A694-4327-A93A-3D919FD6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676" y="1734208"/>
            <a:ext cx="7304689" cy="4005820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solidFill>
                  <a:srgbClr val="92D050"/>
                </a:solidFill>
              </a:rPr>
              <a:t>IL </a:t>
            </a:r>
            <a:r>
              <a:rPr lang="it-IT" sz="2800" b="1" dirty="0">
                <a:solidFill>
                  <a:srgbClr val="FF0000"/>
                </a:solidFill>
              </a:rPr>
              <a:t>FEMMINISMO</a:t>
            </a:r>
            <a:r>
              <a:rPr lang="it-IT" sz="2000" b="1" dirty="0">
                <a:solidFill>
                  <a:srgbClr val="92D050"/>
                </a:solidFill>
              </a:rPr>
              <a:t> </a:t>
            </a:r>
            <a:r>
              <a:rPr lang="it-IT" sz="2800" b="1" dirty="0">
                <a:solidFill>
                  <a:srgbClr val="92D050"/>
                </a:solidFill>
              </a:rPr>
              <a:t>È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>
                <a:solidFill>
                  <a:srgbClr val="92D050"/>
                </a:solidFill>
              </a:rPr>
              <a:t>STATO UN MOVIMENTO FEMMINILE IN CUI LE DONNE PROTESTARONO PER AVERE TUTTI I DIRITTI DI UN UOMO, QUESTO MOVIMENTO È NATO NEL 1848</a:t>
            </a:r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Le ondate della storia del femminismo - Electomagaz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96781" cy="276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imbolo Femminista | Digitalshirt.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39288"/>
            <a:ext cx="4696781" cy="411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53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GRAZIE PER LA VISIONE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5433848"/>
            <a:ext cx="7729728" cy="306179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MARCELLO CANCIELLO IIC </a:t>
            </a:r>
          </a:p>
        </p:txBody>
      </p:sp>
    </p:spTree>
    <p:extLst>
      <p:ext uri="{BB962C8B-B14F-4D97-AF65-F5344CB8AC3E}">
        <p14:creationId xmlns:p14="http://schemas.microsoft.com/office/powerpoint/2010/main" val="412093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2736BCB-6CE4-414B-B2BE-1DA087E52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17AD15-0DEB-4851-82A2-261C041346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ED59B-F67D-4B99-A0A7-E5237FF5810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finanziario</Template>
  <TotalTime>0</TotalTime>
  <Words>178</Words>
  <Application>Microsoft Office PowerPoint</Application>
  <PresentationFormat>Widescreen</PresentationFormat>
  <Paragraphs>16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Pacco</vt:lpstr>
      <vt:lpstr>"Agenda 2030: l'emancipazione femminile</vt:lpstr>
      <vt:lpstr>Agenda 2030:obiettivo 5</vt:lpstr>
      <vt:lpstr>LA PARITA’ DI GENERE</vt:lpstr>
      <vt:lpstr>  L’EMANCIPAZIONE FEMMINILE</vt:lpstr>
      <vt:lpstr>FEMMINISMO</vt:lpstr>
      <vt:lpstr>GRAZIE PER LA VISIONE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2022-03-14T14:26:41Z</dcterms:created>
  <dcterms:modified xsi:type="dcterms:W3CDTF">2022-03-15T14:33:44Z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