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962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7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9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6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824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2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4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941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426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28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ovani2030.it/iniziativa/lumanita-ha-lagenda-piena-fino-al-203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ric.org/it/obiettivo-5-raggiungere-luguaglianza-di-genere-ed-emancipare-tutte-le-donne-e-le-ragazz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8871AA-111D-3E41-9AB0-1A253AEB0AB1}"/>
              </a:ext>
            </a:extLst>
          </p:cNvPr>
          <p:cNvSpPr txBox="1"/>
          <p:nvPr/>
        </p:nvSpPr>
        <p:spPr>
          <a:xfrm>
            <a:off x="1613915" y="1233662"/>
            <a:ext cx="82700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8000" b="1">
                <a:solidFill>
                  <a:schemeClr val="accent6">
                    <a:lumMod val="75000"/>
                  </a:schemeClr>
                </a:solidFill>
              </a:rPr>
              <a:t>AGENDA 2030: L’EMANCIPAZIONE FEMMINILE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34001A3-63FB-A74E-965C-82F19CBB8E81}"/>
              </a:ext>
            </a:extLst>
          </p:cNvPr>
          <p:cNvSpPr txBox="1"/>
          <p:nvPr/>
        </p:nvSpPr>
        <p:spPr>
          <a:xfrm rot="10800000" flipV="1">
            <a:off x="4979954" y="4834648"/>
            <a:ext cx="246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>
                <a:solidFill>
                  <a:schemeClr val="accent6">
                    <a:lumMod val="75000"/>
                  </a:schemeClr>
                </a:solidFill>
              </a:rPr>
              <a:t>ALESSIA NUNZIANTE </a:t>
            </a:r>
          </a:p>
        </p:txBody>
      </p:sp>
    </p:spTree>
    <p:extLst>
      <p:ext uri="{BB962C8B-B14F-4D97-AF65-F5344CB8AC3E}">
        <p14:creationId xmlns:p14="http://schemas.microsoft.com/office/powerpoint/2010/main" val="28580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5327068-1C08-A34D-B4AE-AF7C5E02888E}"/>
              </a:ext>
            </a:extLst>
          </p:cNvPr>
          <p:cNvSpPr txBox="1"/>
          <p:nvPr/>
        </p:nvSpPr>
        <p:spPr>
          <a:xfrm>
            <a:off x="832183" y="119096"/>
            <a:ext cx="1076188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it-IT" sz="320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Creare un futuro umano, rispettoso della natura e che miri a ridurre le disuguaglianze: è questo lo scopo dell’</a:t>
            </a:r>
            <a:r>
              <a:rPr lang="it-IT" sz="3200" i="0" u="sng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Agenda ONU 2030</a:t>
            </a:r>
            <a:r>
              <a:rPr lang="it-IT" sz="320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. Il programma ha fissato 17 obiettivi da raggiungere entro il 2030, e il quinto è arrivare alla parità di genere e all’autodeterminazione delle donne e delle ragazze. Gli scopi di questa missione sono legati sia a garantire l’accesso all’istruzione che ad aumentare la rappresentanza femminile nei processi decisionali ed economici. Per raggiungere il traguardo è necessario sostenere delle politiche per aumentare l’occupazione femminile e incentivare le imprese delle donne, così come rendere loro accessibili le cure mediche.</a:t>
            </a:r>
            <a:endParaRPr lang="it-IT" sz="32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35C017-6FED-E24C-8D20-DEE9D2065CF0}"/>
              </a:ext>
            </a:extLst>
          </p:cNvPr>
          <p:cNvSpPr txBox="1"/>
          <p:nvPr/>
        </p:nvSpPr>
        <p:spPr>
          <a:xfrm>
            <a:off x="897356" y="30990"/>
            <a:ext cx="101420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it-IT" sz="320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Il </a:t>
            </a:r>
            <a:r>
              <a:rPr lang="it-IT" sz="3200" i="0" u="sng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quinto obiettivo ONU</a:t>
            </a:r>
            <a:r>
              <a:rPr lang="it-IT" sz="320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 dovrà garantire l’uguaglianza tra i generi, uno scopo tutt’altro che semplice. Le disparità di trattamento tra le donne e gli uomini in tutti i Paesi sono molto profonde, e riguardano sia l’accesso all’istruzione che questioni come il diritto alla salute femminile.</a:t>
            </a:r>
            <a:endParaRPr lang="it-IT" sz="32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61111022-3461-7A42-99C8-6D1A33142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6" y="2865909"/>
            <a:ext cx="5487127" cy="2849091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C0C13376-E48E-9546-A38A-6E05429775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221" y="3755310"/>
            <a:ext cx="5807516" cy="296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1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A9F8D70-EDDD-B34E-B296-E1CEB8BCD238}"/>
              </a:ext>
            </a:extLst>
          </p:cNvPr>
          <p:cNvSpPr txBox="1"/>
          <p:nvPr/>
        </p:nvSpPr>
        <p:spPr>
          <a:xfrm>
            <a:off x="1011291" y="94615"/>
            <a:ext cx="1016941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Se ci sono dei fattori che negli ultimi 20 anni sono migliorati, restano però dei dati decisamente negativi che dovranno migliorare nei prossimi anni:</a:t>
            </a:r>
          </a:p>
          <a:p>
            <a:pPr algn="just"/>
            <a:endParaRPr lang="it-IT" sz="3200" b="0" i="0">
              <a:solidFill>
                <a:schemeClr val="accent6">
                  <a:lumMod val="75000"/>
                </a:schemeClr>
              </a:solidFill>
              <a:effectLst/>
              <a:latin typeface="Titillium Web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una donna ha il 4% in più di probabilità di essere povera rispetto a un uomo.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il rischio di non avere abbastanza per nutrirsi è il 10% maggiore per una donna che per un uomo.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Titillium Web"/>
              </a:rPr>
              <a:t>nel 2017 sono morte, per complicazioni legate al parto o alla gravidanza, più di 300 mila donne.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D0C507D2-B883-F04E-9501-FAA97C6A5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803" y="4502728"/>
            <a:ext cx="4338661" cy="2123756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BF40D123-8D2E-7D42-8E47-006424FC4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559" y="5111373"/>
            <a:ext cx="3983636" cy="165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8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1F2A98-E579-8142-8797-48AB376DF12C}"/>
              </a:ext>
            </a:extLst>
          </p:cNvPr>
          <p:cNvSpPr txBox="1"/>
          <p:nvPr/>
        </p:nvSpPr>
        <p:spPr>
          <a:xfrm>
            <a:off x="792078" y="12680"/>
            <a:ext cx="113111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6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Mentre il mondo ha fatto progressi nella </a:t>
            </a:r>
            <a:r>
              <a:rPr lang="it-IT" sz="36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parità di genere</a:t>
            </a:r>
            <a:r>
              <a:rPr lang="it-IT" sz="36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 e nell’</a:t>
            </a:r>
            <a:r>
              <a:rPr lang="it-IT" sz="36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emancipazione delle donne</a:t>
            </a:r>
            <a:r>
              <a:rPr lang="it-IT" sz="36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 attraverso gli Obiettivi di Sviluppo del Millennio (tra cui la parità di accesso all’istruzione primaria per ragazzi e ragazze), donne e ragazze continuano a subire </a:t>
            </a:r>
            <a:r>
              <a:rPr lang="it-IT" sz="36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discriminazioni</a:t>
            </a:r>
            <a:r>
              <a:rPr lang="it-IT" sz="36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 e </a:t>
            </a:r>
            <a:r>
              <a:rPr lang="it-IT" sz="36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violenze</a:t>
            </a:r>
            <a:r>
              <a:rPr lang="it-IT" sz="36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 in ogni parte del mondo.</a:t>
            </a:r>
            <a:endParaRPr lang="it-IT" sz="36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34D0029F-9F39-1649-962A-0405F5C21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28" y="3579091"/>
            <a:ext cx="4824223" cy="2113706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32D4DD5E-6DC5-F94E-8911-D97B1CCE2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470" y="2779791"/>
            <a:ext cx="4575552" cy="2202517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6C367508-46A0-3149-8A83-5953E05D1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257" y="4709476"/>
            <a:ext cx="4538251" cy="196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429DDB-6580-034B-829B-A6D02725F156}"/>
              </a:ext>
            </a:extLst>
          </p:cNvPr>
          <p:cNvSpPr txBox="1"/>
          <p:nvPr/>
        </p:nvSpPr>
        <p:spPr>
          <a:xfrm>
            <a:off x="880564" y="101462"/>
            <a:ext cx="925279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Per questo motivo attraverso l’obiettivo 5 dell’Agenda, si vuole </a:t>
            </a:r>
            <a:r>
              <a:rPr lang="it-IT" sz="32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porre fine</a:t>
            </a:r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, ovunque, </a:t>
            </a:r>
            <a:r>
              <a:rPr lang="it-IT" sz="3200" b="1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a ogni forma di discriminazione nei confronti di donne e ragazze</a:t>
            </a:r>
            <a:r>
              <a:rPr lang="it-IT" sz="3200" b="0" i="0">
                <a:solidFill>
                  <a:schemeClr val="accent6">
                    <a:lumMod val="75000"/>
                  </a:schemeClr>
                </a:solidFill>
                <a:effectLst/>
                <a:latin typeface="Karla"/>
              </a:rPr>
              <a:t>; si vuole anche eliminare ogni pratica abusiva come il matrimonio combinato e il fenomeno delle spose bambine. La violenza nei confronti di donne e bambine deve essere eliminata sia nella sfera privata che in quella pubblica.</a:t>
            </a:r>
            <a:endParaRPr lang="it-IT" sz="32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DAAA08A3-28A1-744C-AB75-67D0DDDC9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350" y="3499161"/>
            <a:ext cx="4902377" cy="2372290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B11B22F8-68EB-184D-B495-E0EE1D3C4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9" y="4023147"/>
            <a:ext cx="4619958" cy="265514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2E52D99C-3FB6-064D-B7BE-CCE194731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53" y="4485710"/>
            <a:ext cx="4157251" cy="237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D00540-586E-2648-9A23-6F69A4C5AA21}"/>
              </a:ext>
            </a:extLst>
          </p:cNvPr>
          <p:cNvSpPr txBox="1"/>
          <p:nvPr/>
        </p:nvSpPr>
        <p:spPr>
          <a:xfrm rot="10800000" flipV="1">
            <a:off x="3157594" y="2794742"/>
            <a:ext cx="6442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5400">
                <a:solidFill>
                  <a:schemeClr val="accent6">
                    <a:lumMod val="75000"/>
                  </a:schemeClr>
                </a:solidFill>
              </a:rPr>
              <a:t>Grazie per la visione.</a:t>
            </a:r>
          </a:p>
        </p:txBody>
      </p:sp>
    </p:spTree>
    <p:extLst>
      <p:ext uri="{BB962C8B-B14F-4D97-AF65-F5344CB8AC3E}">
        <p14:creationId xmlns:p14="http://schemas.microsoft.com/office/powerpoint/2010/main" val="771071349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Karla</vt:lpstr>
      <vt:lpstr>Titillium Web</vt:lpstr>
      <vt:lpstr>TF10001025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sconosciuto</dc:creator>
  <cp:lastModifiedBy>Maia</cp:lastModifiedBy>
  <cp:revision>1</cp:revision>
  <dcterms:created xsi:type="dcterms:W3CDTF">2022-03-14T15:03:31Z</dcterms:created>
  <dcterms:modified xsi:type="dcterms:W3CDTF">2022-03-15T15:28:09Z</dcterms:modified>
</cp:coreProperties>
</file>