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2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3/15/2022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‹N›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62292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7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9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73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5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7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497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2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8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2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3/15/2022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2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3/15/2022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‹N›</a:t>
            </a:fld>
            <a:endParaRPr lang="en-US" sz="10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220E33D0-A190-4F8A-9DB6-C531C95CA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3581F2B6-3B12-4380-AC7F-C7298B4F01A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/>
          <a:stretch/>
        </p:blipFill>
        <p:spPr>
          <a:xfrm>
            <a:off x="20" y="-1"/>
            <a:ext cx="12191977" cy="6858000"/>
          </a:xfrm>
          <a:prstGeom prst="rect">
            <a:avLst/>
          </a:prstGeom>
        </p:spPr>
      </p:pic>
      <p:sp>
        <p:nvSpPr>
          <p:cNvPr id="18" name="Rectangle 11">
            <a:extLst>
              <a:ext uri="{FF2B5EF4-FFF2-40B4-BE49-F238E27FC236}">
                <a16:creationId xmlns:a16="http://schemas.microsoft.com/office/drawing/2014/main" id="{1BD1D744-9969-4FA2-8008-BD8BF5A93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65730" y="-154272"/>
            <a:ext cx="3511296" cy="534924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23491" y="1249332"/>
            <a:ext cx="4387875" cy="19558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700"/>
              <a:t>La guerra e l'art.11 della Costituzione Italiana.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23488" y="3205209"/>
            <a:ext cx="4387875" cy="586155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/>
              <a:t>Mariano Carginale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B47B26C-7997-4602-BDE1-7553156E5D1A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84039B-8CF9-47CD-8F02-B1DBD5E75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ilueta encarando una explosión">
            <a:extLst>
              <a:ext uri="{FF2B5EF4-FFF2-40B4-BE49-F238E27FC236}">
                <a16:creationId xmlns:a16="http://schemas.microsoft.com/office/drawing/2014/main" id="{3BBA6348-FE43-44AF-AF99-8091CF1648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762000" y="-4451320"/>
            <a:ext cx="12191977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D8C7A8-9E05-4465-8B1B-577C9F1DB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779221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8F12EF6-6A47-49C4-9579-CBB016DB3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47059"/>
            <a:ext cx="5989320" cy="27629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>
                <a:solidFill>
                  <a:schemeClr val="bg1"/>
                </a:solidFill>
              </a:rPr>
              <a:t>COS'E' LA GUERRA?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EA73C6A-0118-4927-B649-1BF61644EF4C}"/>
              </a:ext>
            </a:extLst>
          </p:cNvPr>
          <p:cNvSpPr txBox="1"/>
          <p:nvPr/>
        </p:nvSpPr>
        <p:spPr>
          <a:xfrm>
            <a:off x="4350589" y="181156"/>
            <a:ext cx="7603756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400"/>
              <a:t>La </a:t>
            </a:r>
            <a:r>
              <a:rPr lang="en-US" sz="2400" err="1"/>
              <a:t>guerra</a:t>
            </a:r>
            <a:r>
              <a:rPr lang="en-US" sz="2400"/>
              <a:t> è un </a:t>
            </a:r>
            <a:r>
              <a:rPr lang="en-US" sz="2400" err="1"/>
              <a:t>conflitto</a:t>
            </a:r>
            <a:r>
              <a:rPr lang="en-US" sz="2400"/>
              <a:t> </a:t>
            </a:r>
            <a:r>
              <a:rPr lang="en-US" sz="2400" err="1"/>
              <a:t>aperto</a:t>
            </a:r>
            <a:r>
              <a:rPr lang="en-US" sz="2400"/>
              <a:t> e </a:t>
            </a:r>
            <a:r>
              <a:rPr lang="en-US" sz="2400" err="1"/>
              <a:t>dichiarato</a:t>
            </a:r>
            <a:r>
              <a:rPr lang="en-US" sz="2400"/>
              <a:t> </a:t>
            </a:r>
            <a:r>
              <a:rPr lang="en-US" sz="2400" err="1"/>
              <a:t>fra</a:t>
            </a:r>
            <a:r>
              <a:rPr lang="en-US" sz="2400"/>
              <a:t> due </a:t>
            </a:r>
            <a:r>
              <a:rPr lang="en-US" sz="2400" err="1"/>
              <a:t>o</a:t>
            </a:r>
            <a:r>
              <a:rPr lang="en-US" sz="2400"/>
              <a:t> </a:t>
            </a:r>
            <a:r>
              <a:rPr lang="en-US" sz="2400" err="1"/>
              <a:t>più</a:t>
            </a:r>
            <a:r>
              <a:rPr lang="en-US" sz="2400"/>
              <a:t> </a:t>
            </a:r>
            <a:r>
              <a:rPr lang="en-US" sz="2400" err="1"/>
              <a:t>stati</a:t>
            </a:r>
            <a:r>
              <a:rPr lang="en-US" sz="2400"/>
              <a:t>, o in </a:t>
            </a:r>
            <a:r>
              <a:rPr lang="en-US" sz="2400" err="1"/>
              <a:t>genere</a:t>
            </a:r>
            <a:r>
              <a:rPr lang="en-US" sz="2400"/>
              <a:t> </a:t>
            </a:r>
            <a:r>
              <a:rPr lang="en-US" sz="2400" err="1"/>
              <a:t>fra</a:t>
            </a:r>
            <a:r>
              <a:rPr lang="en-US" sz="2400"/>
              <a:t> </a:t>
            </a:r>
            <a:r>
              <a:rPr lang="en-US" sz="2400" err="1"/>
              <a:t>gruppi</a:t>
            </a:r>
            <a:r>
              <a:rPr lang="en-US" sz="2400"/>
              <a:t> </a:t>
            </a:r>
            <a:r>
              <a:rPr lang="en-US" sz="2400" err="1"/>
              <a:t>organizzati</a:t>
            </a:r>
            <a:r>
              <a:rPr lang="en-US" sz="2400"/>
              <a:t>, </a:t>
            </a:r>
            <a:r>
              <a:rPr lang="en-US" sz="2400" err="1"/>
              <a:t>etnici</a:t>
            </a:r>
            <a:r>
              <a:rPr lang="en-US" sz="2400"/>
              <a:t>, </a:t>
            </a:r>
            <a:r>
              <a:rPr lang="en-US" sz="2400" err="1"/>
              <a:t>sociali</a:t>
            </a:r>
            <a:r>
              <a:rPr lang="en-US" sz="2400"/>
              <a:t>, </a:t>
            </a:r>
            <a:r>
              <a:rPr lang="en-US" sz="2400" err="1"/>
              <a:t>religiosi</a:t>
            </a:r>
            <a:r>
              <a:rPr lang="en-US" sz="2400"/>
              <a:t>, </a:t>
            </a:r>
            <a:r>
              <a:rPr lang="en-US" sz="2400" err="1"/>
              <a:t>ecc</a:t>
            </a:r>
            <a:r>
              <a:rPr lang="en-US" sz="2400"/>
              <a:t>., </a:t>
            </a:r>
            <a:r>
              <a:rPr lang="en-US" sz="2400" err="1"/>
              <a:t>nella</a:t>
            </a:r>
            <a:r>
              <a:rPr lang="en-US" sz="2400"/>
              <a:t> </a:t>
            </a:r>
            <a:r>
              <a:rPr lang="en-US" sz="2400" err="1"/>
              <a:t>sua</a:t>
            </a:r>
            <a:r>
              <a:rPr lang="en-US" sz="2400"/>
              <a:t> forma </a:t>
            </a:r>
            <a:r>
              <a:rPr lang="en-US" sz="2400" err="1"/>
              <a:t>estrema</a:t>
            </a:r>
            <a:r>
              <a:rPr lang="en-US" sz="2400"/>
              <a:t> , </a:t>
            </a:r>
            <a:r>
              <a:rPr lang="en-US" sz="2400" err="1"/>
              <a:t>quando</a:t>
            </a:r>
            <a:r>
              <a:rPr lang="en-US" sz="2400"/>
              <a:t> </a:t>
            </a:r>
            <a:r>
              <a:rPr lang="en-US" sz="2400" err="1"/>
              <a:t>cioè</a:t>
            </a:r>
            <a:r>
              <a:rPr lang="en-US" sz="2400"/>
              <a:t> </a:t>
            </a:r>
            <a:r>
              <a:rPr lang="en-US" sz="2400" err="1"/>
              <a:t>si</a:t>
            </a:r>
            <a:r>
              <a:rPr lang="en-US" sz="2400"/>
              <a:t> </a:t>
            </a:r>
            <a:r>
              <a:rPr lang="en-US" sz="2400" err="1"/>
              <a:t>sia</a:t>
            </a:r>
            <a:r>
              <a:rPr lang="en-US" sz="2400"/>
              <a:t> </a:t>
            </a:r>
            <a:r>
              <a:rPr lang="en-US" sz="2400" err="1"/>
              <a:t>fatto</a:t>
            </a:r>
            <a:r>
              <a:rPr lang="en-US" sz="2400"/>
              <a:t> </a:t>
            </a:r>
            <a:r>
              <a:rPr lang="en-US" sz="2400" err="1"/>
              <a:t>ricorso</a:t>
            </a:r>
            <a:r>
              <a:rPr lang="en-US" sz="2400"/>
              <a:t> alle </a:t>
            </a:r>
            <a:r>
              <a:rPr lang="en-US" sz="2400" err="1"/>
              <a:t>armi</a:t>
            </a:r>
            <a:r>
              <a:rPr lang="en-US" sz="2400"/>
              <a:t>; è </a:t>
            </a:r>
            <a:r>
              <a:rPr lang="en-US" sz="2400" err="1"/>
              <a:t>una</a:t>
            </a:r>
            <a:r>
              <a:rPr lang="en-US" sz="2400"/>
              <a:t> </a:t>
            </a:r>
            <a:r>
              <a:rPr lang="en-US" sz="2400" err="1"/>
              <a:t>situazione</a:t>
            </a:r>
            <a:r>
              <a:rPr lang="en-US" sz="2400"/>
              <a:t> </a:t>
            </a:r>
            <a:r>
              <a:rPr lang="en-US" sz="2400" err="1"/>
              <a:t>giuridica</a:t>
            </a:r>
            <a:r>
              <a:rPr lang="en-US" sz="2400"/>
              <a:t> in cui </a:t>
            </a:r>
            <a:r>
              <a:rPr lang="en-US" sz="2400" err="1"/>
              <a:t>ciascuno</a:t>
            </a:r>
            <a:r>
              <a:rPr lang="en-US" sz="2400"/>
              <a:t> </a:t>
            </a:r>
            <a:r>
              <a:rPr lang="en-US" sz="2400" err="1"/>
              <a:t>degli</a:t>
            </a:r>
            <a:r>
              <a:rPr lang="en-US" sz="2400"/>
              <a:t> </a:t>
            </a:r>
            <a:r>
              <a:rPr lang="en-US" sz="2400" err="1"/>
              <a:t>stati</a:t>
            </a:r>
            <a:r>
              <a:rPr lang="en-US" sz="2400"/>
              <a:t> </a:t>
            </a:r>
            <a:r>
              <a:rPr lang="en-US" sz="2400" err="1"/>
              <a:t>belligeranti</a:t>
            </a:r>
            <a:r>
              <a:rPr lang="en-US" sz="2400"/>
              <a:t> </a:t>
            </a:r>
            <a:r>
              <a:rPr lang="en-US" sz="2400" err="1"/>
              <a:t>può</a:t>
            </a:r>
            <a:r>
              <a:rPr lang="en-US" sz="2400"/>
              <a:t>,  </a:t>
            </a:r>
            <a:r>
              <a:rPr lang="en-US" sz="2400" err="1"/>
              <a:t>esercitare</a:t>
            </a:r>
            <a:r>
              <a:rPr lang="en-US" sz="2400"/>
              <a:t> la </a:t>
            </a:r>
            <a:r>
              <a:rPr lang="en-US" sz="2400" err="1"/>
              <a:t>violenza</a:t>
            </a:r>
            <a:r>
              <a:rPr lang="en-US" sz="2400"/>
              <a:t> </a:t>
            </a:r>
            <a:r>
              <a:rPr lang="en-US" sz="2400" err="1"/>
              <a:t>contro</a:t>
            </a:r>
            <a:r>
              <a:rPr lang="en-US" sz="2400"/>
              <a:t> il </a:t>
            </a:r>
            <a:r>
              <a:rPr lang="en-US" sz="2400" err="1"/>
              <a:t>territorio</a:t>
            </a:r>
            <a:r>
              <a:rPr lang="en-US" sz="2400"/>
              <a:t>, le </a:t>
            </a:r>
            <a:r>
              <a:rPr lang="en-US" sz="2400" err="1"/>
              <a:t>persone</a:t>
            </a:r>
            <a:r>
              <a:rPr lang="en-US" sz="2400"/>
              <a:t> e </a:t>
            </a:r>
            <a:r>
              <a:rPr lang="en-US" sz="2400" err="1"/>
              <a:t>i</a:t>
            </a:r>
            <a:r>
              <a:rPr lang="en-US" sz="2400"/>
              <a:t> </a:t>
            </a:r>
            <a:r>
              <a:rPr lang="en-US" sz="2400" err="1"/>
              <a:t>beni</a:t>
            </a:r>
            <a:r>
              <a:rPr lang="en-US" sz="2400"/>
              <a:t> </a:t>
            </a:r>
            <a:r>
              <a:rPr lang="en-US" sz="2400" err="1"/>
              <a:t>dell’altro</a:t>
            </a:r>
            <a:r>
              <a:rPr lang="en-US" sz="2400"/>
              <a:t> </a:t>
            </a:r>
            <a:r>
              <a:rPr lang="en-US" sz="2400" err="1"/>
              <a:t>stato</a:t>
            </a:r>
            <a:r>
              <a:rPr lang="en-US" sz="2400"/>
              <a:t>, e </a:t>
            </a:r>
            <a:r>
              <a:rPr lang="en-US" sz="2400" err="1"/>
              <a:t>pretendere</a:t>
            </a:r>
            <a:r>
              <a:rPr lang="en-US" sz="2400"/>
              <a:t> </a:t>
            </a:r>
            <a:r>
              <a:rPr lang="en-US" sz="2400" err="1"/>
              <a:t>inoltre</a:t>
            </a:r>
            <a:r>
              <a:rPr lang="en-US" sz="2400"/>
              <a:t> </a:t>
            </a:r>
            <a:r>
              <a:rPr lang="en-US" sz="2400" err="1"/>
              <a:t>che</a:t>
            </a:r>
            <a:r>
              <a:rPr lang="en-US" sz="2400"/>
              <a:t> </a:t>
            </a:r>
            <a:r>
              <a:rPr lang="en-US" sz="2400" err="1"/>
              <a:t>gli</a:t>
            </a:r>
            <a:r>
              <a:rPr lang="en-US" sz="2400"/>
              <a:t> </a:t>
            </a:r>
            <a:r>
              <a:rPr lang="en-US" sz="2400" err="1"/>
              <a:t>stati</a:t>
            </a:r>
            <a:r>
              <a:rPr lang="en-US" sz="2400"/>
              <a:t> </a:t>
            </a:r>
            <a:r>
              <a:rPr lang="en-US" sz="2400" err="1"/>
              <a:t>rimasti</a:t>
            </a:r>
            <a:r>
              <a:rPr lang="en-US" sz="2400"/>
              <a:t> </a:t>
            </a:r>
            <a:r>
              <a:rPr lang="en-US" sz="2400" err="1"/>
              <a:t>fuori</a:t>
            </a:r>
            <a:r>
              <a:rPr lang="en-US" sz="2400"/>
              <a:t> del </a:t>
            </a:r>
            <a:r>
              <a:rPr lang="en-US" sz="2400" err="1"/>
              <a:t>conflitto</a:t>
            </a:r>
            <a:r>
              <a:rPr lang="en-US" sz="2400"/>
              <a:t>, </a:t>
            </a:r>
            <a:r>
              <a:rPr lang="en-US" sz="2400" err="1"/>
              <a:t>cioè</a:t>
            </a:r>
            <a:r>
              <a:rPr lang="en-US" sz="2400"/>
              <a:t> </a:t>
            </a:r>
            <a:r>
              <a:rPr lang="en-US" sz="2400" err="1"/>
              <a:t>neutrali</a:t>
            </a:r>
            <a:r>
              <a:rPr lang="en-US" sz="2400"/>
              <a:t>, </a:t>
            </a:r>
            <a:r>
              <a:rPr lang="en-US" sz="2400" err="1"/>
              <a:t>assumano</a:t>
            </a:r>
            <a:r>
              <a:rPr lang="en-US" sz="2400"/>
              <a:t> un </a:t>
            </a:r>
            <a:r>
              <a:rPr lang="en-US" sz="2400" err="1"/>
              <a:t>comportamento</a:t>
            </a:r>
            <a:r>
              <a:rPr lang="en-US" sz="2400"/>
              <a:t> </a:t>
            </a:r>
            <a:r>
              <a:rPr lang="en-US" sz="2400" err="1"/>
              <a:t>imparziale</a:t>
            </a:r>
            <a:r>
              <a:rPr lang="en-US" sz="2400"/>
              <a:t>.</a:t>
            </a:r>
            <a:r>
              <a:rPr lang="en-US" sz="2400">
                <a:ea typeface="+mn-lt"/>
                <a:cs typeface="+mn-lt"/>
              </a:rPr>
              <a:t> </a:t>
            </a:r>
            <a:r>
              <a:rPr lang="it-IT" sz="2400">
                <a:ea typeface="+mn-lt"/>
                <a:cs typeface="+mn-lt"/>
              </a:rPr>
              <a:t>I suoi sinonimi sono: </a:t>
            </a:r>
            <a:r>
              <a:rPr lang="en-US" sz="2400" err="1">
                <a:ea typeface="+mn-lt"/>
                <a:cs typeface="+mn-lt"/>
              </a:rPr>
              <a:t>battaglia</a:t>
            </a:r>
            <a:r>
              <a:rPr lang="en-US" sz="240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conflitto</a:t>
            </a:r>
            <a:r>
              <a:rPr lang="en-US" sz="240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contrasto</a:t>
            </a:r>
            <a:r>
              <a:rPr lang="en-US" sz="240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discordia</a:t>
            </a:r>
            <a:r>
              <a:rPr lang="en-US" sz="240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disputa</a:t>
            </a:r>
            <a:r>
              <a:rPr lang="en-US" sz="2400">
                <a:ea typeface="+mn-lt"/>
                <a:cs typeface="+mn-lt"/>
              </a:rPr>
              <a:t>, </a:t>
            </a:r>
            <a:r>
              <a:rPr lang="en-US" sz="2400" err="1">
                <a:ea typeface="+mn-lt"/>
                <a:cs typeface="+mn-lt"/>
              </a:rPr>
              <a:t>dissidio</a:t>
            </a:r>
            <a:r>
              <a:rPr lang="en-US" sz="2400">
                <a:ea typeface="+mn-lt"/>
                <a:cs typeface="+mn-lt"/>
              </a:rPr>
              <a:t>, lite, </a:t>
            </a:r>
            <a:r>
              <a:rPr lang="it-IT" sz="2400">
                <a:ea typeface="+mn-lt"/>
                <a:cs typeface="+mn-lt"/>
              </a:rPr>
              <a:t>lotta. </a:t>
            </a:r>
            <a:r>
              <a:rPr lang="it-IT" sz="2400">
                <a:solidFill>
                  <a:srgbClr val="3E3F3E"/>
                </a:solidFill>
                <a:latin typeface="Crimson Text"/>
              </a:rPr>
              <a:t> 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1788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56E9D2A-825D-4167-A6E0-E726D2AC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344613"/>
          </a:xfrm>
        </p:spPr>
        <p:txBody>
          <a:bodyPr>
            <a:normAutofit/>
          </a:bodyPr>
          <a:lstStyle/>
          <a:p>
            <a:r>
              <a:rPr lang="it-IT">
                <a:cs typeface="Aharoni"/>
              </a:rPr>
              <a:t>I contrari della parola guerra.</a:t>
            </a:r>
            <a:br>
              <a:rPr lang="it-IT">
                <a:cs typeface="Aharoni"/>
              </a:rPr>
            </a:br>
            <a:r>
              <a:rPr lang="it-IT">
                <a:cs typeface="Aharoni"/>
              </a:rPr>
              <a:t>Cos'è la PACE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91B91A-79A4-42A4-AC97-7D36784D2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14564"/>
            <a:ext cx="5606481" cy="38591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it-IT">
                <a:ea typeface="+mn-lt"/>
                <a:cs typeface="+mn-lt"/>
              </a:rPr>
              <a:t>Accordo, armonia, concordia, consenso, intesa, pace.</a:t>
            </a:r>
          </a:p>
          <a:p>
            <a:pPr marL="0" indent="0" algn="just">
              <a:buNone/>
            </a:pPr>
            <a:r>
              <a:rPr lang="it-IT">
                <a:ea typeface="+mn-lt"/>
                <a:cs typeface="+mn-lt"/>
              </a:rPr>
              <a:t>Condizione di normalità di rapporti, di assenza di guerre e conflitti, sia all’interno di un popolo, di uno stato, di gruppi organizzati, etnici, sociali, religiosi, ecc., sia all’esterno, con altri popoli.</a:t>
            </a:r>
          </a:p>
          <a:p>
            <a:pPr marL="0" indent="0">
              <a:buNone/>
            </a:pPr>
            <a:endParaRPr lang="it-IT">
              <a:ea typeface="+mn-lt"/>
              <a:cs typeface="+mn-lt"/>
            </a:endParaRPr>
          </a:p>
        </p:txBody>
      </p:sp>
      <p:pic>
        <p:nvPicPr>
          <p:cNvPr id="5" name="Immagine 5" descr="Immagine che contiene testo, cactus, pianta, guanti&#10;&#10;Descrizione generata automaticamente">
            <a:extLst>
              <a:ext uri="{FF2B5EF4-FFF2-40B4-BE49-F238E27FC236}">
                <a16:creationId xmlns:a16="http://schemas.microsoft.com/office/drawing/2014/main" id="{0AF51D57-EFEF-4C7C-BD89-6DF0E89F4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313" y="2424011"/>
            <a:ext cx="1991477" cy="1296609"/>
          </a:xfrm>
          <a:prstGeom prst="rect">
            <a:avLst/>
          </a:prstGeom>
        </p:spPr>
      </p:pic>
      <p:pic>
        <p:nvPicPr>
          <p:cNvPr id="6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C7DDC236-33ED-4D07-97AF-CDB89CE7E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8523" y="2408093"/>
            <a:ext cx="1991477" cy="1325237"/>
          </a:xfrm>
          <a:prstGeom prst="rect">
            <a:avLst/>
          </a:prstGeom>
        </p:spPr>
      </p:pic>
      <p:pic>
        <p:nvPicPr>
          <p:cNvPr id="4" name="Immagine 4" descr="Immagine che contiene persona, donna, sport, costume da bagno&#10;&#10;Descrizione generata automaticamente">
            <a:extLst>
              <a:ext uri="{FF2B5EF4-FFF2-40B4-BE49-F238E27FC236}">
                <a16:creationId xmlns:a16="http://schemas.microsoft.com/office/drawing/2014/main" id="{8AC8572A-7120-4969-A396-3163575B4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022" y="4278574"/>
            <a:ext cx="1740058" cy="1795173"/>
          </a:xfrm>
          <a:prstGeom prst="rect">
            <a:avLst/>
          </a:prstGeom>
        </p:spPr>
      </p:pic>
      <p:pic>
        <p:nvPicPr>
          <p:cNvPr id="7" name="Immagine 7">
            <a:extLst>
              <a:ext uri="{FF2B5EF4-FFF2-40B4-BE49-F238E27FC236}">
                <a16:creationId xmlns:a16="http://schemas.microsoft.com/office/drawing/2014/main" id="{F6B17476-CE54-4D12-A572-19507A9018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8523" y="4304890"/>
            <a:ext cx="1991477" cy="174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0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6BF182D-C96C-4E6D-933D-06F503CC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039" y="82446"/>
            <a:ext cx="3901327" cy="15218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/>
              <a:t>Art. 11 </a:t>
            </a:r>
            <a:r>
              <a:rPr lang="en-US" sz="3600" err="1"/>
              <a:t>della</a:t>
            </a:r>
            <a:r>
              <a:rPr lang="en-US" sz="3600"/>
              <a:t> </a:t>
            </a:r>
            <a:r>
              <a:rPr lang="en-US" sz="3600" err="1"/>
              <a:t>Costituzione</a:t>
            </a:r>
            <a:r>
              <a:rPr lang="en-US" sz="3600"/>
              <a:t> </a:t>
            </a:r>
            <a:r>
              <a:rPr lang="en-US" sz="3600" err="1"/>
              <a:t>Italiana</a:t>
            </a:r>
            <a:r>
              <a:rPr lang="en-US" sz="3600"/>
              <a:t>.</a:t>
            </a:r>
          </a:p>
        </p:txBody>
      </p:sp>
      <p:pic>
        <p:nvPicPr>
          <p:cNvPr id="5" name="Picture 4" descr="Primo piano di pagine di un libro">
            <a:extLst>
              <a:ext uri="{FF2B5EF4-FFF2-40B4-BE49-F238E27FC236}">
                <a16:creationId xmlns:a16="http://schemas.microsoft.com/office/drawing/2014/main" id="{5EC4752F-8B3D-46D9-868D-EDCEC9F7E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29" r="2840" b="4"/>
          <a:stretch/>
        </p:blipFill>
        <p:spPr>
          <a:xfrm>
            <a:off x="5349241" y="10"/>
            <a:ext cx="6842759" cy="685799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E828283-F373-4146-BC67-5B800C3173AE}"/>
              </a:ext>
            </a:extLst>
          </p:cNvPr>
          <p:cNvSpPr txBox="1"/>
          <p:nvPr/>
        </p:nvSpPr>
        <p:spPr>
          <a:xfrm>
            <a:off x="66135" y="1705155"/>
            <a:ext cx="5086709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err="1">
                <a:ea typeface="+mn-lt"/>
                <a:cs typeface="+mn-lt"/>
              </a:rPr>
              <a:t>L'Italia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ripudia</a:t>
            </a:r>
            <a:r>
              <a:rPr lang="en-US" sz="2400">
                <a:ea typeface="+mn-lt"/>
                <a:cs typeface="+mn-lt"/>
              </a:rPr>
              <a:t> la </a:t>
            </a:r>
            <a:r>
              <a:rPr lang="en-US" sz="2400" err="1">
                <a:ea typeface="+mn-lt"/>
                <a:cs typeface="+mn-lt"/>
              </a:rPr>
              <a:t>guerra</a:t>
            </a:r>
            <a:r>
              <a:rPr lang="en-US" sz="2400">
                <a:ea typeface="+mn-lt"/>
                <a:cs typeface="+mn-lt"/>
              </a:rPr>
              <a:t> come </a:t>
            </a:r>
            <a:r>
              <a:rPr lang="en-US" sz="2400" err="1">
                <a:ea typeface="+mn-lt"/>
                <a:cs typeface="+mn-lt"/>
              </a:rPr>
              <a:t>strumento</a:t>
            </a:r>
            <a:r>
              <a:rPr lang="en-US" sz="2400">
                <a:ea typeface="+mn-lt"/>
                <a:cs typeface="+mn-lt"/>
              </a:rPr>
              <a:t> di </a:t>
            </a:r>
            <a:r>
              <a:rPr lang="en-US" sz="2400" err="1">
                <a:ea typeface="+mn-lt"/>
                <a:cs typeface="+mn-lt"/>
              </a:rPr>
              <a:t>offesa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alla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libertà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degli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altri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popoli</a:t>
            </a:r>
            <a:r>
              <a:rPr lang="en-US" sz="2400">
                <a:ea typeface="+mn-lt"/>
                <a:cs typeface="+mn-lt"/>
              </a:rPr>
              <a:t> e come mezzo di </a:t>
            </a:r>
            <a:r>
              <a:rPr lang="en-US" sz="2400" err="1">
                <a:ea typeface="+mn-lt"/>
                <a:cs typeface="+mn-lt"/>
              </a:rPr>
              <a:t>risoluzione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delle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controversie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internazionali</a:t>
            </a:r>
            <a:r>
              <a:rPr lang="en-US" sz="2400">
                <a:ea typeface="+mn-lt"/>
                <a:cs typeface="+mn-lt"/>
              </a:rPr>
              <a:t>; </a:t>
            </a:r>
            <a:r>
              <a:rPr lang="en-US" sz="2400" err="1">
                <a:ea typeface="+mn-lt"/>
                <a:cs typeface="+mn-lt"/>
              </a:rPr>
              <a:t>consente</a:t>
            </a:r>
            <a:r>
              <a:rPr lang="en-US" sz="2400">
                <a:ea typeface="+mn-lt"/>
                <a:cs typeface="+mn-lt"/>
              </a:rPr>
              <a:t>, in </a:t>
            </a:r>
            <a:r>
              <a:rPr lang="en-US" sz="2400" err="1">
                <a:ea typeface="+mn-lt"/>
                <a:cs typeface="+mn-lt"/>
              </a:rPr>
              <a:t>condizioni</a:t>
            </a:r>
            <a:r>
              <a:rPr lang="en-US" sz="2400">
                <a:ea typeface="+mn-lt"/>
                <a:cs typeface="+mn-lt"/>
              </a:rPr>
              <a:t> di </a:t>
            </a:r>
            <a:r>
              <a:rPr lang="en-US" sz="2400" err="1">
                <a:ea typeface="+mn-lt"/>
                <a:cs typeface="+mn-lt"/>
              </a:rPr>
              <a:t>parità</a:t>
            </a:r>
            <a:r>
              <a:rPr lang="en-US" sz="2400">
                <a:ea typeface="+mn-lt"/>
                <a:cs typeface="+mn-lt"/>
              </a:rPr>
              <a:t> con </a:t>
            </a:r>
            <a:r>
              <a:rPr lang="en-US" sz="2400" err="1">
                <a:ea typeface="+mn-lt"/>
                <a:cs typeface="+mn-lt"/>
              </a:rPr>
              <a:t>gli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altri</a:t>
            </a:r>
            <a:r>
              <a:rPr lang="en-US" sz="2400">
                <a:ea typeface="+mn-lt"/>
                <a:cs typeface="+mn-lt"/>
              </a:rPr>
              <a:t> Stati, alle </a:t>
            </a:r>
            <a:r>
              <a:rPr lang="en-US" sz="2400" err="1">
                <a:ea typeface="+mn-lt"/>
                <a:cs typeface="+mn-lt"/>
              </a:rPr>
              <a:t>limitazioni</a:t>
            </a:r>
            <a:r>
              <a:rPr lang="en-US" sz="2400">
                <a:ea typeface="+mn-lt"/>
                <a:cs typeface="+mn-lt"/>
              </a:rPr>
              <a:t> di </a:t>
            </a:r>
            <a:r>
              <a:rPr lang="en-US" sz="2400" err="1">
                <a:ea typeface="+mn-lt"/>
                <a:cs typeface="+mn-lt"/>
              </a:rPr>
              <a:t>sovranità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necessarie</a:t>
            </a:r>
            <a:r>
              <a:rPr lang="en-US" sz="2400">
                <a:ea typeface="+mn-lt"/>
                <a:cs typeface="+mn-lt"/>
              </a:rPr>
              <a:t> ad un </a:t>
            </a:r>
            <a:r>
              <a:rPr lang="en-US" sz="2400" err="1">
                <a:ea typeface="+mn-lt"/>
                <a:cs typeface="+mn-lt"/>
              </a:rPr>
              <a:t>ordinamento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che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assicuri</a:t>
            </a:r>
            <a:r>
              <a:rPr lang="en-US" sz="2400">
                <a:ea typeface="+mn-lt"/>
                <a:cs typeface="+mn-lt"/>
              </a:rPr>
              <a:t> la pace e la </a:t>
            </a:r>
            <a:r>
              <a:rPr lang="en-US" sz="2400" err="1">
                <a:ea typeface="+mn-lt"/>
                <a:cs typeface="+mn-lt"/>
              </a:rPr>
              <a:t>giustizia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fra</a:t>
            </a:r>
            <a:r>
              <a:rPr lang="en-US" sz="2400">
                <a:ea typeface="+mn-lt"/>
                <a:cs typeface="+mn-lt"/>
              </a:rPr>
              <a:t> le </a:t>
            </a:r>
            <a:r>
              <a:rPr lang="en-US" sz="2400" err="1">
                <a:ea typeface="+mn-lt"/>
                <a:cs typeface="+mn-lt"/>
              </a:rPr>
              <a:t>Nazioni</a:t>
            </a:r>
            <a:r>
              <a:rPr lang="en-US" sz="2400">
                <a:ea typeface="+mn-lt"/>
                <a:cs typeface="+mn-lt"/>
              </a:rPr>
              <a:t>; </a:t>
            </a:r>
            <a:r>
              <a:rPr lang="en-US" sz="2400" err="1">
                <a:ea typeface="+mn-lt"/>
                <a:cs typeface="+mn-lt"/>
              </a:rPr>
              <a:t>promuove</a:t>
            </a:r>
            <a:r>
              <a:rPr lang="en-US" sz="2400">
                <a:ea typeface="+mn-lt"/>
                <a:cs typeface="+mn-lt"/>
              </a:rPr>
              <a:t> e </a:t>
            </a:r>
            <a:r>
              <a:rPr lang="en-US" sz="2400" err="1">
                <a:ea typeface="+mn-lt"/>
                <a:cs typeface="+mn-lt"/>
              </a:rPr>
              <a:t>favorisce</a:t>
            </a:r>
            <a:endParaRPr lang="it-IT" err="1"/>
          </a:p>
          <a:p>
            <a:r>
              <a:rPr lang="en-US" sz="2400">
                <a:ea typeface="+mn-lt"/>
                <a:cs typeface="+mn-lt"/>
              </a:rPr>
              <a:t> le </a:t>
            </a:r>
            <a:r>
              <a:rPr lang="en-US" sz="2400" err="1">
                <a:ea typeface="+mn-lt"/>
                <a:cs typeface="+mn-lt"/>
              </a:rPr>
              <a:t>organizzazioni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internazionali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rivolte</a:t>
            </a:r>
            <a:r>
              <a:rPr lang="en-US" sz="2400">
                <a:ea typeface="+mn-lt"/>
                <a:cs typeface="+mn-lt"/>
              </a:rPr>
              <a:t> a tale </a:t>
            </a:r>
            <a:r>
              <a:rPr lang="en-US" sz="2400" err="1">
                <a:ea typeface="+mn-lt"/>
                <a:cs typeface="+mn-lt"/>
              </a:rPr>
              <a:t>scopo</a:t>
            </a:r>
            <a:r>
              <a:rPr lang="en-US" sz="2400">
                <a:ea typeface="+mn-lt"/>
                <a:cs typeface="+mn-lt"/>
              </a:rPr>
              <a:t>.</a:t>
            </a:r>
            <a:endParaRPr lang="en-US"/>
          </a:p>
          <a:p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2709676662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57E31D7-1BBE-4475-8177-EB75571C3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963" y="-6351"/>
            <a:ext cx="7742831" cy="669382"/>
          </a:xfrm>
        </p:spPr>
        <p:txBody>
          <a:bodyPr>
            <a:normAutofit fontScale="90000"/>
          </a:bodyPr>
          <a:lstStyle/>
          <a:p>
            <a:r>
              <a:rPr lang="it-IT">
                <a:cs typeface="Aharoni"/>
              </a:rPr>
              <a:t>La posizione dell'Italia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5DFC78-66F9-49F5-9F19-6D1955EFB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63" y="827743"/>
            <a:ext cx="5111770" cy="56677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95000"/>
              </a:lnSpc>
              <a:buNone/>
            </a:pPr>
            <a:r>
              <a:rPr lang="it-IT" sz="2000">
                <a:ea typeface="+mn-lt"/>
                <a:cs typeface="+mn-lt"/>
              </a:rPr>
              <a:t>All’Italia è vietato dichiarare o partecipare a guerre di aggressione o ricorrere alla guerra per risolvere le controversie internazionali. Nonostante il nostro Stato sia impossibilitato nel dichiarare guerra a un’altra nazione,  sarebbe tenuto a cercare una soluzione con la diplomazia o tramite organi di giustizia internazionale come l’Onu o l’Unione Europea, questo non vuol dire che l’Italia non possa entrare in guerra.</a:t>
            </a:r>
            <a:endParaRPr lang="it-IT" sz="2000"/>
          </a:p>
          <a:p>
            <a:pPr marL="0" indent="0" algn="ctr">
              <a:lnSpc>
                <a:spcPct val="95000"/>
              </a:lnSpc>
              <a:buNone/>
            </a:pPr>
            <a:r>
              <a:rPr lang="it-IT" sz="2000" b="1">
                <a:ea typeface="+mn-lt"/>
                <a:cs typeface="+mn-lt"/>
              </a:rPr>
              <a:t>Le guerre difensive e missioni di pace</a:t>
            </a:r>
            <a:endParaRPr lang="it-IT" sz="2000" b="1"/>
          </a:p>
          <a:p>
            <a:pPr marL="0" indent="0" algn="just">
              <a:lnSpc>
                <a:spcPct val="95000"/>
              </a:lnSpc>
              <a:buNone/>
            </a:pPr>
            <a:r>
              <a:rPr lang="it-IT" sz="2000">
                <a:ea typeface="+mn-lt"/>
                <a:cs typeface="+mn-lt"/>
              </a:rPr>
              <a:t>L’Italia è libera di partecipare a guerre proclamate e già avviate da altri Stati, così come del resto è già successo nei conflitti in Medio Oriente, nel corso dei quali abbiamo prestato assistenza agli alleati.</a:t>
            </a:r>
            <a:endParaRPr lang="it-IT" sz="2000"/>
          </a:p>
          <a:p>
            <a:pPr marL="0" indent="0">
              <a:lnSpc>
                <a:spcPct val="95000"/>
              </a:lnSpc>
              <a:buNone/>
            </a:pPr>
            <a:endParaRPr lang="it-IT" sz="1400"/>
          </a:p>
        </p:txBody>
      </p:sp>
      <p:pic>
        <p:nvPicPr>
          <p:cNvPr id="4" name="Elemento grafico 4">
            <a:extLst>
              <a:ext uri="{FF2B5EF4-FFF2-40B4-BE49-F238E27FC236}">
                <a16:creationId xmlns:a16="http://schemas.microsoft.com/office/drawing/2014/main" id="{A29AA8AA-FBB9-4471-A674-6CA6D1F54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1464" y="1417058"/>
            <a:ext cx="6035826" cy="402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9895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84136905-015B-4510-B514-027CBA846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egnaposto contenuto 2">
            <a:extLst>
              <a:ext uri="{FF2B5EF4-FFF2-40B4-BE49-F238E27FC236}">
                <a16:creationId xmlns:a16="http://schemas.microsoft.com/office/drawing/2014/main" id="{E1DB6ECB-9C60-40DC-9BC1-17092209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775" y="382045"/>
            <a:ext cx="6348225" cy="612785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5000"/>
              </a:lnSpc>
              <a:buNone/>
            </a:pPr>
            <a:r>
              <a:rPr lang="it-IT" sz="2000">
                <a:ea typeface="+mn-lt"/>
                <a:cs typeface="+mn-lt"/>
              </a:rPr>
              <a:t> R</a:t>
            </a:r>
            <a:r>
              <a:rPr lang="it-IT" sz="1800">
                <a:ea typeface="+mn-lt"/>
                <a:cs typeface="+mn-lt"/>
              </a:rPr>
              <a:t>IPUDIO DELLA GUERRA E PRINCIPIO PACIFISTA</a:t>
            </a:r>
            <a:endParaRPr lang="it-IT" sz="1800"/>
          </a:p>
          <a:p>
            <a:pPr>
              <a:lnSpc>
                <a:spcPct val="95000"/>
              </a:lnSpc>
              <a:buNone/>
            </a:pPr>
            <a:r>
              <a:rPr lang="it-IT" sz="1800">
                <a:ea typeface="+mn-lt"/>
                <a:cs typeface="+mn-lt"/>
              </a:rPr>
              <a:t>La norma implica che il nostro Paese condanna moralmente, politicamente e giuridicamente l'utilizzo della violenza armata come strumento di offesa, ossia come mezzo per la risoluzione dei conflitti fra i popoli.</a:t>
            </a:r>
            <a:endParaRPr lang="it-IT" sz="1800"/>
          </a:p>
          <a:p>
            <a:pPr marL="0" indent="0">
              <a:lnSpc>
                <a:spcPct val="95000"/>
              </a:lnSpc>
              <a:buNone/>
            </a:pPr>
            <a:r>
              <a:rPr lang="it-IT" sz="1800">
                <a:ea typeface="+mn-lt"/>
                <a:cs typeface="+mn-lt"/>
              </a:rPr>
              <a:t>L’Articolo 52 della stessa Costituzione stabilisce che “la difesa della Patria è sacro dovere del cittadino”, è quindi in possesso della facoltà di indire una guerra difensiva, volta cioè a tutelare il suo popolo dalle altrui mire espansionistiche.</a:t>
            </a:r>
            <a:endParaRPr lang="it-IT" sz="1800"/>
          </a:p>
          <a:p>
            <a:pPr marL="0" indent="0">
              <a:lnSpc>
                <a:spcPct val="95000"/>
              </a:lnSpc>
              <a:buNone/>
            </a:pPr>
            <a:r>
              <a:rPr lang="it-IT" sz="1800">
                <a:ea typeface="+mn-lt"/>
                <a:cs typeface="+mn-lt"/>
              </a:rPr>
              <a:t>Tornando poi all’Articolo 11, esso stesso spiega solo l’illegittimità della guerra di conquista, quella di oppressione, lasciando fuori possibili partecipazioni a conflitti armati laddove dovessero essere messi a repentaglio i propri confini o i propri precetti di democrazia.</a:t>
            </a:r>
            <a:endParaRPr lang="it-IT" sz="1800"/>
          </a:p>
          <a:p>
            <a:pPr marL="0" indent="0">
              <a:lnSpc>
                <a:spcPct val="95000"/>
              </a:lnSpc>
              <a:buNone/>
            </a:pPr>
            <a:r>
              <a:rPr lang="it-IT" sz="1800">
                <a:ea typeface="+mn-lt"/>
                <a:cs typeface="+mn-lt"/>
              </a:rPr>
              <a:t>Inoltre essendo la nostra Nazione parte della NATO e dell’Unione Europea, ha l’obbligo di intervenire per difendere i propri alleati. In ultimo, è da sottolineare come dall’Articolo 11 sono escluse le missioni di pace e le missioni umanitarie, che quindi sono sempre ammesse.</a:t>
            </a:r>
            <a:endParaRPr lang="it-IT" sz="1800"/>
          </a:p>
          <a:p>
            <a:pPr marL="0" indent="0">
              <a:lnSpc>
                <a:spcPct val="95000"/>
              </a:lnSpc>
              <a:buNone/>
            </a:pPr>
            <a:endParaRPr lang="it-IT" sz="1800"/>
          </a:p>
          <a:p>
            <a:pPr>
              <a:lnSpc>
                <a:spcPct val="95000"/>
              </a:lnSpc>
            </a:pPr>
            <a:endParaRPr lang="it-IT" sz="1800"/>
          </a:p>
        </p:txBody>
      </p:sp>
      <p:pic>
        <p:nvPicPr>
          <p:cNvPr id="15" name="Immagine 16" descr="Immagine che contiene mappa, testo&#10;&#10;Descrizione generata automaticamente">
            <a:extLst>
              <a:ext uri="{FF2B5EF4-FFF2-40B4-BE49-F238E27FC236}">
                <a16:creationId xmlns:a16="http://schemas.microsoft.com/office/drawing/2014/main" id="{BDBB811D-1892-446E-9CA1-4633DD0F0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237" y="1703514"/>
            <a:ext cx="5676393" cy="370976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257D98-AC15-4217-8566-54FA58AC68EA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2867DAF-B893-4E0B-ACF2-6930A9B3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25982" y="295829"/>
            <a:ext cx="3119886" cy="1085376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379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PrismaticVTI">
  <a:themeElements>
    <a:clrScheme name="AnalogousFromLightSeedLeftStep">
      <a:dk1>
        <a:srgbClr val="000000"/>
      </a:dk1>
      <a:lt1>
        <a:srgbClr val="FFFFFF"/>
      </a:lt1>
      <a:dk2>
        <a:srgbClr val="412F24"/>
      </a:dk2>
      <a:lt2>
        <a:srgbClr val="E8E2E2"/>
      </a:lt2>
      <a:accent1>
        <a:srgbClr val="75A9A8"/>
      </a:accent1>
      <a:accent2>
        <a:srgbClr val="6AAE91"/>
      </a:accent2>
      <a:accent3>
        <a:srgbClr val="75AD7E"/>
      </a:accent3>
      <a:accent4>
        <a:srgbClr val="7BAD69"/>
      </a:accent4>
      <a:accent5>
        <a:srgbClr val="97A775"/>
      </a:accent5>
      <a:accent6>
        <a:srgbClr val="A9A367"/>
      </a:accent6>
      <a:hlink>
        <a:srgbClr val="AE696A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</Words>
  <Application>Microsoft Office PowerPoint</Application>
  <PresentationFormat>Widescreen</PresentationFormat>
  <Paragraphs>19</Paragraphs>
  <Slides>6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Aharoni</vt:lpstr>
      <vt:lpstr>Arial</vt:lpstr>
      <vt:lpstr>Avenir Next LT Pro</vt:lpstr>
      <vt:lpstr>Crimson Text</vt:lpstr>
      <vt:lpstr>PrismaticVTI</vt:lpstr>
      <vt:lpstr>La guerra e l'art.11 della Costituzione Italiana.</vt:lpstr>
      <vt:lpstr>COS'E' LA GUERRA?</vt:lpstr>
      <vt:lpstr>I contrari della parola guerra. Cos'è la PACE</vt:lpstr>
      <vt:lpstr>Art. 11 della Costituzione Italiana.</vt:lpstr>
      <vt:lpstr>La posizione dell'Italia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</dc:title>
  <dc:creator>Vincenza Simeoli</dc:creator>
  <cp:lastModifiedBy>Vincenza Simeoli</cp:lastModifiedBy>
  <cp:revision>3</cp:revision>
  <dcterms:created xsi:type="dcterms:W3CDTF">2022-03-06T12:03:31Z</dcterms:created>
  <dcterms:modified xsi:type="dcterms:W3CDTF">2022-03-15T14:32:11Z</dcterms:modified>
</cp:coreProperties>
</file>