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F0D24C-034F-479A-B16A-96BA9ACC47B0}" v="2" dt="2022-03-14T18:27:00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BCFACD-2C4A-45D8-9254-AF9F7717C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77EAA7-B7AE-4830-B30A-E61B5B39A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AF9F06-FB6B-494E-A7F3-08B9772C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F63507-68C3-44EF-B5A5-3119C0F9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57BF37-377A-490A-9910-98E44B70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11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D6546C-63FC-4684-BA53-60609E715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94BDE3-605F-4CBF-9B89-EE0C14CBF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2BF7C1-869C-4159-A65F-F8D5F901C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CDDD3-BB89-4F71-86BE-E56CD784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98D1C9-0ED3-4F26-B4E7-28CEC21A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23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8CFBFD6-951E-4C3D-98BD-037E5D3C7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4BA1802-C421-4C15-B241-6CE6DC8C0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5C8364-0D89-4D79-A77D-0ACB83841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560160-B379-4888-80A6-6EF41469C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C8013-5026-4FE8-98ED-418D4570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95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865622-955C-465D-940D-58547C9E0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A61F61-3E97-4D66-AC43-E21491D98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BF176D-23DD-4F0E-8CA4-DF7F1611B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5BE061-6D31-4F05-AB59-4A281A9D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8E90EA-94BF-4EA6-868E-6C8A99977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56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8FF893-7747-4660-AE15-88B184ECB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750793-E0B9-4827-88F0-465A41EDA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6ADABC-91AF-4C65-AF3F-39B8C38BA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B49A2B-803A-4F9D-8A23-17DA52DE1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53B712-72B3-4CF9-A0F5-F4E3AC2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17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BBD632-61F3-48E6-ABC9-F80D362F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FE4527-5392-44C7-AC9C-8C1E41861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2B0C17-3E8C-4E8F-8E0C-356EE5544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3E1639F-0C3F-42E5-A02A-82D1548B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969ECA-2866-480D-82A9-6EE5F7D5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939CC2-2DD9-4F03-8C73-1CFD6CD6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43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559FB6-BC1D-4C0F-8930-0188FEA4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8343AB-6A33-410C-A366-C0A60FC23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BB97BB-8EB4-4AFC-8D61-70CD20BFF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EC34C53-BE28-46F5-A32A-20BC1FD03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E5279E3-0240-48F7-AF3C-8E4CC5906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BD53DB-5871-4F2A-BDE9-085184A9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D75B03F-50E3-483F-95B5-ED9016A7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BEC827-BDB1-4380-9FEA-07CDB9FA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46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C11157-31D9-4E46-A5E6-97003DB3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8A1A1CA-42E9-4E83-A609-84A5FCB8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401496-4075-4490-9486-CAF6A1C9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91E0D7-38A0-457D-B1E1-9A730077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64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5294338-647A-4E93-96E6-27699442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901BE64-2C96-49DF-BEEF-12D518C2A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BC6141-5442-4D15-8DF7-F7B3995D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99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BBCBB0-4CF7-456F-BBA6-B8739806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373229-68A6-4B3C-A630-355DE3CBA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B92456-0A9E-4DA1-ABF2-FC3BAFE35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C8924F-F546-4256-B7E8-4CC11F9B1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E25BEE-A9A7-4432-8211-560B491E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B36ACF-DA43-4065-B978-DD3D9AFD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2E0151-1707-4D50-A5A1-E89385330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76EE66F-BBB0-4310-B165-90B7F5C06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B4B95A4-C3F6-43A4-8CC0-D6B513E12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D9A971-EEE8-4561-B2CD-4B1BD94E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AC403BA-7895-40A1-89A8-80056439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5046A2-8A6F-4850-B58B-A1D26FAB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8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8B90566-78EB-4D54-B7CE-D1578E912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E6DC68-DCFB-46AB-B6E0-0D9E41757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FDE1F0-E72D-4FD4-8221-83124A0D3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4D52-EDDA-4072-BC5D-76C7D609B940}" type="datetimeFigureOut">
              <a:rPr lang="it-IT" smtClean="0"/>
              <a:t>15/03/2022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1D8AD7-8E7D-445B-B14B-1346A7A26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C3F1BD-AA7B-4D3C-9939-2730EA6B0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8B40-17A8-4233-99D1-375C60EA5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08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mondoimpossibile.blogspot.com/2016/01/intervista-ad-aaron-russo-il-nuov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ruzzo24ore.tv/news/Caramanico-A-breve-un-progetto-di-legge-per-la-parita-di-genere/115877.ht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ressenza.com/it/2017/10/parita-genere-progressi-lenti-un-europa-diseguale/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sity.it/sostenibilita/partnership-e-posizioni/obiettivi-di-sviluppo-sostenibile/goal-5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9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72DDE2A-4CFC-4AB7-9396-4FB5D2A2A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09" y="3130041"/>
            <a:ext cx="4304167" cy="2387600"/>
          </a:xfrm>
        </p:spPr>
        <p:txBody>
          <a:bodyPr anchor="t">
            <a:normAutofit/>
          </a:bodyPr>
          <a:lstStyle/>
          <a:p>
            <a:pPr algn="l"/>
            <a:r>
              <a:rPr lang="it-IT" sz="4100" b="1" i="0" dirty="0">
                <a:effectLst/>
                <a:latin typeface="Arial" panose="020B0604020202020204" pitchFamily="34" charset="0"/>
              </a:rPr>
              <a:t>Agenda 2030: l'emancipazione femminile</a:t>
            </a:r>
            <a:endParaRPr lang="it-IT" sz="41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62B8657-F483-45DC-B58F-6266D8B6F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1" y="3970652"/>
            <a:ext cx="4524095" cy="1709849"/>
          </a:xfrm>
        </p:spPr>
        <p:txBody>
          <a:bodyPr anchor="b">
            <a:normAutofit/>
          </a:bodyPr>
          <a:lstStyle/>
          <a:p>
            <a:pPr algn="l"/>
            <a:r>
              <a:rPr lang="it-IT" sz="2800" dirty="0"/>
              <a:t>L’obiettivo 5 dell’Agenda 2030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, segnale, clipart&#10;&#10;Descrizione generata automaticamente">
            <a:extLst>
              <a:ext uri="{FF2B5EF4-FFF2-40B4-BE49-F238E27FC236}">
                <a16:creationId xmlns:a16="http://schemas.microsoft.com/office/drawing/2014/main" id="{54163BEF-26DA-445F-9F1D-E1BCC50670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1813" r="19314" b="1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01D53B-C6C2-4E88-BCB8-54183AD82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46" y="140649"/>
            <a:ext cx="11592372" cy="1960313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it-IT" b="0" i="0" dirty="0">
                <a:effectLst/>
                <a:latin typeface="FrutigerNeueW02-Regular"/>
              </a:rPr>
              <a:t>Le disparità di genere costituiscono uno dei maggiori ostacoli allo sviluppo sostenibile, alla crescita economica e alla lotta contro la povertà. L’OSM per promuovere l’uguaglianza di genere ha consentito di fare significativi progressi nella scolarizzazione delle ragazze e nell’inserimento delle donne nel mercato del lavoro. Il tema della parità dei sessi ha ottenuto una notevole visibilità ma non è stato possibile affrontare altre tematiche importanti, come la violenza sulle donne, le disparità economiche e la scarsa presenza delle donne negli organismi decisionali a livello politico.</a:t>
            </a:r>
          </a:p>
          <a:p>
            <a:pPr marL="0" indent="0">
              <a:buNone/>
            </a:pPr>
            <a:endParaRPr lang="it-IT" sz="1700" dirty="0"/>
          </a:p>
        </p:txBody>
      </p:sp>
      <p:pic>
        <p:nvPicPr>
          <p:cNvPr id="5" name="Immagine 4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6A9C90B9-CD8C-4DDC-B6C5-C5C4128850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4667" b="-3"/>
          <a:stretch/>
        </p:blipFill>
        <p:spPr>
          <a:xfrm>
            <a:off x="5911532" y="2484255"/>
            <a:ext cx="5150277" cy="37142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4C6D2B4E-9224-41F3-96DF-57897799EC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15346" y="2936780"/>
            <a:ext cx="5150277" cy="295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518649"/>
            <a:ext cx="1128382" cy="847206"/>
            <a:chOff x="8183879" y="1000124"/>
            <a:chExt cx="1562267" cy="1172973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51A2E5-DE45-4DF4-A817-FE4D9F3ED50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3505" y="1617681"/>
            <a:ext cx="5568991" cy="29680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b="0" i="0" dirty="0" err="1">
                <a:effectLst/>
              </a:rPr>
              <a:t>L’obiettivo</a:t>
            </a:r>
            <a:r>
              <a:rPr lang="en-US" sz="3200" b="0" i="0" dirty="0">
                <a:effectLst/>
              </a:rPr>
              <a:t> 5 </a:t>
            </a:r>
            <a:r>
              <a:rPr lang="en-US" sz="3200" b="0" i="0" dirty="0" err="1">
                <a:effectLst/>
              </a:rPr>
              <a:t>mira</a:t>
            </a:r>
            <a:r>
              <a:rPr lang="en-US" sz="3200" b="0" i="0" dirty="0">
                <a:effectLst/>
              </a:rPr>
              <a:t> a </a:t>
            </a:r>
            <a:r>
              <a:rPr lang="en-US" sz="3200" b="0" i="0" dirty="0" err="1">
                <a:effectLst/>
              </a:rPr>
              <a:t>ottenere</a:t>
            </a:r>
            <a:r>
              <a:rPr lang="en-US" sz="3200" b="0" i="0" dirty="0">
                <a:effectLst/>
              </a:rPr>
              <a:t> la </a:t>
            </a:r>
            <a:r>
              <a:rPr lang="en-US" sz="3200" b="0" i="0" dirty="0" err="1">
                <a:effectLst/>
              </a:rPr>
              <a:t>parità</a:t>
            </a:r>
            <a:r>
              <a:rPr lang="en-US" sz="3200" b="0" i="0" dirty="0">
                <a:effectLst/>
              </a:rPr>
              <a:t> di </a:t>
            </a:r>
            <a:r>
              <a:rPr lang="en-US" sz="3200" b="0" i="0" dirty="0" err="1">
                <a:effectLst/>
              </a:rPr>
              <a:t>opportunità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tra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donne</a:t>
            </a:r>
            <a:r>
              <a:rPr lang="en-US" sz="3200" b="0" i="0" dirty="0">
                <a:effectLst/>
              </a:rPr>
              <a:t> e </a:t>
            </a:r>
            <a:r>
              <a:rPr lang="en-US" sz="3200" b="0" i="0" dirty="0" err="1">
                <a:effectLst/>
              </a:rPr>
              <a:t>uomini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nello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sviluppo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economico</a:t>
            </a:r>
            <a:r>
              <a:rPr lang="en-US" sz="3200" b="0" i="0" dirty="0">
                <a:effectLst/>
              </a:rPr>
              <a:t>, </a:t>
            </a:r>
            <a:r>
              <a:rPr lang="en-US" sz="3200" b="0" i="0" dirty="0" err="1">
                <a:effectLst/>
              </a:rPr>
              <a:t>l’eliminazione</a:t>
            </a:r>
            <a:r>
              <a:rPr lang="en-US" sz="3200" b="0" i="0" dirty="0">
                <a:effectLst/>
              </a:rPr>
              <a:t> di </a:t>
            </a:r>
            <a:r>
              <a:rPr lang="en-US" sz="3200" b="0" i="0" dirty="0" err="1">
                <a:effectLst/>
              </a:rPr>
              <a:t>tutte</a:t>
            </a:r>
            <a:r>
              <a:rPr lang="en-US" sz="3200" b="0" i="0" dirty="0">
                <a:effectLst/>
              </a:rPr>
              <a:t> le </a:t>
            </a:r>
            <a:r>
              <a:rPr lang="en-US" sz="3200" b="0" i="0" dirty="0" err="1">
                <a:effectLst/>
              </a:rPr>
              <a:t>forme</a:t>
            </a:r>
            <a:r>
              <a:rPr lang="en-US" sz="3200" b="0" i="0" dirty="0">
                <a:effectLst/>
              </a:rPr>
              <a:t> di </a:t>
            </a:r>
            <a:r>
              <a:rPr lang="en-US" sz="3200" b="0" i="0" dirty="0" err="1">
                <a:effectLst/>
              </a:rPr>
              <a:t>violenza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nei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confronti</a:t>
            </a:r>
            <a:r>
              <a:rPr lang="en-US" sz="3200" b="0" i="0" dirty="0">
                <a:effectLst/>
              </a:rPr>
              <a:t> di </a:t>
            </a:r>
            <a:r>
              <a:rPr lang="en-US" sz="3200" b="0" i="0" dirty="0" err="1">
                <a:effectLst/>
              </a:rPr>
              <a:t>donne</a:t>
            </a:r>
            <a:r>
              <a:rPr lang="en-US" sz="3200" b="0" i="0" dirty="0">
                <a:effectLst/>
              </a:rPr>
              <a:t> e </a:t>
            </a:r>
            <a:r>
              <a:rPr lang="en-US" sz="3200" b="0" i="0" dirty="0" err="1">
                <a:effectLst/>
              </a:rPr>
              <a:t>ragazze</a:t>
            </a:r>
            <a:r>
              <a:rPr lang="en-US" sz="3200" b="0" i="0" dirty="0">
                <a:effectLst/>
              </a:rPr>
              <a:t> (</a:t>
            </a:r>
            <a:r>
              <a:rPr lang="en-US" sz="3200" b="0" i="0" dirty="0" err="1">
                <a:effectLst/>
              </a:rPr>
              <a:t>compresa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l’abolizione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dei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matrimoni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forzati</a:t>
            </a:r>
            <a:r>
              <a:rPr lang="en-US" sz="3200" b="0" i="0" dirty="0">
                <a:effectLst/>
              </a:rPr>
              <a:t> e </a:t>
            </a:r>
            <a:r>
              <a:rPr lang="en-US" sz="3200" b="0" i="0" dirty="0" err="1">
                <a:effectLst/>
              </a:rPr>
              <a:t>precoci</a:t>
            </a:r>
            <a:r>
              <a:rPr lang="en-US" sz="3200" b="0" i="0" dirty="0">
                <a:effectLst/>
              </a:rPr>
              <a:t>) e </a:t>
            </a:r>
            <a:r>
              <a:rPr lang="en-US" sz="3200" b="0" i="0" dirty="0" err="1">
                <a:effectLst/>
              </a:rPr>
              <a:t>l’uguaglianza</a:t>
            </a:r>
            <a:r>
              <a:rPr lang="en-US" sz="3200" b="0" i="0" dirty="0">
                <a:effectLst/>
              </a:rPr>
              <a:t> di </a:t>
            </a:r>
            <a:r>
              <a:rPr lang="en-US" sz="3200" b="0" i="0" dirty="0" err="1">
                <a:effectLst/>
              </a:rPr>
              <a:t>diritti</a:t>
            </a:r>
            <a:r>
              <a:rPr lang="en-US" sz="3200" b="0" i="0" dirty="0">
                <a:effectLst/>
              </a:rPr>
              <a:t> a tutti </a:t>
            </a:r>
            <a:r>
              <a:rPr lang="en-US" sz="3200" b="0" i="0" dirty="0" err="1">
                <a:effectLst/>
              </a:rPr>
              <a:t>i</a:t>
            </a:r>
            <a:r>
              <a:rPr lang="en-US" sz="3200" b="0" i="0" dirty="0">
                <a:effectLst/>
              </a:rPr>
              <a:t> </a:t>
            </a:r>
            <a:r>
              <a:rPr lang="en-US" sz="3200" b="0" i="0" dirty="0" err="1">
                <a:effectLst/>
              </a:rPr>
              <a:t>livelli</a:t>
            </a:r>
            <a:r>
              <a:rPr lang="en-US" sz="3200" b="0" i="0" dirty="0">
                <a:effectLst/>
              </a:rPr>
              <a:t> di </a:t>
            </a:r>
            <a:r>
              <a:rPr lang="en-US" sz="3200" b="0" i="0" dirty="0" err="1">
                <a:effectLst/>
              </a:rPr>
              <a:t>partecipazione</a:t>
            </a:r>
            <a:r>
              <a:rPr lang="en-US" sz="3200" b="0" i="0" dirty="0">
                <a:effectLst/>
              </a:rPr>
              <a:t>. </a:t>
            </a:r>
            <a:endParaRPr lang="en-US" sz="3200" dirty="0"/>
          </a:p>
        </p:txBody>
      </p:sp>
      <p:pic>
        <p:nvPicPr>
          <p:cNvPr id="5" name="Immagine 4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749655DB-326B-4D8B-AD32-87A684C1A7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2" b="1005"/>
          <a:stretch/>
        </p:blipFill>
        <p:spPr>
          <a:xfrm>
            <a:off x="6096000" y="1467947"/>
            <a:ext cx="6096000" cy="390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5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E77C8C8-0B5F-40A4-8AE7-665FECB46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"/>
            <a:ext cx="972709" cy="1935307"/>
            <a:chOff x="10918968" y="713127"/>
            <a:chExt cx="1273032" cy="253283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813FAB4-E18A-4CFA-B75B-920900377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412C0C28-5850-4F97-8E19-24B1DD749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70BFC3E7-50A2-40ED-B5FF-8048F6B6D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9" y="166073"/>
            <a:ext cx="10905066" cy="1135737"/>
          </a:xfrm>
        </p:spPr>
        <p:txBody>
          <a:bodyPr>
            <a:normAutofit/>
          </a:bodyPr>
          <a:lstStyle/>
          <a:p>
            <a:r>
              <a:rPr lang="it-IT" sz="3600" b="0" i="0" dirty="0">
                <a:effectLst/>
                <a:latin typeface="Frutiger Neue W02 Bd"/>
              </a:rPr>
              <a:t>Raggiungere l’uguaglianza di genere e l’autodeterminazione di tutte le donne e ragazze</a:t>
            </a:r>
            <a:endParaRPr lang="it-IT" sz="36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2BACA3B-6B39-4756-B29A-FBDE110D2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537" y="1467882"/>
            <a:ext cx="8979580" cy="5334358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CC5B9A-F4F1-4D8F-B237-0FE948514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1153"/>
            <a:ext cx="9749560" cy="4393982"/>
          </a:xfrm>
        </p:spPr>
        <p:txBody>
          <a:bodyPr>
            <a:noAutofit/>
          </a:bodyPr>
          <a:lstStyle/>
          <a:p>
            <a:r>
              <a:rPr lang="it-IT" sz="2000" b="0" i="0" dirty="0">
                <a:effectLst/>
                <a:latin typeface="FrutigerNeueW02-Regular"/>
              </a:rPr>
              <a:t>Porre fine a ogni forma di discriminazione nei confronti di donne e ragazze</a:t>
            </a:r>
          </a:p>
          <a:p>
            <a:r>
              <a:rPr lang="it-IT" sz="2000" b="0" i="0" dirty="0">
                <a:effectLst/>
                <a:latin typeface="FrutigerNeueW02-Regular"/>
              </a:rPr>
              <a:t>Eliminare ogni pratica abusiva come il matrimonio combinato e il fenomeno delle spose bambine</a:t>
            </a:r>
          </a:p>
          <a:p>
            <a:r>
              <a:rPr lang="it-IT" sz="2000" b="0" i="0" dirty="0">
                <a:effectLst/>
                <a:latin typeface="FrutigerNeueW02-Regular"/>
              </a:rPr>
              <a:t>Riconoscere e valorizzare la cura e il lavoro domestico non retribuito, fornendo un servizio pubblico, infrastrutture e politiche di protezione sociale e la promozione di responsabilità condivise all'interno delle famiglie, conformemente agli standard nazionali</a:t>
            </a:r>
          </a:p>
          <a:p>
            <a:r>
              <a:rPr lang="it-IT" sz="2000" b="0" i="0" dirty="0">
                <a:effectLst/>
                <a:latin typeface="FrutigerNeueW02-Regular"/>
              </a:rPr>
              <a:t>Garantire piena ed effettiva partecipazione femminile e pari opportunità di leadership ad ogni livello decisionale in ambito politico, economico e della vita pubblica</a:t>
            </a:r>
          </a:p>
          <a:p>
            <a:r>
              <a:rPr lang="it-IT" sz="2000" b="0" i="0" dirty="0">
                <a:effectLst/>
                <a:latin typeface="FrutigerNeueW02-Regular"/>
              </a:rPr>
              <a:t>Avviare riforme per dare alle donne uguali diritti di accesso alle risorse economiche così come alla titolarità e al controllo della terra e altre forme di proprietà, ai servizi finanziari, eredità e risorse naturali, in conformità con le leggi nazionali</a:t>
            </a:r>
          </a:p>
          <a:p>
            <a:r>
              <a:rPr lang="it-IT" sz="2000" b="0" i="0" dirty="0">
                <a:effectLst/>
                <a:latin typeface="FrutigerNeueW02-Regular"/>
              </a:rPr>
              <a:t>Rafforzare l'utilizzo di tecnologie abilitanti, in particolare le tecnologie dell'informazione e della comunicazione, per promuovere l'emancipazione della donna</a:t>
            </a:r>
          </a:p>
          <a:p>
            <a:r>
              <a:rPr lang="it-IT" sz="2000" b="0" i="0" dirty="0">
                <a:effectLst/>
                <a:latin typeface="FrutigerNeueW02-Regular"/>
              </a:rPr>
              <a:t>Adottare e intensificare una politica sana ed una legislazione applicabile per la promozione della parità di genere e l'emancipazione di tutte le donne e bambine, a tutti i livelli</a:t>
            </a:r>
          </a:p>
          <a:p>
            <a:endParaRPr lang="it-IT" sz="20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EA7D759-6BEF-4CBD-A325-BCFA77832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317405EC-53E3-473A-8B42-B9475D057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03F2370-11B5-4E16-8AE5-B4854408B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526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2C0654C7-95AB-45ED-8297-4092F2961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GRAZIE PER LA VISIONE!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698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Frutiger Neue W02 Bd</vt:lpstr>
      <vt:lpstr>FrutigerNeueW02-Regular</vt:lpstr>
      <vt:lpstr>Tema di Office</vt:lpstr>
      <vt:lpstr>Agenda 2030: l'emancipazione femminile</vt:lpstr>
      <vt:lpstr>Presentazione standard di PowerPoint</vt:lpstr>
      <vt:lpstr>Presentazione standard di PowerPoint</vt:lpstr>
      <vt:lpstr>Raggiungere l’uguaglianza di genere e l’autodeterminazione di tutte le donne e ragazze</vt:lpstr>
      <vt:lpstr>GRAZIE PER LA VISIONE!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2030: l'emancipazione femminile</dc:title>
  <dc:creator>Aurora D'Angelo</dc:creator>
  <cp:lastModifiedBy>Vincenza Simeoli</cp:lastModifiedBy>
  <cp:revision>2</cp:revision>
  <dcterms:created xsi:type="dcterms:W3CDTF">2022-03-14T16:01:12Z</dcterms:created>
  <dcterms:modified xsi:type="dcterms:W3CDTF">2022-03-15T10:31:27Z</dcterms:modified>
</cp:coreProperties>
</file>