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4C7AE-A757-4252-BA61-AC4220CAE54C}" v="1071" dt="2022-03-09T15:49:31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0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4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0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2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0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3/11/2022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85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5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53" r:id="rId5"/>
    <p:sldLayoutId id="2147483759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yricardomarcenaro.blogspot.com/2015/03/cuento-giovanni-boccaccio-ciento-po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Giovanni_Boccacci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itturebrevi.it/2013/11/03/il_boccaccio-libro-delle-fir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yz.gamepedia.com/The_Decameron_of_Giovanni_Boccaccio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de-DE" sz="6000">
                <a:cs typeface="Calibri Light"/>
              </a:rPr>
              <a:t>GIOVANNI BOCCACCIO</a:t>
            </a:r>
            <a:endParaRPr lang="de-DE" sz="600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 err="1">
                <a:latin typeface="Arial Black"/>
                <a:cs typeface="Calibri"/>
              </a:rPr>
              <a:t>Biancardi</a:t>
            </a:r>
            <a:r>
              <a:rPr lang="de-DE" dirty="0">
                <a:latin typeface="Arial Black"/>
                <a:cs typeface="Calibri"/>
              </a:rPr>
              <a:t> Francesca </a:t>
            </a:r>
            <a:endParaRPr lang="de-DE" dirty="0">
              <a:latin typeface="Arial Black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4" descr="Immagine che contiene parete, persona, abbigliamento, indossando&#10;&#10;Descrizione generata automaticamente">
            <a:extLst>
              <a:ext uri="{FF2B5EF4-FFF2-40B4-BE49-F238E27FC236}">
                <a16:creationId xmlns:a16="http://schemas.microsoft.com/office/drawing/2014/main" id="{F84BDBFB-4464-4C35-ACC2-9720315E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76437" y="1710703"/>
            <a:ext cx="4562652" cy="345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4333140-192B-48CE-85E7-35BBCCDA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871" y="841377"/>
            <a:ext cx="7003001" cy="966362"/>
          </a:xfrm>
        </p:spPr>
        <p:txBody>
          <a:bodyPr>
            <a:noAutofit/>
          </a:bodyPr>
          <a:lstStyle/>
          <a:p>
            <a:r>
              <a:rPr lang="it-IT" sz="8800" dirty="0"/>
              <a:t>BIOGRAFIA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325252-7D3E-4214-A07B-98E57472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681" y="2255924"/>
            <a:ext cx="10755491" cy="34078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+mn-lt"/>
                <a:cs typeface="+mn-lt"/>
              </a:rPr>
              <a:t>Giovanni Boccaccio nasce in Toscana nel 1313. Frutto di una relazione illegittima tra il padre, 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+mn-lt"/>
                <a:cs typeface="+mn-lt"/>
              </a:rPr>
              <a:t>Boccaccino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+mn-lt"/>
                <a:cs typeface="+mn-lt"/>
              </a:rPr>
              <a:t> di </a:t>
            </a:r>
            <a:r>
              <a:rPr lang="it-IT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+mn-lt"/>
                <a:cs typeface="+mn-lt"/>
              </a:rPr>
              <a:t>Chellino</a:t>
            </a:r>
            <a:r>
              <a:rPr lang="it-IT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/>
                <a:ea typeface="+mn-lt"/>
                <a:cs typeface="+mn-lt"/>
              </a:rPr>
              <a:t>, e una donna di estrazione sociale inferiore, viene cresciuto dal genitore a Firenze. Nel 1327 parte per Napoli, per imparare il mestiere mercantile e bancario, seguendo il desiderio paterno di vederlo sistemato in una professione stabile. Viene ospitato alla corte angioina e lì si interessa alla letteratura. A 27 anni è costretto a lasciare Napoli per una crisi economica e la sua vita cambia totalmente, anche a causa dell'epidemia di peste del 1348.  Egli  si innamora di una nobildonna a cui dà il nome letterario di Fiammetta e fa amicizia con Petrarca, con cui condivide la passione per gli antichi testi classici e infine muore nel 1375.</a:t>
            </a:r>
            <a:endParaRPr lang="it-IT" sz="2000" b="1">
              <a:solidFill>
                <a:schemeClr val="tx1">
                  <a:lumMod val="85000"/>
                  <a:lumOff val="15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4311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92ED48-2526-4314-BBF6-1A7F27EC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620" y="727627"/>
            <a:ext cx="6122118" cy="1645920"/>
          </a:xfrm>
        </p:spPr>
        <p:txBody>
          <a:bodyPr>
            <a:noAutofit/>
          </a:bodyPr>
          <a:lstStyle/>
          <a:p>
            <a:r>
              <a:rPr lang="it-IT" sz="8000" dirty="0"/>
              <a:t>PENSIERO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6CAA7309-23AE-457E-91D4-0A842E95B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78395" y="1206900"/>
            <a:ext cx="3468159" cy="446236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76D9AA-14E8-466C-9911-B43A153B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488" y="2423900"/>
            <a:ext cx="5820194" cy="3064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000" b="1" dirty="0">
                <a:latin typeface="Arial Black"/>
                <a:ea typeface="+mn-lt"/>
                <a:cs typeface="+mn-lt"/>
              </a:rPr>
              <a:t>L'uomo insegue i suoi obiettivi, giusti o ingiusti, utilizzando l'intelligenza. Anche l'amore è trattato da Boccaccio in tutte le sue possibili manifestazioni: amore cavalleresco, amore-passione che sfocia nella tragedia e amore volgare.</a:t>
            </a:r>
            <a:endParaRPr lang="it-IT" sz="2000" b="1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9496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A1243-F775-424B-9901-58847C58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913" y="527575"/>
            <a:ext cx="5601419" cy="1371600"/>
          </a:xfrm>
        </p:spPr>
        <p:txBody>
          <a:bodyPr>
            <a:normAutofit/>
          </a:bodyPr>
          <a:lstStyle/>
          <a:p>
            <a:r>
              <a:rPr lang="it-IT" sz="8800"/>
              <a:t>POETICA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BEA6F7-21C7-4555-AB24-A8FBA7584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7460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 sz="2200" b="1" dirty="0">
                <a:latin typeface="Arial Black"/>
                <a:ea typeface="+mn-lt"/>
                <a:cs typeface="+mn-lt"/>
              </a:rPr>
              <a:t>Boccaccio</a:t>
            </a:r>
            <a:r>
              <a:rPr lang="it-IT" sz="2200" dirty="0">
                <a:latin typeface="Arial Black"/>
                <a:ea typeface="+mn-lt"/>
                <a:cs typeface="+mn-lt"/>
              </a:rPr>
              <a:t> intendeva la poesia sia come una dimensione fantastica che consola l'uomo dalle tristezze </a:t>
            </a:r>
            <a:r>
              <a:rPr lang="it-IT" sz="2200" b="1" dirty="0">
                <a:latin typeface="Arial Black"/>
                <a:ea typeface="+mn-lt"/>
                <a:cs typeface="+mn-lt"/>
              </a:rPr>
              <a:t>e</a:t>
            </a:r>
            <a:r>
              <a:rPr lang="it-IT" sz="2200" dirty="0">
                <a:latin typeface="Arial Black"/>
                <a:ea typeface="+mn-lt"/>
                <a:cs typeface="+mn-lt"/>
              </a:rPr>
              <a:t> dalle asprezze, dalle noie </a:t>
            </a:r>
            <a:r>
              <a:rPr lang="it-IT" sz="2200" b="1" dirty="0">
                <a:latin typeface="Arial Black"/>
                <a:ea typeface="+mn-lt"/>
                <a:cs typeface="+mn-lt"/>
              </a:rPr>
              <a:t>e</a:t>
            </a:r>
            <a:r>
              <a:rPr lang="it-IT" sz="2200" dirty="0">
                <a:latin typeface="Arial Black"/>
                <a:ea typeface="+mn-lt"/>
                <a:cs typeface="+mn-lt"/>
              </a:rPr>
              <a:t> dalle sofferenze della vita quotidiana, sia come uno strumento conoscitivo </a:t>
            </a:r>
            <a:r>
              <a:rPr lang="it-IT" sz="2200" b="1" dirty="0">
                <a:latin typeface="Arial Black"/>
                <a:ea typeface="+mn-lt"/>
                <a:cs typeface="+mn-lt"/>
              </a:rPr>
              <a:t>e</a:t>
            </a:r>
            <a:r>
              <a:rPr lang="it-IT" sz="2200" dirty="0">
                <a:latin typeface="Arial Black"/>
                <a:ea typeface="+mn-lt"/>
                <a:cs typeface="+mn-lt"/>
              </a:rPr>
              <a:t> formativo che aiuta a comprendere </a:t>
            </a:r>
            <a:r>
              <a:rPr lang="it-IT" sz="2200" b="1" dirty="0">
                <a:latin typeface="Arial Black"/>
                <a:ea typeface="+mn-lt"/>
                <a:cs typeface="+mn-lt"/>
              </a:rPr>
              <a:t>e</a:t>
            </a:r>
            <a:r>
              <a:rPr lang="it-IT" sz="2200" dirty="0">
                <a:latin typeface="Arial Black"/>
                <a:ea typeface="+mn-lt"/>
                <a:cs typeface="+mn-lt"/>
              </a:rPr>
              <a:t> valorizzare le circostanze dell'esistenza reale. Tuttavia per i suoi scritti scelse la prosa, ma non abbandonò mai del tutto le rime. I valori da lui trattati erano: i valori terreni, la cortesia e l'intelligenza. Egli sviluppò una cultura nuova, quella umanistica, come fece anche Petrarca.</a:t>
            </a:r>
            <a:endParaRPr lang="it-IT" sz="220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42439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D222E-B622-4D6F-92A1-1E66141F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120" y="541953"/>
            <a:ext cx="6147759" cy="1371600"/>
          </a:xfrm>
        </p:spPr>
        <p:txBody>
          <a:bodyPr>
            <a:normAutofit/>
          </a:bodyPr>
          <a:lstStyle/>
          <a:p>
            <a:r>
              <a:rPr lang="it-IT" sz="8800"/>
              <a:t>LE OPERE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A06AFE-470E-4641-985D-3E89E6A8A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1837"/>
            <a:ext cx="10058400" cy="38496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Clr>
                <a:srgbClr val="262626"/>
              </a:buClr>
              <a:buNone/>
            </a:pPr>
            <a:r>
              <a:rPr lang="it-IT" sz="2000" dirty="0">
                <a:latin typeface="Arial Black"/>
                <a:ea typeface="+mn-lt"/>
                <a:cs typeface="+mn-lt"/>
              </a:rPr>
              <a:t>La sua prima opera è intitolata  "La caccia di Diana", che è scritta nel 1333 da un </a:t>
            </a:r>
            <a:r>
              <a:rPr lang="it-IT" sz="2000" b="1" dirty="0">
                <a:latin typeface="Arial Black"/>
                <a:ea typeface="+mn-lt"/>
                <a:cs typeface="+mn-lt"/>
              </a:rPr>
              <a:t>Boccaccio</a:t>
            </a:r>
            <a:r>
              <a:rPr lang="it-IT" sz="2000" dirty="0">
                <a:latin typeface="Arial Black"/>
                <a:ea typeface="+mn-lt"/>
                <a:cs typeface="+mn-lt"/>
              </a:rPr>
              <a:t> appena ventenne. Tratta di Cimone, un cervo che per virtù d'amore si trasforma in uomo, allegoria dell'incivilimento ad </a:t>
            </a:r>
            <a:r>
              <a:rPr lang="it-IT" sz="2000" b="1" dirty="0">
                <a:latin typeface="Arial Black"/>
                <a:ea typeface="+mn-lt"/>
                <a:cs typeface="+mn-lt"/>
              </a:rPr>
              <a:t>opera</a:t>
            </a:r>
            <a:r>
              <a:rPr lang="it-IT" sz="2000" dirty="0">
                <a:latin typeface="Arial Black"/>
                <a:ea typeface="+mn-lt"/>
                <a:cs typeface="+mn-lt"/>
              </a:rPr>
              <a:t> di amore. Altri suoi scritti importanti sono: Il </a:t>
            </a:r>
            <a:r>
              <a:rPr lang="it-IT" sz="2000" dirty="0" err="1">
                <a:latin typeface="Arial Black"/>
                <a:ea typeface="+mn-lt"/>
                <a:cs typeface="+mn-lt"/>
              </a:rPr>
              <a:t>Filostrato</a:t>
            </a:r>
            <a:r>
              <a:rPr lang="it-IT" sz="2000" dirty="0">
                <a:latin typeface="Arial Black"/>
                <a:ea typeface="+mn-lt"/>
                <a:cs typeface="+mn-lt"/>
              </a:rPr>
              <a:t> (1335), Il </a:t>
            </a:r>
            <a:r>
              <a:rPr lang="it-IT" sz="2000" dirty="0" err="1">
                <a:latin typeface="Arial Black"/>
                <a:ea typeface="+mn-lt"/>
                <a:cs typeface="+mn-lt"/>
              </a:rPr>
              <a:t>Filocolo</a:t>
            </a:r>
            <a:r>
              <a:rPr lang="it-IT" sz="2000" dirty="0">
                <a:latin typeface="Arial Black"/>
                <a:ea typeface="+mn-lt"/>
                <a:cs typeface="+mn-lt"/>
              </a:rPr>
              <a:t> (1336) ed Elegia </a:t>
            </a:r>
            <a:r>
              <a:rPr lang="it-IT" sz="2000" b="1" dirty="0">
                <a:latin typeface="Arial Black"/>
                <a:ea typeface="+mn-lt"/>
                <a:cs typeface="+mn-lt"/>
              </a:rPr>
              <a:t>di</a:t>
            </a:r>
            <a:r>
              <a:rPr lang="it-IT" sz="2000" dirty="0">
                <a:latin typeface="Arial Black"/>
                <a:ea typeface="+mn-lt"/>
                <a:cs typeface="+mn-lt"/>
              </a:rPr>
              <a:t> Madonna Fiammetta (1343-1344).  Dopo la peste del 1348, inizia il suo capolavoro, il Decameron, che concluderà nel 1351: l'opera, una raccolta di cento </a:t>
            </a:r>
            <a:r>
              <a:rPr lang="it-IT" sz="2000" b="1" dirty="0">
                <a:latin typeface="Arial Black"/>
                <a:ea typeface="+mn-lt"/>
                <a:cs typeface="+mn-lt"/>
              </a:rPr>
              <a:t>novelle</a:t>
            </a:r>
            <a:r>
              <a:rPr lang="it-IT" sz="2000" dirty="0">
                <a:latin typeface="Arial Black"/>
                <a:ea typeface="+mn-lt"/>
                <a:cs typeface="+mn-lt"/>
              </a:rPr>
              <a:t> raccontate da dieci giovani narratori in dieci giorni, non è solo il testo più celebre dello scrittore fiorentino, ma una vera e propria sintesi di tutto il mondo comunale e mercantile del tempo.</a:t>
            </a:r>
            <a:endParaRPr lang="it-IT" sz="2000">
              <a:latin typeface="Arial Black"/>
            </a:endParaRPr>
          </a:p>
          <a:p>
            <a:pPr marL="0" indent="0"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94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C2FFF0-1535-4299-933D-79167480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130413"/>
            <a:ext cx="9637485" cy="3299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dirty="0"/>
              <a:t>GRAZIE </a:t>
            </a:r>
            <a:r>
              <a:rPr lang="en-US" sz="6800" cap="all" spc="-100"/>
              <a:t>PER</a:t>
            </a:r>
            <a:r>
              <a:rPr lang="en-US" sz="6800" cap="all" spc="-100" dirty="0"/>
              <a:t> </a:t>
            </a:r>
            <a:r>
              <a:rPr lang="en-US" sz="6800" cap="all" spc="-100"/>
              <a:t>LA VISIONE!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F44E8528-22D3-431A-85A0-01E24E7AF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6321" y="3551208"/>
            <a:ext cx="2286000" cy="2286000"/>
          </a:xfrm>
          <a:prstGeom prst="rect">
            <a:avLst/>
          </a:prstGeom>
        </p:spPr>
      </p:pic>
      <p:pic>
        <p:nvPicPr>
          <p:cNvPr id="8" name="Immagine 9" descr="Immagine che contiene testo, segnale, esterni, targa&#10;&#10;Descrizione generata automaticamente">
            <a:extLst>
              <a:ext uri="{FF2B5EF4-FFF2-40B4-BE49-F238E27FC236}">
                <a16:creationId xmlns:a16="http://schemas.microsoft.com/office/drawing/2014/main" id="{890C5C64-173C-46D0-837F-3D336BE04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33117" y="2848769"/>
            <a:ext cx="2613804" cy="30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9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 Black</vt:lpstr>
      <vt:lpstr>Garamond</vt:lpstr>
      <vt:lpstr>Georgia Pro</vt:lpstr>
      <vt:lpstr>Georgia Pro Cond Black</vt:lpstr>
      <vt:lpstr>SavonVTI</vt:lpstr>
      <vt:lpstr>GIOVANNI BOCCACCIO</vt:lpstr>
      <vt:lpstr>BIOGRAFIA</vt:lpstr>
      <vt:lpstr>PENSIERO</vt:lpstr>
      <vt:lpstr>POETICA</vt:lpstr>
      <vt:lpstr>LE OPERE</vt:lpstr>
      <vt:lpstr>GRAZIE PER LA VISIONE!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Vincenza Simeoli</dc:creator>
  <cp:lastModifiedBy>Vincenza Simeoli</cp:lastModifiedBy>
  <cp:revision>279</cp:revision>
  <dcterms:created xsi:type="dcterms:W3CDTF">2022-03-09T14:43:22Z</dcterms:created>
  <dcterms:modified xsi:type="dcterms:W3CDTF">2022-03-11T07:28:06Z</dcterms:modified>
</cp:coreProperties>
</file>