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57" r:id="rId4"/>
    <p:sldId id="256" r:id="rId5"/>
    <p:sldId id="266" r:id="rId6"/>
    <p:sldId id="263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66AB0D-09B5-42B8-B70A-4393679D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ED9CE23-1CEA-4666-86F5-DD1F64F96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1B71BC-E0A6-4369-A657-D79ACBB1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8DB4-E147-4C16-8122-2B8EA9A99BA3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0D8206-3634-4D7D-8CCB-3BFD4B20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D7D158-9DD4-4D22-A292-F7EA5A34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BA88-FB43-4C6C-B1DF-8D85EF14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64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A5A9C5-709F-4D42-8A87-DE5B19DA1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9F0E8E1-6BFB-4AAE-BF17-BBC548C74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730188-9D6E-4BFF-B81B-14ADD02B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8DB4-E147-4C16-8122-2B8EA9A99BA3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61BB50-CE87-4BE6-8E07-9D23521B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AA2674-4BB8-4DB9-847A-ADC4BE1F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BA88-FB43-4C6C-B1DF-8D85EF14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58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554E486-C932-43CB-9E6A-9121754B7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299A9D7-86F7-4948-BDA0-53016CD4F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B835BD-9646-47D5-8579-0AAC7ED4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8DB4-E147-4C16-8122-2B8EA9A99BA3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4F62B5-6915-49E3-95A9-44AE5779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8F3ECC-D73D-4E19-8B57-8C7E8518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BA88-FB43-4C6C-B1DF-8D85EF14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500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86F9FD-F952-4035-B94C-F26E5CC9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E14BC6-6B5D-4B61-9B26-52A58B8E1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1A8633-4FDD-4569-A616-1A6905E7E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8DB4-E147-4C16-8122-2B8EA9A99BA3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8C7ADD-4815-4F4C-80D6-74D8C3D1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7D74BA-16B8-4797-8AF7-54FC70FB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BA88-FB43-4C6C-B1DF-8D85EF14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31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4015C0-E129-4E21-83D9-6AFAAE98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D6A7BE-6875-4C02-AAE1-5141117EA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F9A765-0039-424A-83E7-6C18D0BA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8DB4-E147-4C16-8122-2B8EA9A99BA3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73B200-225E-46C5-9A62-7C6FED06C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E8D425-5CDC-4E3D-A50C-1A69FE647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BA88-FB43-4C6C-B1DF-8D85EF14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2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3460C8-1C8B-4FC4-A7DA-E8D62260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6CAAE0-1E77-4D3E-898A-7A3F8EEF3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CB66C54-D369-4F66-93C0-E733FDD42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B02030-C817-4733-A5A2-718F3D8D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8DB4-E147-4C16-8122-2B8EA9A99BA3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4CB7B5-6A4E-4DD8-A989-6784F0E1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5410BA-DAF4-4CD2-A2A6-F84D558A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BA88-FB43-4C6C-B1DF-8D85EF14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38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CB8A33-C4B1-4196-8BFB-ED0914AB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EE2C5A-69D8-42A2-9F52-20D02B7B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B32CD1-0B28-4B0A-B63D-E52990933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E178E3A-6B29-4C05-8A60-D1D288B70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1391C13-9683-4CCA-915D-59D9DC51C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9C7FEAD-7D69-4866-A67B-CA3B89D2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8DB4-E147-4C16-8122-2B8EA9A99BA3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852840D-E76A-4466-807B-B266B69C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86FD406-ABE3-4640-935E-AF62E9BF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BA88-FB43-4C6C-B1DF-8D85EF14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9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017CBF-58C6-42EE-9EAF-E916A1EC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6751F5D-1667-48AD-86DA-D36C84F9C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8DB4-E147-4C16-8122-2B8EA9A99BA3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D8138FF-1392-45C2-97CD-0972360C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45140A-9310-4F3C-BBC7-37732D50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BA88-FB43-4C6C-B1DF-8D85EF14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41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ED86E51-4386-41AE-94F8-8915AA32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8DB4-E147-4C16-8122-2B8EA9A99BA3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46C61EE-DEFC-4B27-9F87-159E7C65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9C19F25-1652-4E86-A15F-A079F244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BA88-FB43-4C6C-B1DF-8D85EF14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C196B3-11F5-4303-907A-51221978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1BDF3D-B571-42F6-931E-4E2B3632B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EFE9D2-E901-45DD-B2C7-68ADB904E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7FF298-A54D-4074-99CA-E7A3B9C51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8DB4-E147-4C16-8122-2B8EA9A99BA3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E962CF-EF2F-44F2-B542-6A8C4F89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1EC466-85B8-4EB8-91F2-47C6C25C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BA88-FB43-4C6C-B1DF-8D85EF14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99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2F9C6D-804A-4574-99BD-76008A8D8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E9DE75F-60B3-42E1-AA2E-5401C2EB9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51D5A4-7D4E-4E93-BF7C-8FF2D52F2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95B265-8442-466A-B68E-808C0ACB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8DB4-E147-4C16-8122-2B8EA9A99BA3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95F0A0-45CF-4D4D-810E-36C0B566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401BF7-0B14-4845-8879-FBFE22B2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BA88-FB43-4C6C-B1DF-8D85EF14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28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74F1543-9447-44D6-9182-F7DF8BAD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BC0342-85A5-4AFD-BAB8-5A8C9A240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AFDCE2-2045-49C3-BA52-CD7874937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B8DB4-E147-4C16-8122-2B8EA9A99BA3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508CCB-A533-478A-8E27-38B00B481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3D27DB-79CA-468F-B735-655165C4A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8BA88-FB43-4C6C-B1DF-8D85EF14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85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4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>
            <a:extLst>
              <a:ext uri="{FF2B5EF4-FFF2-40B4-BE49-F238E27FC236}">
                <a16:creationId xmlns:a16="http://schemas.microsoft.com/office/drawing/2014/main" id="{EA4FA0A6-A9EA-45BD-807F-13A8A7C6E8C5}"/>
              </a:ext>
            </a:extLst>
          </p:cNvPr>
          <p:cNvSpPr/>
          <p:nvPr/>
        </p:nvSpPr>
        <p:spPr>
          <a:xfrm>
            <a:off x="769256" y="454063"/>
            <a:ext cx="9637486" cy="364620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AF11A4-A1F2-4699-9D31-89A2EE23AD8B}"/>
              </a:ext>
            </a:extLst>
          </p:cNvPr>
          <p:cNvSpPr txBox="1"/>
          <p:nvPr/>
        </p:nvSpPr>
        <p:spPr>
          <a:xfrm>
            <a:off x="769256" y="3849392"/>
            <a:ext cx="96374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2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«Buongiorno, oggi vi presenterò il bullismo e il cyberbullismo non con le classiche foto di violenza, ma con dei fumetti per rendere buffo l’argomento e dare forza ai miei coetanei di parlarne senza vergognarsi e chiudersi in se stessi». </a:t>
            </a:r>
          </a:p>
        </p:txBody>
      </p:sp>
    </p:spTree>
    <p:extLst>
      <p:ext uri="{BB962C8B-B14F-4D97-AF65-F5344CB8AC3E}">
        <p14:creationId xmlns:p14="http://schemas.microsoft.com/office/powerpoint/2010/main" val="3817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5000" t="19000" r="13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4BF6690E-34CC-48C0-ACA0-AE3D0F10948F}"/>
              </a:ext>
            </a:extLst>
          </p:cNvPr>
          <p:cNvSpPr txBox="1"/>
          <p:nvPr/>
        </p:nvSpPr>
        <p:spPr>
          <a:xfrm>
            <a:off x="876161" y="109415"/>
            <a:ext cx="104396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bullismo si può definire come una forma di violenza verbale, fisica e psicologica ripetuta nel tempo in modo intenzionale da una o più persone i “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bulli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nei confronti di un'altra la “</a:t>
            </a:r>
            <a:r>
              <a:rPr lang="it-IT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vittima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al fine di prevaricare e arrecare danno.</a:t>
            </a:r>
          </a:p>
        </p:txBody>
      </p:sp>
    </p:spTree>
    <p:extLst>
      <p:ext uri="{BB962C8B-B14F-4D97-AF65-F5344CB8AC3E}">
        <p14:creationId xmlns:p14="http://schemas.microsoft.com/office/powerpoint/2010/main" val="94567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21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DFE832F-0489-4A0B-B19B-462EA8C21566}"/>
              </a:ext>
            </a:extLst>
          </p:cNvPr>
          <p:cNvSpPr/>
          <p:nvPr/>
        </p:nvSpPr>
        <p:spPr>
          <a:xfrm>
            <a:off x="-454236" y="-488188"/>
            <a:ext cx="10199078" cy="4915114"/>
          </a:xfrm>
          <a:prstGeom prst="rect">
            <a:avLst/>
          </a:prstGeom>
          <a:blipFill dpi="0" rotWithShape="1">
            <a:blip r:embed="rId2"/>
            <a:srcRect/>
            <a:stretch>
              <a:fillRect t="5000" b="-24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E00AAC4-C9ED-45C0-B984-91B74DC6F5A9}"/>
              </a:ext>
            </a:extLst>
          </p:cNvPr>
          <p:cNvSpPr/>
          <p:nvPr/>
        </p:nvSpPr>
        <p:spPr>
          <a:xfrm>
            <a:off x="7749074" y="3429000"/>
            <a:ext cx="4375466" cy="3377660"/>
          </a:xfrm>
          <a:prstGeom prst="rect">
            <a:avLst/>
          </a:prstGeom>
          <a:blipFill dpi="0" rotWithShape="1">
            <a:blip r:embed="rId3"/>
            <a:srcRect/>
            <a:stretch>
              <a:fillRect l="-6000" t="-7000" r="-2000" b="-79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umetto: ovale 8">
            <a:extLst>
              <a:ext uri="{FF2B5EF4-FFF2-40B4-BE49-F238E27FC236}">
                <a16:creationId xmlns:a16="http://schemas.microsoft.com/office/drawing/2014/main" id="{882466D8-0FBF-4C03-9125-76FBB193C2BD}"/>
              </a:ext>
            </a:extLst>
          </p:cNvPr>
          <p:cNvSpPr/>
          <p:nvPr/>
        </p:nvSpPr>
        <p:spPr>
          <a:xfrm flipH="1">
            <a:off x="4874456" y="335485"/>
            <a:ext cx="2443088" cy="967310"/>
          </a:xfrm>
          <a:prstGeom prst="wedgeEllipseCallout">
            <a:avLst>
              <a:gd name="adj1" fmla="val 10412"/>
              <a:gd name="adj2" fmla="val 62453"/>
            </a:avLst>
          </a:prstGeom>
          <a:blipFill dpi="0" rotWithShape="1">
            <a:blip r:embed="rId4"/>
            <a:srcRect/>
            <a:stretch>
              <a:fillRect t="4000" r="7000" b="6000"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Fumetto: ovale 9">
            <a:extLst>
              <a:ext uri="{FF2B5EF4-FFF2-40B4-BE49-F238E27FC236}">
                <a16:creationId xmlns:a16="http://schemas.microsoft.com/office/drawing/2014/main" id="{FB2D15D3-24D8-4C34-9773-E968AF211DDC}"/>
              </a:ext>
            </a:extLst>
          </p:cNvPr>
          <p:cNvSpPr/>
          <p:nvPr/>
        </p:nvSpPr>
        <p:spPr>
          <a:xfrm>
            <a:off x="7916217" y="948834"/>
            <a:ext cx="1420011" cy="707923"/>
          </a:xfrm>
          <a:prstGeom prst="wedgeEllipseCallout">
            <a:avLst>
              <a:gd name="adj1" fmla="val -26870"/>
              <a:gd name="adj2" fmla="val 65190"/>
            </a:avLst>
          </a:prstGeom>
          <a:blipFill dpi="0" rotWithShape="1">
            <a:blip r:embed="rId5"/>
            <a:srcRect/>
            <a:stretch>
              <a:fillRect l="-38000" t="-7000" r="-1000" b="9000"/>
            </a:stretch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AD6AA6A-8F24-4FCA-A301-612C2A500765}"/>
              </a:ext>
            </a:extLst>
          </p:cNvPr>
          <p:cNvSpPr txBox="1"/>
          <p:nvPr/>
        </p:nvSpPr>
        <p:spPr>
          <a:xfrm>
            <a:off x="262811" y="4647297"/>
            <a:ext cx="7486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/>
              <a:t>La scuola è la prima vera istituzione sociale dove gli studenti devono essere incoraggiati a denunciare episodi di bullismo per un pronto intervento delle autorità. In tal senso è molto importante la fiducia che i ragazzi devono avere nelle istituzioni.</a:t>
            </a:r>
          </a:p>
        </p:txBody>
      </p:sp>
    </p:spTree>
    <p:extLst>
      <p:ext uri="{BB962C8B-B14F-4D97-AF65-F5344CB8AC3E}">
        <p14:creationId xmlns:p14="http://schemas.microsoft.com/office/powerpoint/2010/main" val="24962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616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2CFE7858-97FD-435A-B8F8-6DC495657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0971" y="386781"/>
            <a:ext cx="10473608" cy="957632"/>
          </a:xfrm>
        </p:spPr>
        <p:txBody>
          <a:bodyPr>
            <a:normAutofit fontScale="92500"/>
          </a:bodyPr>
          <a:lstStyle/>
          <a:p>
            <a:r>
              <a:rPr lang="it-IT" sz="36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Ogni parola può trasformarsi in un pugno o una carezza.</a:t>
            </a:r>
          </a:p>
          <a:p>
            <a:endParaRPr lang="it-IT" sz="2800" b="1" i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773D3D0-0079-4A34-A103-0B261CAC3145}"/>
              </a:ext>
            </a:extLst>
          </p:cNvPr>
          <p:cNvSpPr/>
          <p:nvPr/>
        </p:nvSpPr>
        <p:spPr>
          <a:xfrm>
            <a:off x="0" y="2888342"/>
            <a:ext cx="2481943" cy="222179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C2BFD0B-5CEA-4201-BDFF-3DE8053998EA}"/>
              </a:ext>
            </a:extLst>
          </p:cNvPr>
          <p:cNvSpPr/>
          <p:nvPr/>
        </p:nvSpPr>
        <p:spPr>
          <a:xfrm>
            <a:off x="9710057" y="2888343"/>
            <a:ext cx="2481943" cy="222179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5E290CD-178E-4EDB-B3DE-BB757C49ED02}"/>
              </a:ext>
            </a:extLst>
          </p:cNvPr>
          <p:cNvSpPr txBox="1"/>
          <p:nvPr/>
        </p:nvSpPr>
        <p:spPr>
          <a:xfrm>
            <a:off x="3464510" y="1344413"/>
            <a:ext cx="5897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i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TU PUOI SCEGLIERE !!!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7636477A-F556-48FF-BB3F-A61C0389A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233" y="2283887"/>
            <a:ext cx="7951534" cy="24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65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026618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7014F-949E-4B4D-BF63-779D89B9E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6820" y="1373667"/>
            <a:ext cx="3419180" cy="895123"/>
          </a:xfrm>
        </p:spPr>
        <p:txBody>
          <a:bodyPr>
            <a:normAutofit fontScale="90000"/>
          </a:bodyPr>
          <a:lstStyle/>
          <a:p>
            <a:r>
              <a:rPr lang="it-IT" sz="6700" b="1" dirty="0"/>
              <a:t>B</a:t>
            </a:r>
            <a:r>
              <a:rPr lang="it-IT" sz="6700" b="1" dirty="0">
                <a:solidFill>
                  <a:schemeClr val="accent1"/>
                </a:solidFill>
              </a:rPr>
              <a:t>u</a:t>
            </a:r>
            <a:r>
              <a:rPr lang="it-IT" sz="6700" b="1" dirty="0"/>
              <a:t>llismo</a:t>
            </a:r>
            <a:r>
              <a:rPr lang="it-IT" dirty="0"/>
              <a:t>     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1FC6C13-2B39-4D7C-8471-2550126828E3}"/>
              </a:ext>
            </a:extLst>
          </p:cNvPr>
          <p:cNvSpPr/>
          <p:nvPr/>
        </p:nvSpPr>
        <p:spPr>
          <a:xfrm rot="19276566">
            <a:off x="3557212" y="659652"/>
            <a:ext cx="5565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</a:t>
            </a:r>
            <a:endParaRPr lang="it-IT" sz="540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F2C3AD8-E34E-456A-BE19-B23D5D1AB62C}"/>
              </a:ext>
            </a:extLst>
          </p:cNvPr>
          <p:cNvSpPr/>
          <p:nvPr/>
        </p:nvSpPr>
        <p:spPr>
          <a:xfrm rot="20094584">
            <a:off x="4108128" y="265722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</a:t>
            </a:r>
            <a:endParaRPr lang="it-IT" sz="5400" b="1" cap="none" spc="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3E6D4E-6A02-4706-805B-E888C400B2B1}"/>
              </a:ext>
            </a:extLst>
          </p:cNvPr>
          <p:cNvSpPr/>
          <p:nvPr/>
        </p:nvSpPr>
        <p:spPr>
          <a:xfrm rot="1695596">
            <a:off x="6415589" y="511193"/>
            <a:ext cx="4882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D08EF72-C48A-47E6-9B7A-2DE1E4160B8A}"/>
              </a:ext>
            </a:extLst>
          </p:cNvPr>
          <p:cNvSpPr/>
          <p:nvPr/>
        </p:nvSpPr>
        <p:spPr>
          <a:xfrm rot="21393587">
            <a:off x="4720739" y="15867"/>
            <a:ext cx="556563" cy="923330"/>
          </a:xfrm>
          <a:prstGeom prst="rect">
            <a:avLst/>
          </a:prstGeom>
          <a:noFill/>
          <a:effectLst>
            <a:glow rad="127000">
              <a:schemeClr val="accent1">
                <a:alpha val="89000"/>
              </a:schemeClr>
            </a:glow>
          </a:effectLst>
          <a:scene3d>
            <a:camera prst="orthographicFront"/>
            <a:lightRig rig="threePt" dir="t"/>
          </a:scene3d>
          <a:sp3d>
            <a:bevelB h="4445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2E6BA91E-79D8-4FFD-87B5-A5163E7DDA55}"/>
              </a:ext>
            </a:extLst>
          </p:cNvPr>
          <p:cNvSpPr txBox="1">
            <a:spLocks/>
          </p:cNvSpPr>
          <p:nvPr/>
        </p:nvSpPr>
        <p:spPr>
          <a:xfrm>
            <a:off x="5332010" y="1326634"/>
            <a:ext cx="4243801" cy="8951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err="1"/>
              <a:t>B</a:t>
            </a:r>
            <a:r>
              <a:rPr lang="it-IT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r>
              <a:rPr lang="it-IT" b="1" dirty="0" err="1"/>
              <a:t>llismo</a:t>
            </a:r>
            <a:r>
              <a:rPr lang="it-IT" b="1" dirty="0"/>
              <a:t>     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BA44C4B-909C-49D4-A832-BCDC727C6403}"/>
              </a:ext>
            </a:extLst>
          </p:cNvPr>
          <p:cNvSpPr/>
          <p:nvPr/>
        </p:nvSpPr>
        <p:spPr>
          <a:xfrm rot="1134240">
            <a:off x="5681962" y="158787"/>
            <a:ext cx="10283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4D8E922-9123-4AD2-B842-4FD0835006C4}"/>
              </a:ext>
            </a:extLst>
          </p:cNvPr>
          <p:cNvSpPr/>
          <p:nvPr/>
        </p:nvSpPr>
        <p:spPr>
          <a:xfrm rot="21393587">
            <a:off x="5359234" y="25978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E71C7C9-342C-4CF7-9D89-C7885F765BEE}"/>
              </a:ext>
            </a:extLst>
          </p:cNvPr>
          <p:cNvSpPr txBox="1"/>
          <p:nvPr/>
        </p:nvSpPr>
        <p:spPr>
          <a:xfrm>
            <a:off x="1893589" y="3200246"/>
            <a:ext cx="86650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dirty="0"/>
              <a:t>La strategia migliore per combattere il bullismo è la prevenzione, alla base della quale c'è la promozione di un clima culturale, sociale ed emotivo in grado di scoraggiare sul nascere i comportamenti di prevaricazione e prepotenza..</a:t>
            </a:r>
          </a:p>
        </p:txBody>
      </p:sp>
    </p:spTree>
    <p:extLst>
      <p:ext uri="{BB962C8B-B14F-4D97-AF65-F5344CB8AC3E}">
        <p14:creationId xmlns:p14="http://schemas.microsoft.com/office/powerpoint/2010/main" val="340782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193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Bullismo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Compaq</dc:creator>
  <cp:lastModifiedBy>Vincenza Simeoli</cp:lastModifiedBy>
  <cp:revision>7</cp:revision>
  <dcterms:created xsi:type="dcterms:W3CDTF">2022-02-09T11:49:11Z</dcterms:created>
  <dcterms:modified xsi:type="dcterms:W3CDTF">2022-03-19T07:43:25Z</dcterms:modified>
</cp:coreProperties>
</file>