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54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D5912005-00A0-44EA-A49E-0BDB1BD79F54}" type="datetimeFigureOut">
              <a:rPr lang="it-IT" smtClean="0"/>
              <a:t>19/03/2022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27B85E2-B35D-4C5A-87A4-1A5A00580DA7}" type="slidenum">
              <a:rPr lang="it-IT" smtClean="0"/>
              <a:t>‹N›</a:t>
            </a:fld>
            <a:endParaRPr lang="it-IT"/>
          </a:p>
        </p:txBody>
      </p:sp>
    </p:spTree>
    <p:extLst>
      <p:ext uri="{BB962C8B-B14F-4D97-AF65-F5344CB8AC3E}">
        <p14:creationId xmlns:p14="http://schemas.microsoft.com/office/powerpoint/2010/main" val="2593440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5912005-00A0-44EA-A49E-0BDB1BD79F54}" type="datetimeFigureOut">
              <a:rPr lang="it-IT" smtClean="0"/>
              <a:t>19/03/2022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27B85E2-B35D-4C5A-87A4-1A5A00580DA7}" type="slidenum">
              <a:rPr lang="it-IT" smtClean="0"/>
              <a:t>‹N›</a:t>
            </a:fld>
            <a:endParaRPr lang="it-IT"/>
          </a:p>
        </p:txBody>
      </p:sp>
    </p:spTree>
    <p:extLst>
      <p:ext uri="{BB962C8B-B14F-4D97-AF65-F5344CB8AC3E}">
        <p14:creationId xmlns:p14="http://schemas.microsoft.com/office/powerpoint/2010/main" val="981217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5912005-00A0-44EA-A49E-0BDB1BD79F54}" type="datetimeFigureOut">
              <a:rPr lang="it-IT" smtClean="0"/>
              <a:t>19/03/2022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27B85E2-B35D-4C5A-87A4-1A5A00580DA7}" type="slidenum">
              <a:rPr lang="it-IT" smtClean="0"/>
              <a:t>‹N›</a:t>
            </a:fld>
            <a:endParaRPr lang="it-IT"/>
          </a:p>
        </p:txBody>
      </p:sp>
    </p:spTree>
    <p:extLst>
      <p:ext uri="{BB962C8B-B14F-4D97-AF65-F5344CB8AC3E}">
        <p14:creationId xmlns:p14="http://schemas.microsoft.com/office/powerpoint/2010/main" val="2905176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5912005-00A0-44EA-A49E-0BDB1BD79F54}" type="datetimeFigureOut">
              <a:rPr lang="it-IT" smtClean="0"/>
              <a:t>19/03/2022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27B85E2-B35D-4C5A-87A4-1A5A00580DA7}" type="slidenum">
              <a:rPr lang="it-IT" smtClean="0"/>
              <a:t>‹N›</a:t>
            </a:fld>
            <a:endParaRPr lang="it-IT"/>
          </a:p>
        </p:txBody>
      </p:sp>
    </p:spTree>
    <p:extLst>
      <p:ext uri="{BB962C8B-B14F-4D97-AF65-F5344CB8AC3E}">
        <p14:creationId xmlns:p14="http://schemas.microsoft.com/office/powerpoint/2010/main" val="1160829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D5912005-00A0-44EA-A49E-0BDB1BD79F54}" type="datetimeFigureOut">
              <a:rPr lang="it-IT" smtClean="0"/>
              <a:t>19/03/2022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27B85E2-B35D-4C5A-87A4-1A5A00580DA7}" type="slidenum">
              <a:rPr lang="it-IT" smtClean="0"/>
              <a:t>‹N›</a:t>
            </a:fld>
            <a:endParaRPr lang="it-IT"/>
          </a:p>
        </p:txBody>
      </p:sp>
    </p:spTree>
    <p:extLst>
      <p:ext uri="{BB962C8B-B14F-4D97-AF65-F5344CB8AC3E}">
        <p14:creationId xmlns:p14="http://schemas.microsoft.com/office/powerpoint/2010/main" val="297924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D5912005-00A0-44EA-A49E-0BDB1BD79F54}" type="datetimeFigureOut">
              <a:rPr lang="it-IT" smtClean="0"/>
              <a:t>19/03/2022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27B85E2-B35D-4C5A-87A4-1A5A00580DA7}" type="slidenum">
              <a:rPr lang="it-IT" smtClean="0"/>
              <a:t>‹N›</a:t>
            </a:fld>
            <a:endParaRPr lang="it-IT"/>
          </a:p>
        </p:txBody>
      </p:sp>
    </p:spTree>
    <p:extLst>
      <p:ext uri="{BB962C8B-B14F-4D97-AF65-F5344CB8AC3E}">
        <p14:creationId xmlns:p14="http://schemas.microsoft.com/office/powerpoint/2010/main" val="4190146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D5912005-00A0-44EA-A49E-0BDB1BD79F54}" type="datetimeFigureOut">
              <a:rPr lang="it-IT" smtClean="0"/>
              <a:t>19/03/2022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27B85E2-B35D-4C5A-87A4-1A5A00580DA7}" type="slidenum">
              <a:rPr lang="it-IT" smtClean="0"/>
              <a:t>‹N›</a:t>
            </a:fld>
            <a:endParaRPr lang="it-IT"/>
          </a:p>
        </p:txBody>
      </p:sp>
    </p:spTree>
    <p:extLst>
      <p:ext uri="{BB962C8B-B14F-4D97-AF65-F5344CB8AC3E}">
        <p14:creationId xmlns:p14="http://schemas.microsoft.com/office/powerpoint/2010/main" val="2601263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D5912005-00A0-44EA-A49E-0BDB1BD79F54}" type="datetimeFigureOut">
              <a:rPr lang="it-IT" smtClean="0"/>
              <a:t>19/03/2022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27B85E2-B35D-4C5A-87A4-1A5A00580DA7}" type="slidenum">
              <a:rPr lang="it-IT" smtClean="0"/>
              <a:t>‹N›</a:t>
            </a:fld>
            <a:endParaRPr lang="it-IT"/>
          </a:p>
        </p:txBody>
      </p:sp>
    </p:spTree>
    <p:extLst>
      <p:ext uri="{BB962C8B-B14F-4D97-AF65-F5344CB8AC3E}">
        <p14:creationId xmlns:p14="http://schemas.microsoft.com/office/powerpoint/2010/main" val="722082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5912005-00A0-44EA-A49E-0BDB1BD79F54}" type="datetimeFigureOut">
              <a:rPr lang="it-IT" smtClean="0"/>
              <a:t>19/03/2022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27B85E2-B35D-4C5A-87A4-1A5A00580DA7}" type="slidenum">
              <a:rPr lang="it-IT" smtClean="0"/>
              <a:t>‹N›</a:t>
            </a:fld>
            <a:endParaRPr lang="it-IT"/>
          </a:p>
        </p:txBody>
      </p:sp>
    </p:spTree>
    <p:extLst>
      <p:ext uri="{BB962C8B-B14F-4D97-AF65-F5344CB8AC3E}">
        <p14:creationId xmlns:p14="http://schemas.microsoft.com/office/powerpoint/2010/main" val="1966083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5912005-00A0-44EA-A49E-0BDB1BD79F54}" type="datetimeFigureOut">
              <a:rPr lang="it-IT" smtClean="0"/>
              <a:t>19/03/2022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27B85E2-B35D-4C5A-87A4-1A5A00580DA7}" type="slidenum">
              <a:rPr lang="it-IT" smtClean="0"/>
              <a:t>‹N›</a:t>
            </a:fld>
            <a:endParaRPr lang="it-IT"/>
          </a:p>
        </p:txBody>
      </p:sp>
    </p:spTree>
    <p:extLst>
      <p:ext uri="{BB962C8B-B14F-4D97-AF65-F5344CB8AC3E}">
        <p14:creationId xmlns:p14="http://schemas.microsoft.com/office/powerpoint/2010/main" val="1682617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5912005-00A0-44EA-A49E-0BDB1BD79F54}" type="datetimeFigureOut">
              <a:rPr lang="it-IT" smtClean="0"/>
              <a:t>19/03/2022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27B85E2-B35D-4C5A-87A4-1A5A00580DA7}" type="slidenum">
              <a:rPr lang="it-IT" smtClean="0"/>
              <a:t>‹N›</a:t>
            </a:fld>
            <a:endParaRPr lang="it-IT"/>
          </a:p>
        </p:txBody>
      </p:sp>
    </p:spTree>
    <p:extLst>
      <p:ext uri="{BB962C8B-B14F-4D97-AF65-F5344CB8AC3E}">
        <p14:creationId xmlns:p14="http://schemas.microsoft.com/office/powerpoint/2010/main" val="348230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912005-00A0-44EA-A49E-0BDB1BD79F54}" type="datetimeFigureOut">
              <a:rPr lang="it-IT" smtClean="0"/>
              <a:t>19/03/2022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7B85E2-B35D-4C5A-87A4-1A5A00580DA7}" type="slidenum">
              <a:rPr lang="it-IT" smtClean="0"/>
              <a:t>‹N›</a:t>
            </a:fld>
            <a:endParaRPr lang="it-IT"/>
          </a:p>
        </p:txBody>
      </p:sp>
    </p:spTree>
    <p:extLst>
      <p:ext uri="{BB962C8B-B14F-4D97-AF65-F5344CB8AC3E}">
        <p14:creationId xmlns:p14="http://schemas.microsoft.com/office/powerpoint/2010/main" val="3103949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00608" y="4800600"/>
            <a:ext cx="504056" cy="566738"/>
          </a:xfrm>
        </p:spPr>
        <p:txBody>
          <a:bodyPr/>
          <a:lstStyle/>
          <a:p>
            <a:endParaRPr lang="it-IT" dirty="0"/>
          </a:p>
        </p:txBody>
      </p:sp>
      <p:pic>
        <p:nvPicPr>
          <p:cNvPr id="5" name="Segnaposto immagine 4"/>
          <p:cNvPicPr>
            <a:picLocks noGrp="1" noChangeAspect="1"/>
          </p:cNvPicPr>
          <p:nvPr>
            <p:ph type="pic" idx="1"/>
          </p:nvPr>
        </p:nvPicPr>
        <p:blipFill>
          <a:blip r:embed="rId2">
            <a:extLst>
              <a:ext uri="{28A0092B-C50C-407E-A947-70E740481C1C}">
                <a14:useLocalDpi xmlns:a14="http://schemas.microsoft.com/office/drawing/2010/main" val="0"/>
              </a:ext>
            </a:extLst>
          </a:blip>
          <a:srcRect t="14736" b="14736"/>
          <a:stretch>
            <a:fillRect/>
          </a:stretch>
        </p:blipFill>
        <p:spPr>
          <a:xfrm>
            <a:off x="9525" y="0"/>
            <a:ext cx="9134475" cy="5157192"/>
          </a:xfrm>
        </p:spPr>
      </p:pic>
      <p:sp>
        <p:nvSpPr>
          <p:cNvPr id="4" name="Segnaposto testo 3"/>
          <p:cNvSpPr>
            <a:spLocks noGrp="1"/>
          </p:cNvSpPr>
          <p:nvPr>
            <p:ph type="body" sz="half" idx="2"/>
          </p:nvPr>
        </p:nvSpPr>
        <p:spPr>
          <a:xfrm>
            <a:off x="12047" y="5157192"/>
            <a:ext cx="9144000" cy="2060848"/>
          </a:xfrm>
        </p:spPr>
        <p:txBody>
          <a:bodyPr>
            <a:normAutofit/>
          </a:bodyPr>
          <a:lstStyle/>
          <a:p>
            <a:r>
              <a:rPr lang="it-IT" sz="2400" b="1" dirty="0"/>
              <a:t>Il principio di legalità, in diritto, afferma che tutti gli organi dello Stato sono tenuti ad agire secondo la legge. Tale principio ammette che il potere venga esercitato in modo discrezionale, ma non in modo arbitrario, rispettando tutti i regolamenti sull'ordine.</a:t>
            </a:r>
          </a:p>
        </p:txBody>
      </p:sp>
    </p:spTree>
    <p:extLst>
      <p:ext uri="{BB962C8B-B14F-4D97-AF65-F5344CB8AC3E}">
        <p14:creationId xmlns:p14="http://schemas.microsoft.com/office/powerpoint/2010/main" val="743309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circle(in)">
                                      <p:cBhvr>
                                        <p:cTn id="15"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05064"/>
            <a:ext cx="9144000" cy="2852936"/>
          </a:xfrm>
          <a:prstGeom prst="rect">
            <a:avLst/>
          </a:prstGeom>
        </p:spPr>
      </p:pic>
      <p:sp>
        <p:nvSpPr>
          <p:cNvPr id="5" name="Titolo 4"/>
          <p:cNvSpPr>
            <a:spLocks noGrp="1"/>
          </p:cNvSpPr>
          <p:nvPr>
            <p:ph type="title"/>
          </p:nvPr>
        </p:nvSpPr>
        <p:spPr>
          <a:xfrm>
            <a:off x="-2412776" y="274638"/>
            <a:ext cx="1728192" cy="1143000"/>
          </a:xfrm>
        </p:spPr>
        <p:txBody>
          <a:bodyPr/>
          <a:lstStyle/>
          <a:p>
            <a:endParaRPr lang="it-IT" dirty="0"/>
          </a:p>
        </p:txBody>
      </p:sp>
      <p:sp>
        <p:nvSpPr>
          <p:cNvPr id="6" name="Segnaposto contenuto 5"/>
          <p:cNvSpPr>
            <a:spLocks noGrp="1"/>
          </p:cNvSpPr>
          <p:nvPr>
            <p:ph idx="1"/>
          </p:nvPr>
        </p:nvSpPr>
        <p:spPr>
          <a:xfrm>
            <a:off x="0" y="0"/>
            <a:ext cx="9144000" cy="5373216"/>
          </a:xfrm>
        </p:spPr>
        <p:txBody>
          <a:bodyPr>
            <a:normAutofit/>
          </a:bodyPr>
          <a:lstStyle/>
          <a:p>
            <a:pPr marL="0" indent="0">
              <a:buNone/>
            </a:pPr>
            <a:r>
              <a:rPr lang="it-IT" sz="5400" dirty="0">
                <a:solidFill>
                  <a:srgbClr val="FF0000"/>
                </a:solidFill>
              </a:rPr>
              <a:t>Quali sono i corollari del principio di legalità?                     </a:t>
            </a:r>
          </a:p>
          <a:p>
            <a:pPr marL="0" indent="0">
              <a:buNone/>
            </a:pPr>
            <a:r>
              <a:rPr lang="it-IT" b="1" dirty="0"/>
              <a:t>I quattro corollari che discendono dal principio di legalità sono: la riserva di legge, l'irretroattività in materia penale, la tassatività e sufficiente determinatezza e il divieto di analogia.</a:t>
            </a:r>
          </a:p>
          <a:p>
            <a:pPr marL="0" indent="0">
              <a:buNone/>
            </a:pPr>
            <a:endParaRPr lang="it-IT" dirty="0"/>
          </a:p>
          <a:p>
            <a:pPr marL="0" indent="0">
              <a:buNone/>
            </a:pPr>
            <a:endParaRPr lang="it-IT" dirty="0"/>
          </a:p>
          <a:p>
            <a:pPr marL="0" indent="0">
              <a:buNone/>
            </a:pPr>
            <a:endParaRPr lang="it-IT" dirty="0"/>
          </a:p>
          <a:p>
            <a:pPr marL="0" indent="0">
              <a:buNone/>
            </a:pPr>
            <a:endParaRPr lang="it-IT" dirty="0"/>
          </a:p>
        </p:txBody>
      </p:sp>
    </p:spTree>
    <p:extLst>
      <p:ext uri="{BB962C8B-B14F-4D97-AF65-F5344CB8AC3E}">
        <p14:creationId xmlns:p14="http://schemas.microsoft.com/office/powerpoint/2010/main" val="838289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randombar(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randombar(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476672"/>
            <a:ext cx="8686800" cy="1152128"/>
          </a:xfrm>
        </p:spPr>
        <p:txBody>
          <a:bodyPr>
            <a:normAutofit fontScale="90000"/>
          </a:bodyPr>
          <a:lstStyle/>
          <a:p>
            <a:r>
              <a:rPr lang="it-IT" dirty="0">
                <a:solidFill>
                  <a:srgbClr val="FF0000"/>
                </a:solidFill>
              </a:rPr>
              <a:t>Cosa dice l'articolo 25 della Costituzione italiana?</a:t>
            </a:r>
            <a:br>
              <a:rPr lang="it-IT" dirty="0"/>
            </a:br>
            <a:endParaRPr lang="it-IT" dirty="0"/>
          </a:p>
        </p:txBody>
      </p:sp>
      <p:pic>
        <p:nvPicPr>
          <p:cNvPr id="4" name="Segnaposto contenuto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361341" y="1433350"/>
            <a:ext cx="4782659" cy="5424650"/>
          </a:xfrm>
        </p:spPr>
      </p:pic>
      <p:sp>
        <p:nvSpPr>
          <p:cNvPr id="5" name="Segnaposto contenuto 4"/>
          <p:cNvSpPr>
            <a:spLocks noGrp="1"/>
          </p:cNvSpPr>
          <p:nvPr>
            <p:ph sz="half" idx="2"/>
          </p:nvPr>
        </p:nvSpPr>
        <p:spPr>
          <a:xfrm>
            <a:off x="0" y="1600200"/>
            <a:ext cx="4355976" cy="5257800"/>
          </a:xfrm>
        </p:spPr>
        <p:txBody>
          <a:bodyPr/>
          <a:lstStyle/>
          <a:p>
            <a:pPr marL="0" indent="0">
              <a:buNone/>
            </a:pPr>
            <a:endParaRPr lang="it-IT" b="1" dirty="0"/>
          </a:p>
          <a:p>
            <a:pPr marL="0" indent="0">
              <a:buNone/>
            </a:pPr>
            <a:r>
              <a:rPr lang="it-IT" b="1" dirty="0"/>
              <a:t>Nessuno può essere punito se non in forza di una legge che sia entrata in vigore prima del fatto commesso. Nessuno può essere sottoposto a misure di sicurezza se non nei casi previsti dalla legge.</a:t>
            </a:r>
          </a:p>
          <a:p>
            <a:pPr marL="0" indent="0">
              <a:buNone/>
            </a:pPr>
            <a:endParaRPr lang="it-IT" dirty="0"/>
          </a:p>
        </p:txBody>
      </p:sp>
    </p:spTree>
    <p:extLst>
      <p:ext uri="{BB962C8B-B14F-4D97-AF65-F5344CB8AC3E}">
        <p14:creationId xmlns:p14="http://schemas.microsoft.com/office/powerpoint/2010/main" val="350131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wipe(down)">
                                      <p:cBhvr>
                                        <p:cTn id="11" dur="580">
                                          <p:stCondLst>
                                            <p:cond delay="0"/>
                                          </p:stCondLst>
                                        </p:cTn>
                                        <p:tgtEl>
                                          <p:spTgt spid="5">
                                            <p:txEl>
                                              <p:pRg st="1" end="1"/>
                                            </p:txEl>
                                          </p:spTgt>
                                        </p:tgtEl>
                                      </p:cBhvr>
                                    </p:animEffect>
                                    <p:anim calcmode="lin" valueType="num">
                                      <p:cBhvr>
                                        <p:cTn id="12" dur="1822" tmFilter="0,0; 0.14,0.36; 0.43,0.73; 0.71,0.91; 1.0,1.0">
                                          <p:stCondLst>
                                            <p:cond delay="0"/>
                                          </p:stCondLst>
                                        </p:cTn>
                                        <p:tgtEl>
                                          <p:spTgt spid="5">
                                            <p:txEl>
                                              <p:pRg st="1" end="1"/>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5">
                                            <p:txEl>
                                              <p:pRg st="1" end="1"/>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5">
                                            <p:txEl>
                                              <p:pRg st="1" end="1"/>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5">
                                            <p:txEl>
                                              <p:pRg st="1" end="1"/>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5">
                                            <p:txEl>
                                              <p:pRg st="1" end="1"/>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5">
                                            <p:txEl>
                                              <p:pRg st="1" end="1"/>
                                            </p:txEl>
                                          </p:spTgt>
                                        </p:tgtEl>
                                      </p:cBhvr>
                                      <p:to x="100000" y="60000"/>
                                    </p:animScale>
                                    <p:animScale>
                                      <p:cBhvr>
                                        <p:cTn id="18" dur="166" decel="50000">
                                          <p:stCondLst>
                                            <p:cond delay="676"/>
                                          </p:stCondLst>
                                        </p:cTn>
                                        <p:tgtEl>
                                          <p:spTgt spid="5">
                                            <p:txEl>
                                              <p:pRg st="1" end="1"/>
                                            </p:txEl>
                                          </p:spTgt>
                                        </p:tgtEl>
                                      </p:cBhvr>
                                      <p:to x="100000" y="100000"/>
                                    </p:animScale>
                                    <p:animScale>
                                      <p:cBhvr>
                                        <p:cTn id="19" dur="26">
                                          <p:stCondLst>
                                            <p:cond delay="1312"/>
                                          </p:stCondLst>
                                        </p:cTn>
                                        <p:tgtEl>
                                          <p:spTgt spid="5">
                                            <p:txEl>
                                              <p:pRg st="1" end="1"/>
                                            </p:txEl>
                                          </p:spTgt>
                                        </p:tgtEl>
                                      </p:cBhvr>
                                      <p:to x="100000" y="80000"/>
                                    </p:animScale>
                                    <p:animScale>
                                      <p:cBhvr>
                                        <p:cTn id="20" dur="166" decel="50000">
                                          <p:stCondLst>
                                            <p:cond delay="1338"/>
                                          </p:stCondLst>
                                        </p:cTn>
                                        <p:tgtEl>
                                          <p:spTgt spid="5">
                                            <p:txEl>
                                              <p:pRg st="1" end="1"/>
                                            </p:txEl>
                                          </p:spTgt>
                                        </p:tgtEl>
                                      </p:cBhvr>
                                      <p:to x="100000" y="100000"/>
                                    </p:animScale>
                                    <p:animScale>
                                      <p:cBhvr>
                                        <p:cTn id="21" dur="26">
                                          <p:stCondLst>
                                            <p:cond delay="1642"/>
                                          </p:stCondLst>
                                        </p:cTn>
                                        <p:tgtEl>
                                          <p:spTgt spid="5">
                                            <p:txEl>
                                              <p:pRg st="1" end="1"/>
                                            </p:txEl>
                                          </p:spTgt>
                                        </p:tgtEl>
                                      </p:cBhvr>
                                      <p:to x="100000" y="90000"/>
                                    </p:animScale>
                                    <p:animScale>
                                      <p:cBhvr>
                                        <p:cTn id="22" dur="166" decel="50000">
                                          <p:stCondLst>
                                            <p:cond delay="1668"/>
                                          </p:stCondLst>
                                        </p:cTn>
                                        <p:tgtEl>
                                          <p:spTgt spid="5">
                                            <p:txEl>
                                              <p:pRg st="1" end="1"/>
                                            </p:txEl>
                                          </p:spTgt>
                                        </p:tgtEl>
                                      </p:cBhvr>
                                      <p:to x="100000" y="100000"/>
                                    </p:animScale>
                                    <p:animScale>
                                      <p:cBhvr>
                                        <p:cTn id="23" dur="26">
                                          <p:stCondLst>
                                            <p:cond delay="1808"/>
                                          </p:stCondLst>
                                        </p:cTn>
                                        <p:tgtEl>
                                          <p:spTgt spid="5">
                                            <p:txEl>
                                              <p:pRg st="1" end="1"/>
                                            </p:txEl>
                                          </p:spTgt>
                                        </p:tgtEl>
                                      </p:cBhvr>
                                      <p:to x="100000" y="95000"/>
                                    </p:animScale>
                                    <p:animScale>
                                      <p:cBhvr>
                                        <p:cTn id="24" dur="166" decel="50000">
                                          <p:stCondLst>
                                            <p:cond delay="1834"/>
                                          </p:stCondLst>
                                        </p:cTn>
                                        <p:tgtEl>
                                          <p:spTgt spid="5">
                                            <p:txEl>
                                              <p:pRg st="1" end="1"/>
                                            </p:txEl>
                                          </p:spTgt>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barn(inVertical)">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6000" dirty="0">
                <a:solidFill>
                  <a:srgbClr val="FF0000"/>
                </a:solidFill>
              </a:rPr>
              <a:t>IL PRINCIPIO DI LEGALITA’</a:t>
            </a:r>
          </a:p>
        </p:txBody>
      </p:sp>
      <p:pic>
        <p:nvPicPr>
          <p:cNvPr id="5" name="Segnaposto contenuto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1628800"/>
            <a:ext cx="4644008" cy="5229200"/>
          </a:xfrm>
        </p:spPr>
      </p:pic>
      <p:sp>
        <p:nvSpPr>
          <p:cNvPr id="4" name="Segnaposto contenuto 3"/>
          <p:cNvSpPr>
            <a:spLocks noGrp="1"/>
          </p:cNvSpPr>
          <p:nvPr>
            <p:ph sz="half" idx="2"/>
          </p:nvPr>
        </p:nvSpPr>
        <p:spPr>
          <a:xfrm>
            <a:off x="4648200" y="1600200"/>
            <a:ext cx="4495800" cy="5257800"/>
          </a:xfrm>
        </p:spPr>
        <p:txBody>
          <a:bodyPr>
            <a:normAutofit/>
          </a:bodyPr>
          <a:lstStyle/>
          <a:p>
            <a:pPr marL="0" indent="0">
              <a:buNone/>
            </a:pPr>
            <a:r>
              <a:rPr lang="it-IT" b="1" dirty="0"/>
              <a:t>Il principio di legalità amministrativa, in diritto, stabilisce che la pubblica amministrazione trova nella legge i fini della propria azione e i poteri giuridici che può esercitare e non può esercitare alcun potere al di fuori di quelli che la legge le attribuisce.</a:t>
            </a:r>
          </a:p>
        </p:txBody>
      </p:sp>
    </p:spTree>
    <p:extLst>
      <p:ext uri="{BB962C8B-B14F-4D97-AF65-F5344CB8AC3E}">
        <p14:creationId xmlns:p14="http://schemas.microsoft.com/office/powerpoint/2010/main" val="702296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mph" presetSubtype="0" fill="hold" grpId="0" nodeType="clickEffect">
                                  <p:stCondLst>
                                    <p:cond delay="0"/>
                                  </p:stCondLst>
                                  <p:childTnLst>
                                    <p:animEffect transition="out" filter="fade">
                                      <p:cBhvr>
                                        <p:cTn id="24" dur="500" tmFilter="0, 0; .2, .5; .8, .5; 1, 0"/>
                                        <p:tgtEl>
                                          <p:spTgt spid="4">
                                            <p:txEl>
                                              <p:pRg st="0" end="0"/>
                                            </p:txEl>
                                          </p:spTgt>
                                        </p:tgtEl>
                                      </p:cBhvr>
                                    </p:animEffect>
                                    <p:animScale>
                                      <p:cBhvr>
                                        <p:cTn id="25" dur="250" autoRev="1" fill="hold"/>
                                        <p:tgtEl>
                                          <p:spTgt spid="4">
                                            <p:txEl>
                                              <p:pRg st="0" end="0"/>
                                            </p:txEl>
                                          </p:spTgt>
                                        </p:tgtEl>
                                      </p:cBhvr>
                                      <p:by x="105000" y="105000"/>
                                    </p:animScale>
                                  </p:childTnLst>
                                </p:cTn>
                              </p:par>
                            </p:childTnLst>
                          </p:cTn>
                        </p:par>
                      </p:childTnLst>
                    </p:cTn>
                  </p:par>
                  <p:par>
                    <p:cTn id="26" fill="hold">
                      <p:stCondLst>
                        <p:cond delay="indefinite"/>
                      </p:stCondLst>
                      <p:childTnLst>
                        <p:par>
                          <p:cTn id="27" fill="hold">
                            <p:stCondLst>
                              <p:cond delay="0"/>
                            </p:stCondLst>
                            <p:childTnLst>
                              <p:par>
                                <p:cTn id="28" presetID="34" presetClass="emph" presetSubtype="0" fill="hold" grpId="0" nodeType="clickEffect">
                                  <p:stCondLst>
                                    <p:cond delay="0"/>
                                  </p:stCondLst>
                                  <p:iterate type="lt">
                                    <p:tmPct val="10000"/>
                                  </p:iterate>
                                  <p:childTnLst>
                                    <p:animMotion origin="layout" path="M 0.0 0.0 L 0.0 -0.07213" pathEditMode="relative" ptsTypes="">
                                      <p:cBhvr>
                                        <p:cTn id="29" dur="250" accel="50000" decel="50000" autoRev="1" fill="hold">
                                          <p:stCondLst>
                                            <p:cond delay="0"/>
                                          </p:stCondLst>
                                        </p:cTn>
                                        <p:tgtEl>
                                          <p:spTgt spid="2"/>
                                        </p:tgtEl>
                                        <p:attrNameLst>
                                          <p:attrName>ppt_x</p:attrName>
                                          <p:attrName>ppt_y</p:attrName>
                                        </p:attrNameLst>
                                      </p:cBhvr>
                                    </p:animMotion>
                                    <p:animRot by="1500000">
                                      <p:cBhvr>
                                        <p:cTn id="30" dur="125" fill="hold">
                                          <p:stCondLst>
                                            <p:cond delay="0"/>
                                          </p:stCondLst>
                                        </p:cTn>
                                        <p:tgtEl>
                                          <p:spTgt spid="2"/>
                                        </p:tgtEl>
                                        <p:attrNameLst>
                                          <p:attrName>r</p:attrName>
                                        </p:attrNameLst>
                                      </p:cBhvr>
                                    </p:animRot>
                                    <p:animRot by="-1500000">
                                      <p:cBhvr>
                                        <p:cTn id="31" dur="125" fill="hold">
                                          <p:stCondLst>
                                            <p:cond delay="125"/>
                                          </p:stCondLst>
                                        </p:cTn>
                                        <p:tgtEl>
                                          <p:spTgt spid="2"/>
                                        </p:tgtEl>
                                        <p:attrNameLst>
                                          <p:attrName>r</p:attrName>
                                        </p:attrNameLst>
                                      </p:cBhvr>
                                    </p:animRot>
                                    <p:animRot by="-1500000">
                                      <p:cBhvr>
                                        <p:cTn id="32" dur="125" fill="hold">
                                          <p:stCondLst>
                                            <p:cond delay="250"/>
                                          </p:stCondLst>
                                        </p:cTn>
                                        <p:tgtEl>
                                          <p:spTgt spid="2"/>
                                        </p:tgtEl>
                                        <p:attrNameLst>
                                          <p:attrName>r</p:attrName>
                                        </p:attrNameLst>
                                      </p:cBhvr>
                                    </p:animRot>
                                    <p:animRot by="1500000">
                                      <p:cBhvr>
                                        <p:cTn id="33"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185</Words>
  <Application>Microsoft Office PowerPoint</Application>
  <PresentationFormat>Presentazione su schermo (4:3)</PresentationFormat>
  <Paragraphs>10</Paragraphs>
  <Slides>4</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4</vt:i4>
      </vt:variant>
    </vt:vector>
  </HeadingPairs>
  <TitlesOfParts>
    <vt:vector size="7" baseType="lpstr">
      <vt:lpstr>Arial</vt:lpstr>
      <vt:lpstr>Calibri</vt:lpstr>
      <vt:lpstr>Tema di Office</vt:lpstr>
      <vt:lpstr>Presentazione standard di PowerPoint</vt:lpstr>
      <vt:lpstr>Presentazione standard di PowerPoint</vt:lpstr>
      <vt:lpstr>Cosa dice l'articolo 25 della Costituzione italiana? </vt:lpstr>
      <vt:lpstr>IL PRINCIPIO DI LEGALITA’</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AntonioT Tello</dc:creator>
  <cp:lastModifiedBy>Vincenza Simeoli</cp:lastModifiedBy>
  <cp:revision>4</cp:revision>
  <dcterms:created xsi:type="dcterms:W3CDTF">2022-03-16T17:04:43Z</dcterms:created>
  <dcterms:modified xsi:type="dcterms:W3CDTF">2022-03-19T07:36:53Z</dcterms:modified>
</cp:coreProperties>
</file>