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1" d="100"/>
          <a:sy n="61" d="100"/>
        </p:scale>
        <p:origin x="884"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it-IT"/>
              <a:t>Fare clic per modificare lo stile del titolo</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it-IT"/>
              <a:t>Fare clic sull'icona per inserire un'immagine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8C79C5D-2A6F-F04D-97DA-BEF2467B64E4}" type="datetimeFigureOut">
              <a:rPr lang="en-US" dirty="0"/>
              <a:pPr/>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it-IT"/>
              <a:t>Fare clic per modificare lo stile del titolo</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it-IT"/>
              <a:t>Modifica gli stili del testo dello schema</a:t>
            </a:r>
          </a:p>
        </p:txBody>
      </p:sp>
      <p:sp>
        <p:nvSpPr>
          <p:cNvPr id="4" name="Date Placeholder 3"/>
          <p:cNvSpPr>
            <a:spLocks noGrp="1"/>
          </p:cNvSpPr>
          <p:nvPr>
            <p:ph type="dt" sz="half" idx="10"/>
          </p:nvPr>
        </p:nvSpPr>
        <p:spPr/>
        <p:txBody>
          <a:bodyPr/>
          <a:lstStyle/>
          <a:p>
            <a:fld id="{8DFA1846-DA80-1C48-A609-854EA85C59AD}"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it-IT"/>
              <a:t>Fare clic per modificare lo stile del titolo</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it-IT"/>
              <a:t>Modifica gli stili del testo dello schema</a:t>
            </a:r>
          </a:p>
        </p:txBody>
      </p:sp>
      <p:sp>
        <p:nvSpPr>
          <p:cNvPr id="2" name="Date Placeholder 1"/>
          <p:cNvSpPr>
            <a:spLocks noGrp="1"/>
          </p:cNvSpPr>
          <p:nvPr>
            <p:ph type="dt" sz="half" idx="10"/>
          </p:nvPr>
        </p:nvSpPr>
        <p:spPr/>
        <p:txBody>
          <a:bodyPr/>
          <a:lstStyle/>
          <a:p>
            <a:fld id="{FBF54567-0DE4-3F47-BF90-CB84690072F9}" type="datetimeFigureOut">
              <a:rPr lang="en-US" dirty="0"/>
              <a:pPr/>
              <a:t>3/16/2022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it-IT"/>
              <a:t>Fare clic per modificare lo stile del titolo</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8DFA1846-DA80-1C48-A609-854EA85C59AD}" type="datetimeFigureOut">
              <a:rPr lang="en-US" dirty="0"/>
              <a:pPr/>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it-IT"/>
              <a:t>Fare clic per modificare lo stile del titolo</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0DF5E60-9974-AC48-9591-99C2BB44B7CF}" type="datetimeFigureOut">
              <a:rPr lang="en-US" dirty="0"/>
              <a:pPr/>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it-IT"/>
              <a:t>Fare clic per modificare lo stile del titolo</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it-IT"/>
              <a:t>Fare clic sull'icona per inserire un'immagine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3/16/2022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it-IT"/>
              <a:t>Fare clic per modificare lo stile del titolo</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3/16/2022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7190" y="775062"/>
            <a:ext cx="8238204" cy="945478"/>
          </a:xfrm>
          <a:effectLst>
            <a:outerShdw blurRad="50800" dist="38100" dir="2700000" algn="tl" rotWithShape="0">
              <a:prstClr val="black">
                <a:alpha val="40000"/>
              </a:prstClr>
            </a:outerShdw>
          </a:effectLst>
        </p:spPr>
        <p:txBody>
          <a:bodyPr/>
          <a:lstStyle/>
          <a:p>
            <a:r>
              <a:rPr lang="it-IT" dirty="0"/>
              <a:t>IL PRINCIPIO DI LEGALITA</a:t>
            </a:r>
          </a:p>
        </p:txBody>
      </p:sp>
      <p:sp>
        <p:nvSpPr>
          <p:cNvPr id="3" name="Sottotitolo 2"/>
          <p:cNvSpPr>
            <a:spLocks noGrp="1"/>
          </p:cNvSpPr>
          <p:nvPr>
            <p:ph type="subTitle" idx="1"/>
          </p:nvPr>
        </p:nvSpPr>
        <p:spPr>
          <a:xfrm>
            <a:off x="0" y="6423026"/>
            <a:ext cx="10572000" cy="434974"/>
          </a:xfrm>
          <a:effectLst>
            <a:outerShdw blurRad="50800" dir="14400000">
              <a:srgbClr val="000000">
                <a:alpha val="40000"/>
              </a:srgbClr>
            </a:outerShdw>
            <a:reflection blurRad="6350" stA="52000" endA="300" endPos="35000" dir="5400000" sy="-100000" algn="bl" rotWithShape="0"/>
          </a:effectLst>
        </p:spPr>
        <p:txBody>
          <a:bodyPr/>
          <a:lstStyle/>
          <a:p>
            <a:r>
              <a:rPr lang="it-IT" dirty="0"/>
              <a:t>EMANUELE D’ERRICO II C</a:t>
            </a:r>
          </a:p>
        </p:txBody>
      </p:sp>
      <p:sp>
        <p:nvSpPr>
          <p:cNvPr id="5" name="Rettangolo 4"/>
          <p:cNvSpPr/>
          <p:nvPr/>
        </p:nvSpPr>
        <p:spPr>
          <a:xfrm rot="18793286" flipV="1">
            <a:off x="2894371" y="842202"/>
            <a:ext cx="81417" cy="149019"/>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87190" y="1855791"/>
            <a:ext cx="6096000" cy="1477328"/>
          </a:xfrm>
          <a:prstGeom prst="rect">
            <a:avLst/>
          </a:prstGeom>
          <a:effectLst>
            <a:outerShdw blurRad="50800" dist="38100" dir="2700000" algn="tl" rotWithShape="0">
              <a:prstClr val="black">
                <a:alpha val="40000"/>
              </a:prstClr>
            </a:outerShdw>
          </a:effectLst>
        </p:spPr>
        <p:txBody>
          <a:bodyPr>
            <a:spAutoFit/>
          </a:bodyPr>
          <a:lstStyle/>
          <a:p>
            <a:r>
              <a:rPr lang="it-IT" dirty="0"/>
              <a:t>Il principio di legalità, in diritto, afferma che tutti gli organi dello Stato sono tenuti ad agire secondo la legge. Tale principio ammette che il potere venga esercitato in modo discrezionale, ma non in modo arbitrario, rispettando tutti i regolamenti sull'ordine.</a:t>
            </a:r>
          </a:p>
        </p:txBody>
      </p:sp>
      <p:pic>
        <p:nvPicPr>
          <p:cNvPr id="1026" name="Picture 2" descr="Ordinanze del Sindaco, la deroga al principio di legalità"/>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0027" y="997402"/>
            <a:ext cx="2400300" cy="1905000"/>
          </a:xfrm>
          <a:prstGeom prst="rect">
            <a:avLst/>
          </a:prstGeom>
          <a:solidFill>
            <a:schemeClr val="accent1">
              <a:lumMod val="75000"/>
            </a:schemeClr>
          </a:solidFill>
          <a:effectLst>
            <a:glow rad="139700">
              <a:schemeClr val="accent1">
                <a:satMod val="175000"/>
                <a:alpha val="40000"/>
              </a:schemeClr>
            </a:glow>
            <a:outerShdw blurRad="50800" dist="38100" dir="2700000" algn="tl" rotWithShape="0">
              <a:prstClr val="black">
                <a:alpha val="40000"/>
              </a:prstClr>
            </a:outerShdw>
          </a:effectLst>
          <a:scene3d>
            <a:camera prst="orthographicFront"/>
            <a:lightRig rig="threePt" dir="t"/>
          </a:scene3d>
          <a:sp3d>
            <a:bevelT h="101600"/>
          </a:sp3d>
        </p:spPr>
      </p:pic>
    </p:spTree>
    <p:extLst>
      <p:ext uri="{BB962C8B-B14F-4D97-AF65-F5344CB8AC3E}">
        <p14:creationId xmlns:p14="http://schemas.microsoft.com/office/powerpoint/2010/main" val="410801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33155" y="1173017"/>
            <a:ext cx="6131706" cy="2807855"/>
          </a:xfrm>
          <a:effectLst>
            <a:outerShdw blurRad="50800" dist="38100" dir="2700000" algn="tl" rotWithShape="0">
              <a:prstClr val="black">
                <a:alpha val="40000"/>
              </a:prstClr>
            </a:outerShdw>
          </a:effectLst>
        </p:spPr>
        <p:txBody>
          <a:bodyPr/>
          <a:lstStyle/>
          <a:p>
            <a:r>
              <a:rPr lang="it-IT" sz="1800" b="0" dirty="0"/>
              <a:t>Vivendo in una Repubblica democratica, spesso, diamo per scontato molti diritti che, in altri Paesi, sono invece negati. Esistono nel mondo tanti Stati in cui le decisioni sono assunte unilateralmente da una sola persona o da una cerchia ristretta di individui che esercitano il potere in maniera autoritaria. Ciò non è possibile in Italia perché l’organo decisionale per eccellenza è il Parlamento, il quale è costituito dai rappresentanti del popolo scelti a seguito di regolari elezioni.</a:t>
            </a:r>
            <a:endParaRPr lang="it-IT" sz="1800" dirty="0"/>
          </a:p>
        </p:txBody>
      </p:sp>
      <p:pic>
        <p:nvPicPr>
          <p:cNvPr id="7" name="Immagine 6"/>
          <p:cNvPicPr>
            <a:picLocks noChangeAspect="1"/>
          </p:cNvPicPr>
          <p:nvPr/>
        </p:nvPicPr>
        <p:blipFill>
          <a:blip r:embed="rId2"/>
          <a:stretch>
            <a:fillRect/>
          </a:stretch>
        </p:blipFill>
        <p:spPr>
          <a:xfrm>
            <a:off x="7766325" y="1173017"/>
            <a:ext cx="3248027" cy="2161414"/>
          </a:xfrm>
          <a:prstGeom prst="rect">
            <a:avLst/>
          </a:prstGeom>
          <a:effectLst>
            <a:glow rad="101600">
              <a:schemeClr val="accent1">
                <a:satMod val="175000"/>
                <a:alpha val="40000"/>
              </a:schemeClr>
            </a:glow>
            <a:outerShdw blurRad="50800" dist="38100" dir="2700000" algn="tl" rotWithShape="0">
              <a:prstClr val="black">
                <a:alpha val="40000"/>
              </a:prstClr>
            </a:outerShdw>
          </a:effectLst>
          <a:scene3d>
            <a:camera prst="orthographicFront"/>
            <a:lightRig rig="threePt" dir="t"/>
          </a:scene3d>
          <a:sp3d>
            <a:bevelT h="101600"/>
          </a:sp3d>
        </p:spPr>
      </p:pic>
      <p:pic>
        <p:nvPicPr>
          <p:cNvPr id="8" name="Immagine 7"/>
          <p:cNvPicPr>
            <a:picLocks noChangeAspect="1"/>
          </p:cNvPicPr>
          <p:nvPr/>
        </p:nvPicPr>
        <p:blipFill>
          <a:blip r:embed="rId3"/>
          <a:stretch>
            <a:fillRect/>
          </a:stretch>
        </p:blipFill>
        <p:spPr>
          <a:xfrm>
            <a:off x="7913963" y="4201305"/>
            <a:ext cx="2952750" cy="1543050"/>
          </a:xfrm>
          <a:prstGeom prst="rect">
            <a:avLst/>
          </a:prstGeom>
          <a:effectLst>
            <a:glow rad="101600">
              <a:schemeClr val="accent1">
                <a:satMod val="175000"/>
                <a:alpha val="40000"/>
              </a:schemeClr>
            </a:glow>
            <a:outerShdw blurRad="50800" dist="38100" dir="2700000" algn="tl" rotWithShape="0">
              <a:prstClr val="black">
                <a:alpha val="40000"/>
              </a:prstClr>
            </a:outerShdw>
          </a:effectLst>
          <a:scene3d>
            <a:camera prst="orthographicFront"/>
            <a:lightRig rig="threePt" dir="t"/>
          </a:scene3d>
          <a:sp3d>
            <a:bevelT h="101600"/>
          </a:sp3d>
        </p:spPr>
      </p:pic>
      <p:sp>
        <p:nvSpPr>
          <p:cNvPr id="6" name="AutoShape 4" descr="Il Decreto Legge"/>
          <p:cNvSpPr>
            <a:spLocks noChangeAspect="1" noChangeArrowheads="1"/>
          </p:cNvSpPr>
          <p:nvPr/>
        </p:nvSpPr>
        <p:spPr bwMode="auto">
          <a:xfrm>
            <a:off x="155574" y="-144463"/>
            <a:ext cx="2800061" cy="280007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497247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PRINCIPIO DI LEGALITA PENALE</a:t>
            </a:r>
          </a:p>
        </p:txBody>
      </p:sp>
      <p:sp>
        <p:nvSpPr>
          <p:cNvPr id="3" name="Segnaposto contenuto 2"/>
          <p:cNvSpPr>
            <a:spLocks noGrp="1"/>
          </p:cNvSpPr>
          <p:nvPr>
            <p:ph idx="1"/>
          </p:nvPr>
        </p:nvSpPr>
        <p:spPr>
          <a:xfrm>
            <a:off x="338421" y="2249996"/>
            <a:ext cx="4917070" cy="3624331"/>
          </a:xfrm>
        </p:spPr>
        <p:txBody>
          <a:bodyPr/>
          <a:lstStyle/>
          <a:p>
            <a:pPr marL="0" indent="0" fontAlgn="base">
              <a:buNone/>
            </a:pPr>
            <a:r>
              <a:rPr lang="it-IT" dirty="0"/>
              <a:t>La materia delle fonti del diritto penale è regolata da un principio fondamentale, il principio di legalità. </a:t>
            </a:r>
          </a:p>
          <a:p>
            <a:pPr marL="0" indent="0" fontAlgn="base">
              <a:buNone/>
            </a:pPr>
            <a:r>
              <a:rPr lang="it-IT" dirty="0"/>
              <a:t>Tale principio, in base al quale nessuno può essere punito se un fatto non è considerato reato da un'apposita legge, è sancito dalla Costituzione all'articolo 25 e dal codice penale agli articoli 1 e 199.</a:t>
            </a:r>
          </a:p>
        </p:txBody>
      </p:sp>
      <p:sp>
        <p:nvSpPr>
          <p:cNvPr id="4" name="Rettangolo 3"/>
          <p:cNvSpPr/>
          <p:nvPr/>
        </p:nvSpPr>
        <p:spPr>
          <a:xfrm rot="13767621">
            <a:off x="6657753" y="707773"/>
            <a:ext cx="159147" cy="101233"/>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074" name="Picture 2" descr="La legge chiara - Home | Face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0157" y="2906317"/>
            <a:ext cx="2301297" cy="2301297"/>
          </a:xfrm>
          <a:prstGeom prst="rect">
            <a:avLst/>
          </a:prstGeom>
          <a:noFill/>
          <a:effectLst>
            <a:glow rad="101600">
              <a:schemeClr val="accent1">
                <a:satMod val="175000"/>
                <a:alpha val="40000"/>
              </a:schemeClr>
            </a:glow>
            <a:outerShdw blurRad="50800" dist="38100" dir="2700000" algn="tl" rotWithShape="0">
              <a:prstClr val="black">
                <a:alpha val="40000"/>
              </a:prstClr>
            </a:outerShdw>
          </a:effectLst>
          <a:scene3d>
            <a:camera prst="orthographicFront"/>
            <a:lightRig rig="threePt" dir="t"/>
          </a:scene3d>
          <a:sp3d>
            <a:bevelT h="1016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968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010487" y="2967335"/>
            <a:ext cx="8171026" cy="923330"/>
          </a:xfrm>
          <a:prstGeom prst="rect">
            <a:avLst/>
          </a:prstGeom>
        </p:spPr>
        <p:txBody>
          <a:bodyPr wrap="square">
            <a:spAutoFit/>
          </a:bodyPr>
          <a:lstStyle/>
          <a:p>
            <a:pPr algn="ctr"/>
            <a:r>
              <a:rPr lang="it-IT" sz="5400" dirty="0"/>
              <a:t>GRAZIE DELLA VISIONE</a:t>
            </a:r>
          </a:p>
        </p:txBody>
      </p:sp>
      <p:sp>
        <p:nvSpPr>
          <p:cNvPr id="6" name="Cornice 5"/>
          <p:cNvSpPr/>
          <p:nvPr/>
        </p:nvSpPr>
        <p:spPr>
          <a:xfrm>
            <a:off x="2096655" y="2697018"/>
            <a:ext cx="8084858" cy="151476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779642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zion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TM03457503[[fn=Citazione]]</Template>
  <TotalTime>27</TotalTime>
  <Words>204</Words>
  <Application>Microsoft Office PowerPoint</Application>
  <PresentationFormat>Widescreen</PresentationFormat>
  <Paragraphs>8</Paragraphs>
  <Slides>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vt:i4>
      </vt:variant>
    </vt:vector>
  </HeadingPairs>
  <TitlesOfParts>
    <vt:vector size="7" baseType="lpstr">
      <vt:lpstr>Century Gothic</vt:lpstr>
      <vt:lpstr>Wingdings 2</vt:lpstr>
      <vt:lpstr>Citazione</vt:lpstr>
      <vt:lpstr>IL PRINCIPIO DI LEGALITA</vt:lpstr>
      <vt:lpstr>Vivendo in una Repubblica democratica, spesso, diamo per scontato molti diritti che, in altri Paesi, sono invece negati. Esistono nel mondo tanti Stati in cui le decisioni sono assunte unilateralmente da una sola persona o da una cerchia ristretta di individui che esercitano il potere in maniera autoritaria. Ciò non è possibile in Italia perché l’organo decisionale per eccellenza è il Parlamento, il quale è costituito dai rappresentanti del popolo scelti a seguito di regolari elezioni.</vt:lpstr>
      <vt:lpstr>IL PRINCIPIO DI LEGALITA PENALE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PRINCIPIO DI LEGALITA</dc:title>
  <dc:creator>admin</dc:creator>
  <cp:lastModifiedBy>Vincenza Simeoli</cp:lastModifiedBy>
  <cp:revision>6</cp:revision>
  <dcterms:created xsi:type="dcterms:W3CDTF">2022-03-15T17:08:49Z</dcterms:created>
  <dcterms:modified xsi:type="dcterms:W3CDTF">2022-03-16T07:07:03Z</dcterms:modified>
</cp:coreProperties>
</file>