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9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18.03.2022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19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18.03.2022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46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18.03.2022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84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18.03.2022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31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18.03.2022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39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18.03.2022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08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18.03.2022</a:t>
            </a:fld>
            <a:endParaRPr lang="de-DE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798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18.03.2022</a:t>
            </a:fld>
            <a:endParaRPr lang="de-DE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8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18.03.2022</a:t>
            </a:fld>
            <a:endParaRPr lang="de-DE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409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18.03.2022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81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18.03.2022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57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A8E5F-40E5-4553-9F3C-699F1A5B8145}" type="datetimeFigureOut">
              <a:rPr lang="de-DE" smtClean="0"/>
              <a:t>18.03.2022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93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che contiene persona, uomo&#10;&#10;Descrizione generata automaticamente">
            <a:extLst>
              <a:ext uri="{FF2B5EF4-FFF2-40B4-BE49-F238E27FC236}">
                <a16:creationId xmlns:a16="http://schemas.microsoft.com/office/drawing/2014/main" id="{10F4A1F2-88A8-4CDE-BB07-8034574F7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362" y="380953"/>
            <a:ext cx="7674633" cy="485964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 rot="-10800000" flipV="1">
            <a:off x="86263" y="3438078"/>
            <a:ext cx="10581736" cy="2615719"/>
          </a:xfrm>
        </p:spPr>
        <p:txBody>
          <a:bodyPr/>
          <a:lstStyle/>
          <a:p>
            <a:r>
              <a:rPr lang="de-DE">
                <a:cs typeface="Calibri Light"/>
              </a:rPr>
              <a:t>Il </a:t>
            </a:r>
            <a:r>
              <a:rPr lang="de-DE" err="1">
                <a:cs typeface="Calibri Light"/>
              </a:rPr>
              <a:t>principio</a:t>
            </a:r>
            <a:r>
              <a:rPr lang="de-DE">
                <a:cs typeface="Calibri Light"/>
              </a:rPr>
              <a:t> di </a:t>
            </a:r>
            <a:r>
              <a:rPr lang="de-DE" err="1">
                <a:cs typeface="Calibri Light"/>
              </a:rPr>
              <a:t>legalità</a:t>
            </a:r>
            <a:endParaRPr lang="de-DE" err="1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21434" y="6060566"/>
            <a:ext cx="9632830" cy="16413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cs typeface="Calibri"/>
              </a:rPr>
              <a:t>Di Mariano </a:t>
            </a:r>
            <a:r>
              <a:rPr lang="de-DE" err="1">
                <a:cs typeface="Calibri"/>
              </a:rPr>
              <a:t>Carginale</a:t>
            </a:r>
            <a:endParaRPr lang="de-DE" err="1"/>
          </a:p>
        </p:txBody>
      </p:sp>
      <p:pic>
        <p:nvPicPr>
          <p:cNvPr id="5" name="Modena City Ramblers - I Cento Passi.mp3">
            <a:hlinkClick r:id="" action="ppaction://media"/>
            <a:extLst>
              <a:ext uri="{FF2B5EF4-FFF2-40B4-BE49-F238E27FC236}">
                <a16:creationId xmlns:a16="http://schemas.microsoft.com/office/drawing/2014/main" id="{6217AA91-B6AF-6A49-AE71-332719C2E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9187040" y="2125869"/>
            <a:ext cx="2588108" cy="258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83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E9A244B-30EC-48B1-AF87-D4229A92DFAE}"/>
              </a:ext>
            </a:extLst>
          </p:cNvPr>
          <p:cNvSpPr txBox="1"/>
          <p:nvPr/>
        </p:nvSpPr>
        <p:spPr>
          <a:xfrm>
            <a:off x="4523117" y="253043"/>
            <a:ext cx="5801967" cy="67403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>
                <a:solidFill>
                  <a:srgbClr val="202124"/>
                </a:solidFill>
                <a:latin typeface="Arial"/>
                <a:cs typeface="arial"/>
              </a:rPr>
              <a:t>Il </a:t>
            </a:r>
            <a:r>
              <a:rPr lang="en-US" b="1">
                <a:solidFill>
                  <a:srgbClr val="202124"/>
                </a:solidFill>
                <a:latin typeface="Arial"/>
                <a:cs typeface="arial"/>
              </a:rPr>
              <a:t>principio di </a:t>
            </a:r>
            <a:r>
              <a:rPr lang="en-US" b="1" err="1">
                <a:solidFill>
                  <a:srgbClr val="202124"/>
                </a:solidFill>
                <a:latin typeface="Arial"/>
                <a:cs typeface="arial"/>
              </a:rPr>
              <a:t>legalità</a:t>
            </a:r>
            <a:r>
              <a:rPr lang="en-US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n-US" err="1">
                <a:solidFill>
                  <a:srgbClr val="202124"/>
                </a:solidFill>
                <a:latin typeface="Arial"/>
                <a:cs typeface="arial"/>
              </a:rPr>
              <a:t>si</a:t>
            </a:r>
            <a:r>
              <a:rPr lang="en-US">
                <a:solidFill>
                  <a:srgbClr val="202124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202124"/>
                </a:solidFill>
                <a:latin typeface="Arial"/>
                <a:cs typeface="arial"/>
              </a:rPr>
              <a:t>afferma</a:t>
            </a:r>
            <a:r>
              <a:rPr lang="en-US">
                <a:solidFill>
                  <a:srgbClr val="202124"/>
                </a:solidFill>
                <a:latin typeface="Arial"/>
                <a:cs typeface="arial"/>
              </a:rPr>
              <a:t> ai tempi </a:t>
            </a:r>
            <a:r>
              <a:rPr lang="en-US" err="1">
                <a:solidFill>
                  <a:srgbClr val="202124"/>
                </a:solidFill>
                <a:latin typeface="Arial"/>
                <a:cs typeface="arial"/>
              </a:rPr>
              <a:t>della</a:t>
            </a:r>
            <a:r>
              <a:rPr lang="en-US">
                <a:solidFill>
                  <a:srgbClr val="202124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202124"/>
                </a:solidFill>
                <a:latin typeface="Arial"/>
                <a:cs typeface="arial"/>
              </a:rPr>
              <a:t>Rivoluzione</a:t>
            </a:r>
            <a:r>
              <a:rPr lang="en-US">
                <a:solidFill>
                  <a:srgbClr val="202124"/>
                </a:solidFill>
                <a:latin typeface="Arial"/>
                <a:cs typeface="arial"/>
              </a:rPr>
              <a:t> Francese, come </a:t>
            </a:r>
            <a:r>
              <a:rPr lang="en-US" err="1">
                <a:solidFill>
                  <a:srgbClr val="202124"/>
                </a:solidFill>
                <a:latin typeface="Arial"/>
                <a:cs typeface="arial"/>
              </a:rPr>
              <a:t>reazione</a:t>
            </a:r>
            <a:r>
              <a:rPr lang="en-US">
                <a:solidFill>
                  <a:srgbClr val="202124"/>
                </a:solidFill>
                <a:latin typeface="Arial"/>
                <a:cs typeface="arial"/>
              </a:rPr>
              <a:t> al </a:t>
            </a:r>
            <a:r>
              <a:rPr lang="en-US" err="1">
                <a:solidFill>
                  <a:srgbClr val="202124"/>
                </a:solidFill>
                <a:latin typeface="Arial"/>
                <a:cs typeface="arial"/>
              </a:rPr>
              <a:t>potere</a:t>
            </a:r>
            <a:r>
              <a:rPr lang="en-US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n-US" b="1">
                <a:solidFill>
                  <a:srgbClr val="202124"/>
                </a:solidFill>
                <a:latin typeface="Arial"/>
                <a:cs typeface="arial"/>
              </a:rPr>
              <a:t>e</a:t>
            </a:r>
            <a:r>
              <a:rPr lang="en-US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n-US" err="1">
                <a:solidFill>
                  <a:srgbClr val="202124"/>
                </a:solidFill>
                <a:latin typeface="Arial"/>
                <a:cs typeface="arial"/>
              </a:rPr>
              <a:t>all'oppressione</a:t>
            </a:r>
            <a:r>
              <a:rPr lang="en-US">
                <a:solidFill>
                  <a:srgbClr val="202124"/>
                </a:solidFill>
                <a:latin typeface="Arial"/>
                <a:cs typeface="arial"/>
              </a:rPr>
              <a:t> e  </a:t>
            </a:r>
            <a:r>
              <a:rPr lang="en-US" err="1">
                <a:solidFill>
                  <a:srgbClr val="202124"/>
                </a:solidFill>
                <a:latin typeface="Arial"/>
                <a:cs typeface="arial"/>
              </a:rPr>
              <a:t>rifiuto</a:t>
            </a:r>
            <a:r>
              <a:rPr lang="en-US">
                <a:solidFill>
                  <a:srgbClr val="202124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202124"/>
                </a:solidFill>
                <a:latin typeface="Arial"/>
                <a:cs typeface="arial"/>
              </a:rPr>
              <a:t>della</a:t>
            </a:r>
            <a:r>
              <a:rPr lang="en-US">
                <a:solidFill>
                  <a:srgbClr val="202124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202124"/>
                </a:solidFill>
                <a:latin typeface="Arial"/>
                <a:cs typeface="arial"/>
              </a:rPr>
              <a:t>funzione</a:t>
            </a:r>
            <a:r>
              <a:rPr lang="en-US">
                <a:solidFill>
                  <a:srgbClr val="202124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202124"/>
                </a:solidFill>
                <a:latin typeface="Arial"/>
                <a:cs typeface="arial"/>
              </a:rPr>
              <a:t>giurisdizionale</a:t>
            </a:r>
            <a:r>
              <a:rPr lang="en-US">
                <a:solidFill>
                  <a:srgbClr val="202124"/>
                </a:solidFill>
                <a:latin typeface="Arial"/>
                <a:cs typeface="arial"/>
              </a:rPr>
              <a:t>  </a:t>
            </a:r>
            <a:r>
              <a:rPr lang="en-US" err="1">
                <a:solidFill>
                  <a:srgbClr val="202124"/>
                </a:solidFill>
                <a:latin typeface="Arial"/>
                <a:cs typeface="arial"/>
              </a:rPr>
              <a:t>concepita</a:t>
            </a:r>
            <a:r>
              <a:rPr lang="en-US">
                <a:solidFill>
                  <a:srgbClr val="202124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202124"/>
                </a:solidFill>
                <a:latin typeface="Arial"/>
                <a:cs typeface="arial"/>
              </a:rPr>
              <a:t>nell'idea</a:t>
            </a:r>
            <a:r>
              <a:rPr lang="en-US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n-US" err="1">
                <a:solidFill>
                  <a:srgbClr val="202124"/>
                </a:solidFill>
                <a:latin typeface="Arial"/>
                <a:cs typeface="arial"/>
              </a:rPr>
              <a:t>che</a:t>
            </a:r>
            <a:r>
              <a:rPr lang="en-US">
                <a:solidFill>
                  <a:srgbClr val="202124"/>
                </a:solidFill>
                <a:latin typeface="Arial"/>
                <a:cs typeface="arial"/>
              </a:rPr>
              <a:t> la </a:t>
            </a:r>
            <a:r>
              <a:rPr lang="en-US" err="1">
                <a:solidFill>
                  <a:srgbClr val="202124"/>
                </a:solidFill>
                <a:latin typeface="Arial"/>
                <a:cs typeface="arial"/>
              </a:rPr>
              <a:t>legge</a:t>
            </a:r>
            <a:r>
              <a:rPr lang="en-US">
                <a:solidFill>
                  <a:srgbClr val="202124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202124"/>
                </a:solidFill>
                <a:latin typeface="Arial"/>
                <a:cs typeface="arial"/>
              </a:rPr>
              <a:t>provenisse</a:t>
            </a:r>
            <a:r>
              <a:rPr lang="en-US">
                <a:solidFill>
                  <a:srgbClr val="202124"/>
                </a:solidFill>
                <a:latin typeface="Arial"/>
                <a:cs typeface="arial"/>
              </a:rPr>
              <a:t> dal re. </a:t>
            </a:r>
            <a:r>
              <a:rPr lang="en-US">
                <a:latin typeface="Arial"/>
                <a:ea typeface="+mn-lt"/>
                <a:cs typeface="+mn-lt"/>
              </a:rPr>
              <a:t>Esso </a:t>
            </a:r>
            <a:r>
              <a:rPr lang="en-US" err="1">
                <a:latin typeface="Arial"/>
                <a:ea typeface="+mn-lt"/>
                <a:cs typeface="+mn-lt"/>
              </a:rPr>
              <a:t>stabilisce</a:t>
            </a:r>
            <a:r>
              <a:rPr lang="en-US">
                <a:latin typeface="Arial"/>
                <a:ea typeface="+mn-lt"/>
                <a:cs typeface="+mn-lt"/>
              </a:rPr>
              <a:t> </a:t>
            </a:r>
            <a:r>
              <a:rPr lang="en-US" err="1">
                <a:latin typeface="Arial"/>
                <a:ea typeface="+mn-lt"/>
                <a:cs typeface="+mn-lt"/>
              </a:rPr>
              <a:t>che</a:t>
            </a:r>
            <a:r>
              <a:rPr lang="en-US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nessuno</a:t>
            </a:r>
            <a:r>
              <a:rPr lang="en-US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può</a:t>
            </a:r>
            <a:r>
              <a:rPr lang="en-US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essere</a:t>
            </a:r>
            <a:r>
              <a:rPr lang="en-US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punito</a:t>
            </a:r>
            <a:r>
              <a:rPr lang="en-US">
                <a:latin typeface="Arial"/>
                <a:ea typeface="+mn-lt"/>
                <a:cs typeface="+mn-lt"/>
              </a:rPr>
              <a:t> se un </a:t>
            </a:r>
            <a:r>
              <a:rPr lang="en-US" err="1">
                <a:latin typeface="Arial"/>
                <a:ea typeface="+mn-lt"/>
                <a:cs typeface="+mn-lt"/>
              </a:rPr>
              <a:t>fatto</a:t>
            </a:r>
            <a:r>
              <a:rPr lang="en-US">
                <a:latin typeface="Arial"/>
                <a:ea typeface="+mn-lt"/>
                <a:cs typeface="+mn-lt"/>
              </a:rPr>
              <a:t> non è </a:t>
            </a:r>
            <a:r>
              <a:rPr lang="en-US" err="1">
                <a:latin typeface="Arial"/>
                <a:ea typeface="+mn-lt"/>
                <a:cs typeface="+mn-lt"/>
              </a:rPr>
              <a:t>considerato</a:t>
            </a:r>
            <a:r>
              <a:rPr lang="en-US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reato</a:t>
            </a:r>
            <a:r>
              <a:rPr lang="en-US">
                <a:latin typeface="Arial"/>
                <a:ea typeface="+mn-lt"/>
                <a:cs typeface="+mn-lt"/>
              </a:rPr>
              <a:t> da </a:t>
            </a:r>
            <a:r>
              <a:rPr lang="en-US" err="1">
                <a:latin typeface="Arial"/>
                <a:ea typeface="+mn-lt"/>
                <a:cs typeface="+mn-lt"/>
              </a:rPr>
              <a:t>un'apposita</a:t>
            </a:r>
            <a:r>
              <a:rPr lang="en-US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legge</a:t>
            </a:r>
            <a:r>
              <a:rPr lang="en-US">
                <a:latin typeface="Arial"/>
                <a:ea typeface="+mn-lt"/>
                <a:cs typeface="+mn-lt"/>
              </a:rPr>
              <a:t>, è </a:t>
            </a:r>
            <a:r>
              <a:rPr lang="en-US" err="1">
                <a:latin typeface="Arial"/>
                <a:ea typeface="+mn-lt"/>
                <a:cs typeface="+mn-lt"/>
              </a:rPr>
              <a:t>sancito</a:t>
            </a:r>
            <a:r>
              <a:rPr lang="en-US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dalla</a:t>
            </a:r>
            <a:r>
              <a:rPr lang="en-US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Costituzione</a:t>
            </a:r>
            <a:r>
              <a:rPr lang="en-US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all'articolo</a:t>
            </a:r>
            <a:r>
              <a:rPr lang="en-US">
                <a:latin typeface="Arial"/>
                <a:ea typeface="+mn-lt"/>
                <a:cs typeface="+mn-lt"/>
              </a:rPr>
              <a:t> 25 e dal </a:t>
            </a:r>
            <a:r>
              <a:rPr lang="en-US" err="1">
                <a:latin typeface="Arial"/>
                <a:ea typeface="+mn-lt"/>
                <a:cs typeface="+mn-lt"/>
              </a:rPr>
              <a:t>codice</a:t>
            </a:r>
            <a:r>
              <a:rPr lang="en-US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penale</a:t>
            </a:r>
            <a:r>
              <a:rPr lang="en-US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agli</a:t>
            </a:r>
            <a:r>
              <a:rPr lang="en-US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articoli</a:t>
            </a:r>
            <a:r>
              <a:rPr lang="en-US">
                <a:latin typeface="Arial"/>
                <a:ea typeface="+mn-lt"/>
                <a:cs typeface="+mn-lt"/>
              </a:rPr>
              <a:t> 1 e 199. Di </a:t>
            </a:r>
            <a:r>
              <a:rPr lang="en-US" err="1">
                <a:latin typeface="Arial"/>
                <a:ea typeface="+mn-lt"/>
                <a:cs typeface="+mn-lt"/>
              </a:rPr>
              <a:t>conseguenza</a:t>
            </a:r>
            <a:r>
              <a:rPr lang="en-US">
                <a:latin typeface="Arial"/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che</a:t>
            </a:r>
            <a:r>
              <a:rPr lang="en-US">
                <a:ea typeface="+mn-lt"/>
                <a:cs typeface="+mn-lt"/>
              </a:rPr>
              <a:t> tutti </a:t>
            </a:r>
            <a:r>
              <a:rPr lang="en-US" err="1">
                <a:ea typeface="+mn-lt"/>
                <a:cs typeface="+mn-lt"/>
              </a:rPr>
              <a:t>gli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organi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dello</a:t>
            </a:r>
            <a:r>
              <a:rPr lang="en-US">
                <a:ea typeface="+mn-lt"/>
                <a:cs typeface="+mn-lt"/>
              </a:rPr>
              <a:t> Stato </a:t>
            </a:r>
            <a:r>
              <a:rPr lang="en-US" b="1" err="1">
                <a:ea typeface="+mn-lt"/>
                <a:cs typeface="+mn-lt"/>
              </a:rPr>
              <a:t>sono</a:t>
            </a:r>
            <a:r>
              <a:rPr lang="en-US">
                <a:ea typeface="+mn-lt"/>
                <a:cs typeface="+mn-lt"/>
              </a:rPr>
              <a:t> tenuti ad </a:t>
            </a:r>
            <a:r>
              <a:rPr lang="en-US" err="1">
                <a:ea typeface="+mn-lt"/>
                <a:cs typeface="+mn-lt"/>
              </a:rPr>
              <a:t>agire</a:t>
            </a:r>
            <a:r>
              <a:rPr lang="en-US">
                <a:ea typeface="+mn-lt"/>
                <a:cs typeface="+mn-lt"/>
              </a:rPr>
              <a:t> secondo la </a:t>
            </a:r>
            <a:r>
              <a:rPr lang="en-US" err="1">
                <a:ea typeface="+mn-lt"/>
                <a:cs typeface="+mn-lt"/>
              </a:rPr>
              <a:t>legge</a:t>
            </a:r>
            <a:r>
              <a:rPr lang="en-US">
                <a:ea typeface="+mn-lt"/>
                <a:cs typeface="+mn-lt"/>
              </a:rPr>
              <a:t>. Tale principio </a:t>
            </a:r>
            <a:r>
              <a:rPr lang="en-US" err="1">
                <a:ea typeface="+mn-lt"/>
                <a:cs typeface="+mn-lt"/>
              </a:rPr>
              <a:t>ammette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che</a:t>
            </a:r>
            <a:r>
              <a:rPr lang="en-US">
                <a:ea typeface="+mn-lt"/>
                <a:cs typeface="+mn-lt"/>
              </a:rPr>
              <a:t> il </a:t>
            </a:r>
            <a:r>
              <a:rPr lang="en-US" err="1">
                <a:ea typeface="+mn-lt"/>
                <a:cs typeface="+mn-lt"/>
              </a:rPr>
              <a:t>potere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venga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esercitato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rispettando</a:t>
            </a:r>
            <a:r>
              <a:rPr lang="en-US">
                <a:ea typeface="+mn-lt"/>
                <a:cs typeface="+mn-lt"/>
              </a:rPr>
              <a:t> tutti </a:t>
            </a:r>
            <a:r>
              <a:rPr lang="en-US" err="1">
                <a:ea typeface="+mn-lt"/>
                <a:cs typeface="+mn-lt"/>
              </a:rPr>
              <a:t>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regolamenti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sull'ordine</a:t>
            </a:r>
            <a:r>
              <a:rPr lang="en-US">
                <a:ea typeface="+mn-lt"/>
                <a:cs typeface="+mn-lt"/>
              </a:rPr>
              <a:t>.</a:t>
            </a:r>
            <a:endParaRPr lang="it-IT"/>
          </a:p>
          <a:p>
            <a:pPr algn="just"/>
            <a:r>
              <a:rPr lang="en-US">
                <a:ea typeface="+mn-lt"/>
                <a:cs typeface="+mn-lt"/>
              </a:rPr>
              <a:t>Che </a:t>
            </a:r>
            <a:r>
              <a:rPr lang="en-US" err="1">
                <a:ea typeface="+mn-lt"/>
                <a:cs typeface="+mn-lt"/>
              </a:rPr>
              <a:t>cos'è</a:t>
            </a:r>
            <a:r>
              <a:rPr lang="en-US">
                <a:ea typeface="+mn-lt"/>
                <a:cs typeface="+mn-lt"/>
              </a:rPr>
              <a:t> la </a:t>
            </a:r>
            <a:r>
              <a:rPr lang="en-US" err="1">
                <a:ea typeface="+mn-lt"/>
                <a:cs typeface="+mn-lt"/>
              </a:rPr>
              <a:t>legalità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spiegata</a:t>
            </a:r>
            <a:r>
              <a:rPr lang="en-US">
                <a:ea typeface="+mn-lt"/>
                <a:cs typeface="+mn-lt"/>
              </a:rPr>
              <a:t> ai bambini?</a:t>
            </a:r>
            <a:endParaRPr lang="en-US">
              <a:cs typeface="Calibri" panose="020F0502020204030204"/>
            </a:endParaRPr>
          </a:p>
          <a:p>
            <a:pPr algn="just"/>
            <a:r>
              <a:rPr lang="en-US" b="1" err="1">
                <a:ea typeface="+mn-lt"/>
                <a:cs typeface="+mn-lt"/>
              </a:rPr>
              <a:t>Legalità</a:t>
            </a:r>
            <a:r>
              <a:rPr lang="en-US">
                <a:ea typeface="+mn-lt"/>
                <a:cs typeface="+mn-lt"/>
              </a:rPr>
              <a:t> non è </a:t>
            </a:r>
            <a:r>
              <a:rPr lang="en-US" err="1">
                <a:ea typeface="+mn-lt"/>
                <a:cs typeface="+mn-lt"/>
              </a:rPr>
              <a:t>Giustizia</a:t>
            </a:r>
            <a:r>
              <a:rPr lang="en-US">
                <a:ea typeface="+mn-lt"/>
                <a:cs typeface="+mn-lt"/>
              </a:rPr>
              <a:t> e </a:t>
            </a:r>
            <a:r>
              <a:rPr lang="en-US" err="1">
                <a:ea typeface="+mn-lt"/>
                <a:cs typeface="+mn-lt"/>
              </a:rPr>
              <a:t>nemmeno</a:t>
            </a:r>
            <a:r>
              <a:rPr lang="en-US">
                <a:ea typeface="+mn-lt"/>
                <a:cs typeface="+mn-lt"/>
              </a:rPr>
              <a:t> Morale, ma è il semplice rispetto di </a:t>
            </a:r>
            <a:r>
              <a:rPr lang="en-US" err="1">
                <a:ea typeface="+mn-lt"/>
                <a:cs typeface="+mn-lt"/>
              </a:rPr>
              <a:t>regole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leggi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obblighi</a:t>
            </a:r>
            <a:r>
              <a:rPr lang="en-US">
                <a:ea typeface="+mn-lt"/>
                <a:cs typeface="+mn-lt"/>
              </a:rPr>
              <a:t> e </a:t>
            </a:r>
            <a:r>
              <a:rPr lang="en-US" err="1">
                <a:ea typeface="+mn-lt"/>
                <a:cs typeface="+mn-lt"/>
              </a:rPr>
              <a:t>divieti</a:t>
            </a:r>
            <a:r>
              <a:rPr lang="en-US">
                <a:ea typeface="+mn-lt"/>
                <a:cs typeface="+mn-lt"/>
              </a:rPr>
              <a:t>. I </a:t>
            </a:r>
            <a:r>
              <a:rPr lang="en-US" err="1">
                <a:ea typeface="+mn-lt"/>
                <a:cs typeface="+mn-lt"/>
              </a:rPr>
              <a:t>giovani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hanno</a:t>
            </a:r>
            <a:r>
              <a:rPr lang="en-US">
                <a:ea typeface="+mn-lt"/>
                <a:cs typeface="+mn-lt"/>
              </a:rPr>
              <a:t> un </a:t>
            </a:r>
            <a:r>
              <a:rPr lang="en-US" err="1">
                <a:ea typeface="+mn-lt"/>
                <a:cs typeface="+mn-lt"/>
              </a:rPr>
              <a:t>innato</a:t>
            </a:r>
            <a:r>
              <a:rPr lang="en-US">
                <a:ea typeface="+mn-lt"/>
                <a:cs typeface="+mn-lt"/>
              </a:rPr>
              <a:t> senso </a:t>
            </a:r>
            <a:r>
              <a:rPr lang="en-US" err="1">
                <a:ea typeface="+mn-lt"/>
                <a:cs typeface="+mn-lt"/>
              </a:rPr>
              <a:t>della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giustizia</a:t>
            </a:r>
            <a:r>
              <a:rPr lang="en-US">
                <a:ea typeface="+mn-lt"/>
                <a:cs typeface="+mn-lt"/>
              </a:rPr>
              <a:t> ed </a:t>
            </a:r>
            <a:r>
              <a:rPr lang="en-US" err="1">
                <a:ea typeface="+mn-lt"/>
                <a:cs typeface="+mn-lt"/>
              </a:rPr>
              <a:t>acquisiscono</a:t>
            </a:r>
            <a:r>
              <a:rPr lang="en-US">
                <a:ea typeface="+mn-lt"/>
                <a:cs typeface="+mn-lt"/>
              </a:rPr>
              <a:t> la </a:t>
            </a:r>
            <a:r>
              <a:rPr lang="en-US" err="1">
                <a:ea typeface="+mn-lt"/>
                <a:cs typeface="+mn-lt"/>
              </a:rPr>
              <a:t>loro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moralità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dalla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famiglia</a:t>
            </a:r>
            <a:r>
              <a:rPr lang="en-US">
                <a:ea typeface="+mn-lt"/>
                <a:cs typeface="+mn-lt"/>
              </a:rPr>
              <a:t> e </a:t>
            </a:r>
            <a:r>
              <a:rPr lang="en-US" err="1">
                <a:ea typeface="+mn-lt"/>
                <a:cs typeface="+mn-lt"/>
              </a:rPr>
              <a:t>dall'ambiente</a:t>
            </a:r>
            <a:r>
              <a:rPr lang="en-US">
                <a:ea typeface="+mn-lt"/>
                <a:cs typeface="+mn-lt"/>
              </a:rPr>
              <a:t>, ma il rispetto </a:t>
            </a:r>
            <a:r>
              <a:rPr lang="en-US" err="1">
                <a:ea typeface="+mn-lt"/>
                <a:cs typeface="+mn-lt"/>
              </a:rPr>
              <a:t>della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b="1" err="1">
                <a:ea typeface="+mn-lt"/>
                <a:cs typeface="+mn-lt"/>
              </a:rPr>
              <a:t>legalità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deve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essere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appreso</a:t>
            </a:r>
            <a:r>
              <a:rPr lang="en-US">
                <a:ea typeface="+mn-lt"/>
                <a:cs typeface="+mn-lt"/>
              </a:rPr>
              <a:t> con </a:t>
            </a:r>
            <a:r>
              <a:rPr lang="en-US" err="1">
                <a:ea typeface="+mn-lt"/>
                <a:cs typeface="+mn-lt"/>
              </a:rPr>
              <a:t>impegno</a:t>
            </a:r>
            <a:r>
              <a:rPr lang="en-US">
                <a:ea typeface="+mn-lt"/>
                <a:cs typeface="+mn-lt"/>
              </a:rPr>
              <a:t> e </a:t>
            </a:r>
            <a:r>
              <a:rPr lang="en-US" err="1">
                <a:ea typeface="+mn-lt"/>
                <a:cs typeface="+mn-lt"/>
              </a:rPr>
              <a:t>perseveranza</a:t>
            </a:r>
            <a:r>
              <a:rPr lang="en-US">
                <a:ea typeface="+mn-lt"/>
                <a:cs typeface="+mn-lt"/>
              </a:rPr>
              <a:t>.</a:t>
            </a:r>
            <a:endParaRPr lang="en-US">
              <a:cs typeface="Calibri" panose="020F0502020204030204"/>
            </a:endParaRPr>
          </a:p>
          <a:p>
            <a:pPr algn="just"/>
            <a:r>
              <a:rPr lang="en-US">
                <a:ea typeface="+mn-lt"/>
                <a:cs typeface="+mn-lt"/>
              </a:rPr>
              <a:t>«</a:t>
            </a:r>
            <a:r>
              <a:rPr lang="en-US" b="1" err="1">
                <a:ea typeface="+mn-lt"/>
                <a:cs typeface="+mn-lt"/>
              </a:rPr>
              <a:t>Legalità</a:t>
            </a:r>
            <a:r>
              <a:rPr lang="en-US">
                <a:ea typeface="+mn-lt"/>
                <a:cs typeface="+mn-lt"/>
              </a:rPr>
              <a:t> è il rispetto e la </a:t>
            </a:r>
            <a:r>
              <a:rPr lang="en-US" err="1">
                <a:ea typeface="+mn-lt"/>
                <a:cs typeface="+mn-lt"/>
              </a:rPr>
              <a:t>pratica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delle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leggi</a:t>
            </a:r>
            <a:r>
              <a:rPr lang="en-US">
                <a:ea typeface="+mn-lt"/>
                <a:cs typeface="+mn-lt"/>
              </a:rPr>
              <a:t>. È </a:t>
            </a:r>
            <a:r>
              <a:rPr lang="en-US" err="1">
                <a:ea typeface="+mn-lt"/>
                <a:cs typeface="+mn-lt"/>
              </a:rPr>
              <a:t>un'esigenza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fondamentale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della</a:t>
            </a:r>
            <a:r>
              <a:rPr lang="en-US">
                <a:ea typeface="+mn-lt"/>
                <a:cs typeface="+mn-lt"/>
              </a:rPr>
              <a:t> vita </a:t>
            </a:r>
            <a:r>
              <a:rPr lang="en-US" err="1">
                <a:ea typeface="+mn-lt"/>
                <a:cs typeface="+mn-lt"/>
              </a:rPr>
              <a:t>sociale</a:t>
            </a:r>
            <a:r>
              <a:rPr lang="en-US">
                <a:ea typeface="+mn-lt"/>
                <a:cs typeface="+mn-lt"/>
              </a:rPr>
              <a:t> per </a:t>
            </a:r>
            <a:r>
              <a:rPr lang="en-US" err="1">
                <a:ea typeface="+mn-lt"/>
                <a:cs typeface="+mn-lt"/>
              </a:rPr>
              <a:t>promuovere</a:t>
            </a:r>
            <a:r>
              <a:rPr lang="en-US">
                <a:ea typeface="+mn-lt"/>
                <a:cs typeface="+mn-lt"/>
              </a:rPr>
              <a:t> il </a:t>
            </a:r>
            <a:r>
              <a:rPr lang="en-US" err="1">
                <a:ea typeface="+mn-lt"/>
                <a:cs typeface="+mn-lt"/>
              </a:rPr>
              <a:t>pieno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sviluppo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della</a:t>
            </a:r>
            <a:r>
              <a:rPr lang="en-US">
                <a:ea typeface="+mn-lt"/>
                <a:cs typeface="+mn-lt"/>
              </a:rPr>
              <a:t> persona </a:t>
            </a:r>
            <a:r>
              <a:rPr lang="en-US" err="1">
                <a:ea typeface="+mn-lt"/>
                <a:cs typeface="+mn-lt"/>
              </a:rPr>
              <a:t>umana</a:t>
            </a:r>
            <a:r>
              <a:rPr lang="en-US">
                <a:ea typeface="+mn-lt"/>
                <a:cs typeface="+mn-lt"/>
              </a:rPr>
              <a:t> e la </a:t>
            </a:r>
            <a:r>
              <a:rPr lang="en-US" err="1">
                <a:ea typeface="+mn-lt"/>
                <a:cs typeface="+mn-lt"/>
              </a:rPr>
              <a:t>costruzione</a:t>
            </a:r>
            <a:r>
              <a:rPr lang="en-US">
                <a:ea typeface="+mn-lt"/>
                <a:cs typeface="+mn-lt"/>
              </a:rPr>
              <a:t> del bene </a:t>
            </a:r>
            <a:r>
              <a:rPr lang="en-US" err="1">
                <a:ea typeface="+mn-lt"/>
                <a:cs typeface="+mn-lt"/>
              </a:rPr>
              <a:t>comune</a:t>
            </a:r>
            <a:r>
              <a:rPr lang="en-US">
                <a:ea typeface="+mn-lt"/>
                <a:cs typeface="+mn-lt"/>
              </a:rPr>
              <a:t>». Sono </a:t>
            </a:r>
            <a:r>
              <a:rPr lang="en-US" b="1">
                <a:ea typeface="+mn-lt"/>
                <a:cs typeface="+mn-lt"/>
              </a:rPr>
              <a:t>parole</a:t>
            </a:r>
            <a:r>
              <a:rPr lang="en-US">
                <a:ea typeface="+mn-lt"/>
                <a:cs typeface="+mn-lt"/>
              </a:rPr>
              <a:t> di un </a:t>
            </a:r>
            <a:r>
              <a:rPr lang="en-US" err="1">
                <a:ea typeface="+mn-lt"/>
                <a:cs typeface="+mn-lt"/>
              </a:rPr>
              <a:t>documento</a:t>
            </a:r>
            <a:r>
              <a:rPr lang="en-US">
                <a:ea typeface="+mn-lt"/>
                <a:cs typeface="+mn-lt"/>
              </a:rPr>
              <a:t> del 1991 </a:t>
            </a:r>
            <a:r>
              <a:rPr lang="en-US" err="1">
                <a:ea typeface="+mn-lt"/>
                <a:cs typeface="+mn-lt"/>
              </a:rPr>
              <a:t>della</a:t>
            </a:r>
            <a:r>
              <a:rPr lang="en-US">
                <a:ea typeface="+mn-lt"/>
                <a:cs typeface="+mn-lt"/>
              </a:rPr>
              <a:t> Chiesa </a:t>
            </a:r>
            <a:r>
              <a:rPr lang="en-US" err="1">
                <a:ea typeface="+mn-lt"/>
                <a:cs typeface="+mn-lt"/>
              </a:rPr>
              <a:t>italiana</a:t>
            </a:r>
            <a:r>
              <a:rPr lang="en-US">
                <a:ea typeface="+mn-lt"/>
                <a:cs typeface="+mn-lt"/>
              </a:rPr>
              <a:t>.</a:t>
            </a:r>
            <a:endParaRPr lang="en-US">
              <a:cs typeface="Calibri" panose="020F0502020204030204"/>
            </a:endParaRPr>
          </a:p>
        </p:txBody>
      </p:sp>
      <p:pic>
        <p:nvPicPr>
          <p:cNvPr id="3" name="Immagine 3" descr="Immagine che contiene testo, cielo, esterni&#10;&#10;Descrizione generata automaticamente">
            <a:extLst>
              <a:ext uri="{FF2B5EF4-FFF2-40B4-BE49-F238E27FC236}">
                <a16:creationId xmlns:a16="http://schemas.microsoft.com/office/drawing/2014/main" id="{AB2ABB50-C4CA-45FB-8050-E0A63F4D0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9" y="1956211"/>
            <a:ext cx="3505199" cy="222670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106049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AE07734-5F7C-4C33-9F53-30713FA347BB}"/>
              </a:ext>
            </a:extLst>
          </p:cNvPr>
          <p:cNvSpPr txBox="1"/>
          <p:nvPr/>
        </p:nvSpPr>
        <p:spPr>
          <a:xfrm>
            <a:off x="4666891" y="296175"/>
            <a:ext cx="4924718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Vivendo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in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una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Repubblica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democratica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,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spesso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,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diamo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per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scontati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molti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diritti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che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, in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altri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Paesi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,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sono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invece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negati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.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Esistono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nel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mondo tanti Stati in cui le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decisioni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sono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assunte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  da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una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sola persona o da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una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cerchia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ristretta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di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individui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che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esercitano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il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potere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in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maniera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autoritaria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.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Ciò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non è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possibile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in Italia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perché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l’organo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decisionale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per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eccellenza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è il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Parlamento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, il quale è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costituito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dai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rappresentanti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del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popolo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scelti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a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seguito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di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regolari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elezioni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. È il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Parlamento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a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emanare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gli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atti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più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importanti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per la vita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dei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cittadini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e per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l’esistenza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stessa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della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democrazia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: le </a:t>
            </a:r>
            <a:r>
              <a:rPr lang="en-US" sz="2000" err="1">
                <a:solidFill>
                  <a:srgbClr val="333333"/>
                </a:solidFill>
                <a:latin typeface="Arial"/>
                <a:cs typeface="Arial"/>
              </a:rPr>
              <a:t>leggi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. </a:t>
            </a:r>
            <a:endParaRPr lang="en-US" sz="2000">
              <a:latin typeface="Arial"/>
              <a:cs typeface="Arial"/>
            </a:endParaRPr>
          </a:p>
        </p:txBody>
      </p:sp>
      <p:pic>
        <p:nvPicPr>
          <p:cNvPr id="3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03914F2E-3EAE-43F5-B429-ECF52A527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86" y="1403896"/>
            <a:ext cx="2610748" cy="104534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5F9547CC-DADB-4282-915D-E12AF122C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73" y="3305086"/>
            <a:ext cx="2619375" cy="174307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873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1FB9B5-9B6A-4720-9111-0295764E869A}"/>
              </a:ext>
            </a:extLst>
          </p:cNvPr>
          <p:cNvSpPr txBox="1"/>
          <p:nvPr/>
        </p:nvSpPr>
        <p:spPr>
          <a:xfrm>
            <a:off x="4252734" y="920621"/>
            <a:ext cx="5526946" cy="5680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err="1">
                <a:solidFill>
                  <a:srgbClr val="202124"/>
                </a:solidFill>
                <a:latin typeface="Arial"/>
                <a:cs typeface="arial"/>
              </a:rPr>
              <a:t>L'</a:t>
            </a:r>
            <a:r>
              <a:rPr lang="en-US" sz="2000" b="1" err="1">
                <a:solidFill>
                  <a:srgbClr val="202124"/>
                </a:solidFill>
                <a:latin typeface="Arial"/>
                <a:cs typeface="arial"/>
              </a:rPr>
              <a:t>educazione</a:t>
            </a:r>
            <a:r>
              <a:rPr lang="en-US" sz="2000" b="1">
                <a:solidFill>
                  <a:srgbClr val="202124"/>
                </a:solidFill>
                <a:latin typeface="Arial"/>
                <a:cs typeface="arial"/>
              </a:rPr>
              <a:t> </a:t>
            </a:r>
            <a:r>
              <a:rPr lang="en-US" sz="2000" b="1" err="1">
                <a:solidFill>
                  <a:srgbClr val="202124"/>
                </a:solidFill>
                <a:latin typeface="Arial"/>
                <a:cs typeface="arial"/>
              </a:rPr>
              <a:t>alla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n-US" sz="2000" err="1">
                <a:solidFill>
                  <a:srgbClr val="202124"/>
                </a:solidFill>
                <a:latin typeface="Arial"/>
                <a:cs typeface="arial"/>
              </a:rPr>
              <a:t>democrazia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 e </a:t>
            </a:r>
            <a:r>
              <a:rPr lang="en-US" sz="2000" b="1" err="1">
                <a:solidFill>
                  <a:srgbClr val="202124"/>
                </a:solidFill>
                <a:latin typeface="Arial"/>
                <a:cs typeface="arial"/>
              </a:rPr>
              <a:t>alla</a:t>
            </a:r>
            <a:r>
              <a:rPr lang="en-US" sz="2000" b="1">
                <a:solidFill>
                  <a:srgbClr val="202124"/>
                </a:solidFill>
                <a:latin typeface="Arial"/>
                <a:cs typeface="arial"/>
              </a:rPr>
              <a:t> </a:t>
            </a:r>
            <a:r>
              <a:rPr lang="en-US" sz="2000" b="1" err="1">
                <a:solidFill>
                  <a:srgbClr val="202124"/>
                </a:solidFill>
                <a:latin typeface="Arial"/>
                <a:cs typeface="arial"/>
              </a:rPr>
              <a:t>legalità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n-US" sz="2000" err="1">
                <a:solidFill>
                  <a:srgbClr val="202124"/>
                </a:solidFill>
                <a:latin typeface="Arial"/>
                <a:cs typeface="arial"/>
              </a:rPr>
              <a:t>rende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202124"/>
                </a:solidFill>
                <a:latin typeface="Arial"/>
                <a:cs typeface="arial"/>
              </a:rPr>
              <a:t>gli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202124"/>
                </a:solidFill>
                <a:latin typeface="Arial"/>
                <a:cs typeface="arial"/>
              </a:rPr>
              <a:t>studenti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 e le </a:t>
            </a:r>
            <a:r>
              <a:rPr lang="en-US" sz="2000" err="1">
                <a:solidFill>
                  <a:srgbClr val="202124"/>
                </a:solidFill>
                <a:latin typeface="Arial"/>
                <a:cs typeface="arial"/>
              </a:rPr>
              <a:t>studentesse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202124"/>
                </a:solidFill>
                <a:latin typeface="Arial"/>
                <a:cs typeface="arial"/>
              </a:rPr>
              <a:t>protagonisti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 e, </a:t>
            </a:r>
            <a:r>
              <a:rPr lang="en-US" sz="2000" err="1">
                <a:solidFill>
                  <a:srgbClr val="202124"/>
                </a:solidFill>
                <a:latin typeface="Arial"/>
                <a:cs typeface="arial"/>
              </a:rPr>
              <a:t>cioè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, </a:t>
            </a:r>
            <a:r>
              <a:rPr lang="en-US" sz="2000" err="1">
                <a:solidFill>
                  <a:srgbClr val="202124"/>
                </a:solidFill>
                <a:latin typeface="Arial"/>
                <a:cs typeface="arial"/>
              </a:rPr>
              <a:t>capaci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 di </a:t>
            </a:r>
            <a:r>
              <a:rPr lang="en-US" sz="2000" err="1">
                <a:solidFill>
                  <a:srgbClr val="202124"/>
                </a:solidFill>
                <a:latin typeface="Arial"/>
                <a:cs typeface="arial"/>
              </a:rPr>
              <a:t>esercitare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202124"/>
                </a:solidFill>
                <a:latin typeface="Arial"/>
                <a:cs typeface="arial"/>
              </a:rPr>
              <a:t>i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202124"/>
                </a:solidFill>
                <a:latin typeface="Arial"/>
                <a:cs typeface="arial"/>
              </a:rPr>
              <a:t>propri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202124"/>
                </a:solidFill>
                <a:latin typeface="Arial"/>
                <a:cs typeface="arial"/>
              </a:rPr>
              <a:t>diritti-doveri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 di </a:t>
            </a:r>
            <a:r>
              <a:rPr lang="en-US" sz="2000" err="1">
                <a:solidFill>
                  <a:srgbClr val="202124"/>
                </a:solidFill>
                <a:latin typeface="Arial"/>
                <a:cs typeface="arial"/>
              </a:rPr>
              <a:t>cittadinanza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. Essi </a:t>
            </a:r>
            <a:r>
              <a:rPr lang="en-US" sz="2000" b="1" err="1">
                <a:solidFill>
                  <a:srgbClr val="202124"/>
                </a:solidFill>
                <a:latin typeface="Arial"/>
                <a:cs typeface="arial"/>
              </a:rPr>
              <a:t>si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n-US" sz="2000" err="1">
                <a:solidFill>
                  <a:srgbClr val="202124"/>
                </a:solidFill>
                <a:latin typeface="Arial"/>
                <a:cs typeface="arial"/>
              </a:rPr>
              <a:t>esplicano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202124"/>
                </a:solidFill>
                <a:latin typeface="Arial"/>
                <a:cs typeface="arial"/>
              </a:rPr>
              <a:t>nel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 rispetto </a:t>
            </a:r>
            <a:r>
              <a:rPr lang="en-US" sz="2000" err="1">
                <a:solidFill>
                  <a:srgbClr val="202124"/>
                </a:solidFill>
                <a:latin typeface="Arial"/>
                <a:cs typeface="arial"/>
              </a:rPr>
              <a:t>delle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202124"/>
                </a:solidFill>
                <a:latin typeface="Arial"/>
                <a:cs typeface="arial"/>
              </a:rPr>
              <a:t>regole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 e </a:t>
            </a:r>
            <a:r>
              <a:rPr lang="en-US" sz="2000" err="1">
                <a:solidFill>
                  <a:srgbClr val="202124"/>
                </a:solidFill>
                <a:latin typeface="Arial"/>
                <a:cs typeface="arial"/>
              </a:rPr>
              <a:t>nella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202124"/>
                </a:solidFill>
                <a:latin typeface="Arial"/>
                <a:cs typeface="arial"/>
              </a:rPr>
              <a:t>partecipazione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n-US" sz="2000" b="1" err="1">
                <a:solidFill>
                  <a:srgbClr val="202124"/>
                </a:solidFill>
                <a:latin typeface="Arial"/>
                <a:cs typeface="arial"/>
              </a:rPr>
              <a:t>alla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 vita civile, </a:t>
            </a:r>
            <a:r>
              <a:rPr lang="en-US" sz="2000" err="1">
                <a:solidFill>
                  <a:srgbClr val="202124"/>
                </a:solidFill>
                <a:latin typeface="Arial"/>
                <a:cs typeface="arial"/>
              </a:rPr>
              <a:t>sociale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, </a:t>
            </a:r>
            <a:r>
              <a:rPr lang="en-US" sz="2000" err="1">
                <a:solidFill>
                  <a:srgbClr val="202124"/>
                </a:solidFill>
                <a:latin typeface="Arial"/>
                <a:cs typeface="arial"/>
              </a:rPr>
              <a:t>politica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 ed </a:t>
            </a:r>
            <a:r>
              <a:rPr lang="en-US" sz="2000" err="1">
                <a:solidFill>
                  <a:srgbClr val="202124"/>
                </a:solidFill>
                <a:latin typeface="Arial"/>
                <a:cs typeface="arial"/>
              </a:rPr>
              <a:t>economica</a:t>
            </a:r>
            <a:r>
              <a:rPr lang="en-US" sz="2000">
                <a:solidFill>
                  <a:srgbClr val="202124"/>
                </a:solidFill>
                <a:latin typeface="Arial"/>
                <a:cs typeface="arial"/>
              </a:rPr>
              <a:t>. </a:t>
            </a:r>
            <a:r>
              <a:rPr lang="en-US" sz="2000">
                <a:latin typeface="Arial"/>
                <a:ea typeface="+mn-lt"/>
                <a:cs typeface="+mn-lt"/>
              </a:rPr>
              <a:t>“La </a:t>
            </a:r>
            <a:r>
              <a:rPr lang="en-US" sz="2000" b="1" err="1">
                <a:latin typeface="Arial"/>
                <a:ea typeface="+mn-lt"/>
                <a:cs typeface="+mn-lt"/>
              </a:rPr>
              <a:t>legalità</a:t>
            </a:r>
            <a:r>
              <a:rPr lang="en-US" sz="2000" b="1">
                <a:latin typeface="Arial"/>
                <a:ea typeface="+mn-lt"/>
                <a:cs typeface="+mn-lt"/>
              </a:rPr>
              <a:t> è </a:t>
            </a:r>
            <a:r>
              <a:rPr lang="en-US" sz="2000" b="1" err="1">
                <a:latin typeface="Arial"/>
                <a:ea typeface="+mn-lt"/>
                <a:cs typeface="+mn-lt"/>
              </a:rPr>
              <a:t>importante</a:t>
            </a:r>
            <a:r>
              <a:rPr lang="en-US" sz="2000" b="1">
                <a:latin typeface="Arial"/>
                <a:ea typeface="+mn-lt"/>
                <a:cs typeface="+mn-lt"/>
              </a:rPr>
              <a:t> </a:t>
            </a:r>
            <a:r>
              <a:rPr lang="en-US" sz="2000" b="1" err="1">
                <a:latin typeface="Arial"/>
                <a:ea typeface="+mn-lt"/>
                <a:cs typeface="+mn-lt"/>
              </a:rPr>
              <a:t>perché</a:t>
            </a:r>
            <a:r>
              <a:rPr lang="en-US" sz="2000">
                <a:latin typeface="Arial"/>
                <a:ea typeface="+mn-lt"/>
                <a:cs typeface="+mn-lt"/>
              </a:rPr>
              <a:t> ci </a:t>
            </a:r>
            <a:r>
              <a:rPr lang="en-US" sz="2000" err="1">
                <a:latin typeface="Arial"/>
                <a:ea typeface="+mn-lt"/>
                <a:cs typeface="+mn-lt"/>
              </a:rPr>
              <a:t>insegna</a:t>
            </a:r>
            <a:r>
              <a:rPr lang="en-US" sz="2000">
                <a:latin typeface="Arial"/>
                <a:ea typeface="+mn-lt"/>
                <a:cs typeface="+mn-lt"/>
              </a:rPr>
              <a:t> </a:t>
            </a:r>
            <a:r>
              <a:rPr lang="en-US" sz="2000" b="1">
                <a:latin typeface="Arial"/>
                <a:ea typeface="+mn-lt"/>
                <a:cs typeface="+mn-lt"/>
              </a:rPr>
              <a:t>a</a:t>
            </a:r>
            <a:r>
              <a:rPr lang="en-US" sz="2000">
                <a:latin typeface="Arial"/>
                <a:ea typeface="+mn-lt"/>
                <a:cs typeface="+mn-lt"/>
              </a:rPr>
              <a:t> </a:t>
            </a:r>
            <a:r>
              <a:rPr lang="en-US" sz="2000" err="1">
                <a:latin typeface="Arial"/>
                <a:ea typeface="+mn-lt"/>
                <a:cs typeface="+mn-lt"/>
              </a:rPr>
              <a:t>rispettare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gli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altri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attraverso</a:t>
            </a:r>
            <a:r>
              <a:rPr lang="en-US" sz="2000">
                <a:latin typeface="Arial"/>
                <a:ea typeface="+mn-lt"/>
                <a:cs typeface="+mn-lt"/>
              </a:rPr>
              <a:t> le </a:t>
            </a:r>
            <a:r>
              <a:rPr lang="en-US" sz="2000" err="1">
                <a:latin typeface="Arial"/>
                <a:ea typeface="+mn-lt"/>
                <a:cs typeface="+mn-lt"/>
              </a:rPr>
              <a:t>regole</a:t>
            </a:r>
            <a:r>
              <a:rPr lang="en-US" sz="2000">
                <a:latin typeface="Arial"/>
                <a:ea typeface="+mn-lt"/>
                <a:cs typeface="+mn-lt"/>
              </a:rPr>
              <a:t> </a:t>
            </a:r>
            <a:r>
              <a:rPr lang="en-US" sz="2000" b="1">
                <a:latin typeface="Arial"/>
                <a:ea typeface="+mn-lt"/>
                <a:cs typeface="+mn-lt"/>
              </a:rPr>
              <a:t>e</a:t>
            </a:r>
            <a:r>
              <a:rPr lang="en-US" sz="2000">
                <a:latin typeface="Arial"/>
                <a:ea typeface="+mn-lt"/>
                <a:cs typeface="+mn-lt"/>
              </a:rPr>
              <a:t> le </a:t>
            </a:r>
            <a:r>
              <a:rPr lang="en-US" sz="2000" err="1">
                <a:latin typeface="Arial"/>
                <a:ea typeface="+mn-lt"/>
                <a:cs typeface="+mn-lt"/>
              </a:rPr>
              <a:t>leggi</a:t>
            </a:r>
            <a:r>
              <a:rPr lang="en-US" sz="2000">
                <a:latin typeface="Arial"/>
                <a:ea typeface="+mn-lt"/>
                <a:cs typeface="+mn-lt"/>
              </a:rPr>
              <a:t>. Se tutti </a:t>
            </a:r>
            <a:r>
              <a:rPr lang="en-US" sz="2000" err="1">
                <a:latin typeface="Arial"/>
                <a:ea typeface="+mn-lt"/>
                <a:cs typeface="+mn-lt"/>
              </a:rPr>
              <a:t>imparassimo</a:t>
            </a:r>
            <a:r>
              <a:rPr lang="en-US" sz="2000">
                <a:latin typeface="Arial"/>
                <a:ea typeface="+mn-lt"/>
                <a:cs typeface="+mn-lt"/>
              </a:rPr>
              <a:t> il </a:t>
            </a:r>
            <a:r>
              <a:rPr lang="en-US" sz="2000" err="1">
                <a:latin typeface="Arial"/>
                <a:ea typeface="+mn-lt"/>
                <a:cs typeface="+mn-lt"/>
              </a:rPr>
              <a:t>valore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della</a:t>
            </a:r>
            <a:r>
              <a:rPr lang="en-US" sz="2000">
                <a:latin typeface="Arial"/>
                <a:ea typeface="+mn-lt"/>
                <a:cs typeface="+mn-lt"/>
              </a:rPr>
              <a:t> </a:t>
            </a:r>
            <a:r>
              <a:rPr lang="en-US" sz="2000" b="1" err="1">
                <a:latin typeface="Arial"/>
                <a:ea typeface="+mn-lt"/>
                <a:cs typeface="+mn-lt"/>
              </a:rPr>
              <a:t>legalità</a:t>
            </a:r>
            <a:r>
              <a:rPr lang="en-US" sz="2000">
                <a:latin typeface="Arial"/>
                <a:ea typeface="+mn-lt"/>
                <a:cs typeface="+mn-lt"/>
              </a:rPr>
              <a:t>, il mondo </a:t>
            </a:r>
            <a:r>
              <a:rPr lang="en-US" sz="2000" err="1">
                <a:latin typeface="Arial"/>
                <a:ea typeface="+mn-lt"/>
                <a:cs typeface="+mn-lt"/>
              </a:rPr>
              <a:t>diventerebbe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più</a:t>
            </a:r>
            <a:r>
              <a:rPr lang="en-US" sz="2000">
                <a:latin typeface="Arial"/>
                <a:ea typeface="+mn-lt"/>
                <a:cs typeface="+mn-lt"/>
              </a:rPr>
              <a:t> civile, la </a:t>
            </a:r>
            <a:r>
              <a:rPr lang="en-US" sz="2000" err="1">
                <a:latin typeface="Arial"/>
                <a:ea typeface="+mn-lt"/>
                <a:cs typeface="+mn-lt"/>
              </a:rPr>
              <a:t>società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più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giusta</a:t>
            </a:r>
            <a:r>
              <a:rPr lang="en-US" sz="2000">
                <a:latin typeface="Arial"/>
                <a:ea typeface="+mn-lt"/>
                <a:cs typeface="+mn-lt"/>
              </a:rPr>
              <a:t> </a:t>
            </a:r>
            <a:r>
              <a:rPr lang="en-US" sz="2000" b="1">
                <a:latin typeface="Arial"/>
                <a:ea typeface="+mn-lt"/>
                <a:cs typeface="+mn-lt"/>
              </a:rPr>
              <a:t>e</a:t>
            </a:r>
            <a:r>
              <a:rPr lang="en-US" sz="2000">
                <a:latin typeface="Arial"/>
                <a:ea typeface="+mn-lt"/>
                <a:cs typeface="+mn-lt"/>
              </a:rPr>
              <a:t> </a:t>
            </a:r>
            <a:r>
              <a:rPr lang="en-US" sz="2000" err="1">
                <a:latin typeface="Arial"/>
                <a:ea typeface="+mn-lt"/>
                <a:cs typeface="+mn-lt"/>
              </a:rPr>
              <a:t>anche</a:t>
            </a:r>
            <a:r>
              <a:rPr lang="en-US" sz="2000">
                <a:latin typeface="Arial"/>
                <a:ea typeface="+mn-lt"/>
                <a:cs typeface="+mn-lt"/>
              </a:rPr>
              <a:t> la mafia </a:t>
            </a:r>
            <a:r>
              <a:rPr lang="en-US" sz="2000" err="1">
                <a:latin typeface="Arial"/>
                <a:ea typeface="+mn-lt"/>
                <a:cs typeface="+mn-lt"/>
              </a:rPr>
              <a:t>scomparirebbe</a:t>
            </a:r>
            <a:r>
              <a:rPr lang="en-US" sz="2000">
                <a:latin typeface="Arial"/>
                <a:ea typeface="+mn-lt"/>
                <a:cs typeface="+mn-lt"/>
              </a:rPr>
              <a:t>.</a:t>
            </a:r>
            <a:endParaRPr lang="it-IT"/>
          </a:p>
          <a:p>
            <a:pPr algn="just"/>
            <a:r>
              <a:rPr lang="en-US" sz="2000" b="1">
                <a:latin typeface="Arial"/>
                <a:ea typeface="+mn-lt"/>
                <a:cs typeface="+mn-lt"/>
              </a:rPr>
              <a:t>Per </a:t>
            </a:r>
            <a:r>
              <a:rPr lang="en-US" sz="2000" b="1" err="1">
                <a:latin typeface="Arial"/>
                <a:ea typeface="+mn-lt"/>
                <a:cs typeface="+mn-lt"/>
              </a:rPr>
              <a:t>educare</a:t>
            </a:r>
            <a:r>
              <a:rPr lang="en-US" sz="2000" b="1">
                <a:latin typeface="Arial"/>
                <a:ea typeface="+mn-lt"/>
                <a:cs typeface="+mn-lt"/>
              </a:rPr>
              <a:t> </a:t>
            </a:r>
            <a:r>
              <a:rPr lang="en-US" sz="2000" b="1" err="1">
                <a:latin typeface="Arial"/>
                <a:ea typeface="+mn-lt"/>
                <a:cs typeface="+mn-lt"/>
              </a:rPr>
              <a:t>alla</a:t>
            </a:r>
            <a:r>
              <a:rPr lang="en-US" sz="2000" b="1">
                <a:latin typeface="Arial"/>
                <a:ea typeface="+mn-lt"/>
                <a:cs typeface="+mn-lt"/>
              </a:rPr>
              <a:t> </a:t>
            </a:r>
            <a:r>
              <a:rPr lang="en-US" sz="2000" b="1" err="1">
                <a:latin typeface="Arial"/>
                <a:ea typeface="+mn-lt"/>
                <a:cs typeface="+mn-lt"/>
              </a:rPr>
              <a:t>legalità</a:t>
            </a:r>
            <a:r>
              <a:rPr lang="en-US" sz="2000">
                <a:latin typeface="Arial"/>
                <a:ea typeface="+mn-lt"/>
                <a:cs typeface="+mn-lt"/>
              </a:rPr>
              <a:t> </a:t>
            </a:r>
            <a:r>
              <a:rPr lang="en-US" sz="2000" err="1">
                <a:latin typeface="Arial"/>
                <a:ea typeface="+mn-lt"/>
                <a:cs typeface="+mn-lt"/>
              </a:rPr>
              <a:t>bisogna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puntare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agli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atteggiamenti</a:t>
            </a:r>
            <a:r>
              <a:rPr lang="en-US" sz="2000">
                <a:latin typeface="Arial"/>
                <a:ea typeface="+mn-lt"/>
                <a:cs typeface="+mn-lt"/>
              </a:rPr>
              <a:t> e alle </a:t>
            </a:r>
            <a:r>
              <a:rPr lang="en-US" sz="2000" err="1">
                <a:latin typeface="Arial"/>
                <a:ea typeface="+mn-lt"/>
                <a:cs typeface="+mn-lt"/>
              </a:rPr>
              <a:t>personali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disposizioni</a:t>
            </a:r>
            <a:r>
              <a:rPr lang="en-US" sz="2000">
                <a:latin typeface="Arial"/>
                <a:ea typeface="+mn-lt"/>
                <a:cs typeface="+mn-lt"/>
              </a:rPr>
              <a:t>, </a:t>
            </a:r>
            <a:r>
              <a:rPr lang="en-US" sz="2000" err="1">
                <a:latin typeface="Arial"/>
                <a:ea typeface="+mn-lt"/>
                <a:cs typeface="+mn-lt"/>
              </a:rPr>
              <a:t>educando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i</a:t>
            </a:r>
            <a:r>
              <a:rPr lang="en-US" sz="2000">
                <a:latin typeface="Arial"/>
                <a:ea typeface="+mn-lt"/>
                <a:cs typeface="+mn-lt"/>
              </a:rPr>
              <a:t> bambini a: </a:t>
            </a:r>
            <a:r>
              <a:rPr lang="en-US" sz="2000" err="1">
                <a:latin typeface="Arial"/>
                <a:ea typeface="+mn-lt"/>
                <a:cs typeface="+mn-lt"/>
              </a:rPr>
              <a:t>Conoscere</a:t>
            </a:r>
            <a:r>
              <a:rPr lang="en-US" sz="2000">
                <a:latin typeface="Arial"/>
                <a:ea typeface="+mn-lt"/>
                <a:cs typeface="+mn-lt"/>
              </a:rPr>
              <a:t>, </a:t>
            </a:r>
            <a:r>
              <a:rPr lang="en-US" sz="2000" err="1">
                <a:latin typeface="Arial"/>
                <a:ea typeface="+mn-lt"/>
                <a:cs typeface="+mn-lt"/>
              </a:rPr>
              <a:t>riflettere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sulle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regole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sociali</a:t>
            </a:r>
            <a:r>
              <a:rPr lang="en-US" sz="2000">
                <a:latin typeface="Arial"/>
                <a:ea typeface="+mn-lt"/>
                <a:cs typeface="+mn-lt"/>
              </a:rPr>
              <a:t> e </a:t>
            </a:r>
            <a:r>
              <a:rPr lang="en-US" sz="2000" err="1">
                <a:latin typeface="Arial"/>
                <a:ea typeface="+mn-lt"/>
                <a:cs typeface="+mn-lt"/>
              </a:rPr>
              <a:t>rispettarle</a:t>
            </a:r>
            <a:r>
              <a:rPr lang="en-US" sz="2000">
                <a:latin typeface="Arial"/>
                <a:ea typeface="+mn-lt"/>
                <a:cs typeface="+mn-lt"/>
              </a:rPr>
              <a:t> non </a:t>
            </a:r>
            <a:r>
              <a:rPr lang="en-US" sz="2000" err="1">
                <a:latin typeface="Arial"/>
                <a:ea typeface="+mn-lt"/>
                <a:cs typeface="+mn-lt"/>
              </a:rPr>
              <a:t>perché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si</a:t>
            </a:r>
            <a:r>
              <a:rPr lang="en-US" sz="2000">
                <a:latin typeface="Arial"/>
                <a:ea typeface="+mn-lt"/>
                <a:cs typeface="+mn-lt"/>
              </a:rPr>
              <a:t> è obbligati a </a:t>
            </a:r>
            <a:r>
              <a:rPr lang="en-US" sz="2000" err="1">
                <a:latin typeface="Arial"/>
                <a:ea typeface="+mn-lt"/>
                <a:cs typeface="+mn-lt"/>
              </a:rPr>
              <a:t>farlo</a:t>
            </a:r>
            <a:r>
              <a:rPr lang="en-US" sz="2000">
                <a:latin typeface="Arial"/>
                <a:ea typeface="+mn-lt"/>
                <a:cs typeface="+mn-lt"/>
              </a:rPr>
              <a:t> ma </a:t>
            </a:r>
            <a:r>
              <a:rPr lang="en-US" sz="2000" err="1">
                <a:latin typeface="Arial"/>
                <a:ea typeface="+mn-lt"/>
                <a:cs typeface="+mn-lt"/>
              </a:rPr>
              <a:t>perché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si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coglie</a:t>
            </a:r>
            <a:r>
              <a:rPr lang="en-US" sz="2000">
                <a:latin typeface="Arial"/>
                <a:ea typeface="+mn-lt"/>
                <a:cs typeface="+mn-lt"/>
              </a:rPr>
              <a:t> la </a:t>
            </a:r>
            <a:r>
              <a:rPr lang="en-US" sz="2000" err="1">
                <a:latin typeface="Arial"/>
                <a:ea typeface="+mn-lt"/>
                <a:cs typeface="+mn-lt"/>
              </a:rPr>
              <a:t>profonda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importanza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delle</a:t>
            </a:r>
            <a:r>
              <a:rPr lang="en-US" sz="2000">
                <a:latin typeface="Arial"/>
                <a:ea typeface="+mn-lt"/>
                <a:cs typeface="+mn-lt"/>
              </a:rPr>
              <a:t> regole.20 set 2021</a:t>
            </a:r>
            <a:endParaRPr lang="en-US" sz="2000">
              <a:latin typeface="Arial"/>
              <a:cs typeface="Arial"/>
            </a:endParaRPr>
          </a:p>
        </p:txBody>
      </p:sp>
      <p:pic>
        <p:nvPicPr>
          <p:cNvPr id="5" name="Immagine 5" descr="Immagine che contiene testo, strumento&#10;&#10;Descrizione generata automaticamente">
            <a:extLst>
              <a:ext uri="{FF2B5EF4-FFF2-40B4-BE49-F238E27FC236}">
                <a16:creationId xmlns:a16="http://schemas.microsoft.com/office/drawing/2014/main" id="{789DC3A9-5BAA-4E4C-B595-D59701128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03" y="1167980"/>
            <a:ext cx="4019730" cy="3012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4555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BC789B-68D6-421B-88F2-99C8435A5EBB}"/>
              </a:ext>
            </a:extLst>
          </p:cNvPr>
          <p:cNvSpPr txBox="1"/>
          <p:nvPr/>
        </p:nvSpPr>
        <p:spPr>
          <a:xfrm>
            <a:off x="4584157" y="109542"/>
            <a:ext cx="6783238" cy="62478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Per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contrastare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le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mafie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con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gli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strumenti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a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disposizione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delle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amministrazioni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pubbliche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e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delle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organizzazioni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sociali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le 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regioni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 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continuano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a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tenere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alta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la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guardia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contro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la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criminalità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organizzata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e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si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interrogano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,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assieme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alla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società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civile,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sulle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strategie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e le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iniziative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da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intraprendere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.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Organizzano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 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giornate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di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riflessione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e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confronto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,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perchè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la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promozione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della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cultura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della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legalità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,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valorizzazione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della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cittadinanza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e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dell’economia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responsabile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,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sviluppo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della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conoscenza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dei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fenomeni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illegali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e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criminali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attraverso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attività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di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analisi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e di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monitoraggio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restano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i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punti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chiave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dell’azione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regionale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. </a:t>
            </a:r>
            <a:r>
              <a:rPr lang="it-IT" sz="2000">
                <a:solidFill>
                  <a:srgbClr val="1C2024"/>
                </a:solidFill>
                <a:latin typeface="Arial"/>
                <a:cs typeface="Arial"/>
              </a:rPr>
              <a:t>Q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uesti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incontri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vedono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spesso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coinvolti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 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uomini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delle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 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Istituzioni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, 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parlamentari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,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giornalisti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,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giuristi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rappresentanti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1C2024"/>
                </a:solidFill>
                <a:latin typeface="Arial"/>
                <a:cs typeface="Arial"/>
              </a:rPr>
              <a:t>della</a:t>
            </a:r>
            <a:r>
              <a:rPr lang="en-US" sz="2000">
                <a:solidFill>
                  <a:srgbClr val="1C2024"/>
                </a:solidFill>
                <a:latin typeface="Arial"/>
                <a:cs typeface="Arial"/>
              </a:rPr>
              <a:t> chiesa</a:t>
            </a:r>
            <a:br>
              <a:rPr lang="en-US" sz="2000">
                <a:latin typeface="Arial"/>
              </a:rPr>
            </a:br>
            <a:r>
              <a:rPr lang="en-US" sz="2000">
                <a:latin typeface="Arial"/>
                <a:ea typeface="+mn-lt"/>
                <a:cs typeface="+mn-lt"/>
              </a:rPr>
              <a:t>I </a:t>
            </a:r>
            <a:r>
              <a:rPr lang="en-US" sz="2000" b="1" err="1">
                <a:latin typeface="Arial"/>
                <a:ea typeface="+mn-lt"/>
                <a:cs typeface="+mn-lt"/>
              </a:rPr>
              <a:t>beni</a:t>
            </a:r>
            <a:r>
              <a:rPr lang="en-US" sz="2000" b="1">
                <a:latin typeface="Arial"/>
                <a:ea typeface="+mn-lt"/>
                <a:cs typeface="+mn-lt"/>
              </a:rPr>
              <a:t> </a:t>
            </a:r>
            <a:r>
              <a:rPr lang="en-US" sz="2000" b="1" err="1">
                <a:latin typeface="Arial"/>
                <a:ea typeface="+mn-lt"/>
                <a:cs typeface="+mn-lt"/>
              </a:rPr>
              <a:t>confiscati</a:t>
            </a:r>
            <a:r>
              <a:rPr lang="en-US" sz="2000">
                <a:latin typeface="Arial"/>
                <a:ea typeface="+mn-lt"/>
                <a:cs typeface="+mn-lt"/>
              </a:rPr>
              <a:t> alle </a:t>
            </a:r>
            <a:r>
              <a:rPr lang="en-US" sz="2000" err="1">
                <a:latin typeface="Arial"/>
                <a:ea typeface="+mn-lt"/>
                <a:cs typeface="+mn-lt"/>
              </a:rPr>
              <a:t>mafie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sono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una</a:t>
            </a:r>
            <a:r>
              <a:rPr lang="en-US" sz="2000">
                <a:latin typeface="Arial"/>
                <a:ea typeface="+mn-lt"/>
                <a:cs typeface="+mn-lt"/>
              </a:rPr>
              <a:t> </a:t>
            </a:r>
            <a:r>
              <a:rPr lang="en-US" sz="2000" b="1" err="1">
                <a:latin typeface="Arial"/>
                <a:ea typeface="+mn-lt"/>
                <a:cs typeface="+mn-lt"/>
              </a:rPr>
              <a:t>delle</a:t>
            </a:r>
            <a:r>
              <a:rPr lang="en-US" sz="2000">
                <a:latin typeface="Arial"/>
                <a:ea typeface="+mn-lt"/>
                <a:cs typeface="+mn-lt"/>
              </a:rPr>
              <a:t> </a:t>
            </a:r>
            <a:r>
              <a:rPr lang="en-US" sz="2000" err="1">
                <a:latin typeface="Arial"/>
                <a:ea typeface="+mn-lt"/>
                <a:cs typeface="+mn-lt"/>
              </a:rPr>
              <a:t>forme</a:t>
            </a:r>
            <a:r>
              <a:rPr lang="en-US" sz="2000">
                <a:latin typeface="Arial"/>
                <a:ea typeface="+mn-lt"/>
                <a:cs typeface="+mn-lt"/>
              </a:rPr>
              <a:t> di lotta </a:t>
            </a:r>
            <a:r>
              <a:rPr lang="en-US" sz="2000" b="1" err="1">
                <a:latin typeface="Arial"/>
                <a:ea typeface="+mn-lt"/>
                <a:cs typeface="+mn-lt"/>
              </a:rPr>
              <a:t>alla</a:t>
            </a:r>
            <a:r>
              <a:rPr lang="en-US" sz="2000">
                <a:latin typeface="Arial"/>
                <a:ea typeface="+mn-lt"/>
                <a:cs typeface="+mn-lt"/>
              </a:rPr>
              <a:t> </a:t>
            </a:r>
            <a:r>
              <a:rPr lang="en-US" sz="2000" err="1">
                <a:latin typeface="Arial"/>
                <a:ea typeface="+mn-lt"/>
                <a:cs typeface="+mn-lt"/>
              </a:rPr>
              <a:t>criminalità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organizzata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più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efficace</a:t>
            </a:r>
            <a:r>
              <a:rPr lang="en-US" sz="2000">
                <a:latin typeface="Arial"/>
                <a:ea typeface="+mn-lt"/>
                <a:cs typeface="+mn-lt"/>
              </a:rPr>
              <a:t> e </a:t>
            </a:r>
            <a:r>
              <a:rPr lang="en-US" sz="2000" err="1">
                <a:latin typeface="Arial"/>
                <a:ea typeface="+mn-lt"/>
                <a:cs typeface="+mn-lt"/>
              </a:rPr>
              <a:t>anche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ricca</a:t>
            </a:r>
            <a:r>
              <a:rPr lang="en-US" sz="2000">
                <a:latin typeface="Arial"/>
                <a:ea typeface="+mn-lt"/>
                <a:cs typeface="+mn-lt"/>
              </a:rPr>
              <a:t> di </a:t>
            </a:r>
            <a:r>
              <a:rPr lang="en-US" sz="2000" err="1">
                <a:latin typeface="Arial"/>
                <a:ea typeface="+mn-lt"/>
                <a:cs typeface="+mn-lt"/>
              </a:rPr>
              <a:t>significato</a:t>
            </a:r>
            <a:r>
              <a:rPr lang="en-US" sz="2000">
                <a:latin typeface="Arial"/>
                <a:ea typeface="+mn-lt"/>
                <a:cs typeface="+mn-lt"/>
              </a:rPr>
              <a:t>. Le </a:t>
            </a:r>
            <a:r>
              <a:rPr lang="en-US" sz="2000" err="1">
                <a:latin typeface="Arial"/>
                <a:ea typeface="+mn-lt"/>
                <a:cs typeface="+mn-lt"/>
              </a:rPr>
              <a:t>ricchezze</a:t>
            </a:r>
            <a:r>
              <a:rPr lang="en-US" sz="2000">
                <a:latin typeface="Arial"/>
                <a:ea typeface="+mn-lt"/>
                <a:cs typeface="+mn-lt"/>
              </a:rPr>
              <a:t> accumulate </a:t>
            </a:r>
            <a:r>
              <a:rPr lang="en-US" sz="2000" err="1">
                <a:latin typeface="Arial"/>
                <a:ea typeface="+mn-lt"/>
                <a:cs typeface="+mn-lt"/>
              </a:rPr>
              <a:t>illecitamente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dai</a:t>
            </a:r>
            <a:r>
              <a:rPr lang="en-US" sz="2000">
                <a:latin typeface="Arial"/>
                <a:ea typeface="+mn-lt"/>
                <a:cs typeface="+mn-lt"/>
              </a:rPr>
              <a:t> </a:t>
            </a:r>
            <a:r>
              <a:rPr lang="en-US" sz="2000" b="1">
                <a:latin typeface="Arial"/>
                <a:ea typeface="+mn-lt"/>
                <a:cs typeface="+mn-lt"/>
              </a:rPr>
              <a:t>mafiosi</a:t>
            </a:r>
            <a:r>
              <a:rPr lang="en-US" sz="2000">
                <a:latin typeface="Arial"/>
                <a:ea typeface="+mn-lt"/>
                <a:cs typeface="+mn-lt"/>
              </a:rPr>
              <a:t>, ad </a:t>
            </a:r>
            <a:r>
              <a:rPr lang="en-US" sz="2000" err="1">
                <a:latin typeface="Arial"/>
                <a:ea typeface="+mn-lt"/>
                <a:cs typeface="+mn-lt"/>
              </a:rPr>
              <a:t>esempio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coi</a:t>
            </a:r>
            <a:r>
              <a:rPr lang="en-US" sz="2000">
                <a:latin typeface="Arial"/>
                <a:ea typeface="+mn-lt"/>
                <a:cs typeface="+mn-lt"/>
              </a:rPr>
              <a:t> soldi del </a:t>
            </a:r>
            <a:r>
              <a:rPr lang="en-US" sz="2000" err="1">
                <a:latin typeface="Arial"/>
                <a:ea typeface="+mn-lt"/>
                <a:cs typeface="+mn-lt"/>
              </a:rPr>
              <a:t>traffico</a:t>
            </a:r>
            <a:r>
              <a:rPr lang="en-US" sz="2000">
                <a:latin typeface="Arial"/>
                <a:ea typeface="+mn-lt"/>
                <a:cs typeface="+mn-lt"/>
              </a:rPr>
              <a:t> di </a:t>
            </a:r>
            <a:r>
              <a:rPr lang="en-US" sz="2000" err="1">
                <a:latin typeface="Arial"/>
                <a:ea typeface="+mn-lt"/>
                <a:cs typeface="+mn-lt"/>
              </a:rPr>
              <a:t>droga</a:t>
            </a:r>
            <a:r>
              <a:rPr lang="en-US" sz="2000">
                <a:latin typeface="Arial"/>
                <a:ea typeface="+mn-lt"/>
                <a:cs typeface="+mn-lt"/>
              </a:rPr>
              <a:t> o </a:t>
            </a:r>
            <a:r>
              <a:rPr lang="en-US" sz="2000" b="1" err="1">
                <a:latin typeface="Arial"/>
                <a:ea typeface="+mn-lt"/>
                <a:cs typeface="+mn-lt"/>
              </a:rPr>
              <a:t>delle</a:t>
            </a:r>
            <a:r>
              <a:rPr lang="en-US" sz="2000">
                <a:latin typeface="Arial"/>
                <a:ea typeface="+mn-lt"/>
                <a:cs typeface="+mn-lt"/>
              </a:rPr>
              <a:t> </a:t>
            </a:r>
            <a:r>
              <a:rPr lang="en-US" sz="2000" err="1">
                <a:latin typeface="Arial"/>
                <a:ea typeface="+mn-lt"/>
                <a:cs typeface="+mn-lt"/>
              </a:rPr>
              <a:t>estorsioni</a:t>
            </a:r>
            <a:r>
              <a:rPr lang="en-US" sz="2000">
                <a:latin typeface="Arial"/>
                <a:ea typeface="+mn-lt"/>
                <a:cs typeface="+mn-lt"/>
              </a:rPr>
              <a:t>, </a:t>
            </a:r>
            <a:r>
              <a:rPr lang="en-US" sz="2000" err="1">
                <a:latin typeface="Arial"/>
                <a:ea typeface="+mn-lt"/>
                <a:cs typeface="+mn-lt"/>
              </a:rPr>
              <a:t>possono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essere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espropriate</a:t>
            </a:r>
            <a:r>
              <a:rPr lang="en-US" sz="2000">
                <a:latin typeface="Arial"/>
                <a:ea typeface="+mn-lt"/>
                <a:cs typeface="+mn-lt"/>
              </a:rPr>
              <a:t> per </a:t>
            </a:r>
            <a:r>
              <a:rPr lang="en-US" sz="2000" err="1">
                <a:latin typeface="Arial"/>
                <a:ea typeface="+mn-lt"/>
                <a:cs typeface="+mn-lt"/>
              </a:rPr>
              <a:t>diventare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proprietà</a:t>
            </a:r>
            <a:r>
              <a:rPr lang="en-US" sz="2000"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latin typeface="Arial"/>
                <a:ea typeface="+mn-lt"/>
                <a:cs typeface="+mn-lt"/>
              </a:rPr>
              <a:t>dello</a:t>
            </a:r>
            <a:r>
              <a:rPr lang="en-US" sz="2000">
                <a:latin typeface="Arial"/>
                <a:ea typeface="+mn-lt"/>
                <a:cs typeface="+mn-lt"/>
              </a:rPr>
              <a:t> Stato.</a:t>
            </a:r>
            <a:endParaRPr lang="en-US" sz="2000">
              <a:solidFill>
                <a:srgbClr val="1C2024"/>
              </a:solidFill>
              <a:latin typeface="Arial"/>
              <a:cs typeface="Arial"/>
            </a:endParaRPr>
          </a:p>
        </p:txBody>
      </p:sp>
      <p:pic>
        <p:nvPicPr>
          <p:cNvPr id="3" name="Immagine 3" descr="Immagine che contiene cielo, esterni, uomo, persona&#10;&#10;Descrizione generata automaticamente">
            <a:extLst>
              <a:ext uri="{FF2B5EF4-FFF2-40B4-BE49-F238E27FC236}">
                <a16:creationId xmlns:a16="http://schemas.microsoft.com/office/drawing/2014/main" id="{A56BDD86-8D35-4BCE-A350-549ED1516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83" y="3549682"/>
            <a:ext cx="2355012" cy="1354521"/>
          </a:xfrm>
          <a:prstGeom prst="rect">
            <a:avLst/>
          </a:prstGeom>
        </p:spPr>
      </p:pic>
      <p:pic>
        <p:nvPicPr>
          <p:cNvPr id="4" name="Immagine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5AED4738-661A-4A7A-B050-179ECAB90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10" y="5193965"/>
            <a:ext cx="2498785" cy="148777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Immagine 5" descr="Immagine che contiene uomo, tuta, persona, cravatta&#10;&#10;Descrizione generata automaticamente">
            <a:extLst>
              <a:ext uri="{FF2B5EF4-FFF2-40B4-BE49-F238E27FC236}">
                <a16:creationId xmlns:a16="http://schemas.microsoft.com/office/drawing/2014/main" id="{F5F041BD-3D18-47B8-96F4-4C72BAE61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84" y="2439060"/>
            <a:ext cx="2355012" cy="1232260"/>
          </a:xfrm>
          <a:prstGeom prst="rect">
            <a:avLst/>
          </a:prstGeom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B460ACFE-3B8E-40C4-AE39-78B6959A1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336" y="229050"/>
            <a:ext cx="2242689" cy="19141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485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dena City Ramblers - I Cento Passi.mp4">
            <a:hlinkClick r:id="" action="ppaction://media"/>
            <a:extLst>
              <a:ext uri="{FF2B5EF4-FFF2-40B4-BE49-F238E27FC236}">
                <a16:creationId xmlns:a16="http://schemas.microsoft.com/office/drawing/2014/main" id="{A438437B-3ADB-E04A-9236-AD324581B2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607</Words>
  <Application>Microsoft Office PowerPoint</Application>
  <PresentationFormat>Widescreen</PresentationFormat>
  <Paragraphs>10</Paragraphs>
  <Slides>6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di Office</vt:lpstr>
      <vt:lpstr>Il principio di legalità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Vincenza Simeoli</dc:creator>
  <cp:lastModifiedBy>Vincenza Simeoli</cp:lastModifiedBy>
  <cp:revision>1</cp:revision>
  <dcterms:created xsi:type="dcterms:W3CDTF">2022-03-15T13:03:30Z</dcterms:created>
  <dcterms:modified xsi:type="dcterms:W3CDTF">2022-03-18T12:01:33Z</dcterms:modified>
</cp:coreProperties>
</file>