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2" r:id="rId5"/>
    <p:sldId id="263" r:id="rId6"/>
    <p:sldId id="268" r:id="rId7"/>
    <p:sldId id="267" r:id="rId8"/>
    <p:sldId id="26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ED015-B69F-443D-80DF-4D169C7BA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065D-347B-4AF8-AE13-24A6BB9DB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E6119D-1206-4F36-9D83-E0254412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67628-2622-4FD9-8EBF-C2430583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812170-F1D4-4FAA-A884-9815E4EF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53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5D1A9-A1E3-4948-AE78-877F2B2D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28994F-9907-4182-8569-FB7272AF8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152CF6-A857-4D16-A71E-F7287CA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B4F52F-335D-4357-94C4-6005AFB6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820AEC-5F45-48F9-88C2-9B734820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63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5F5C7C-8638-4B86-95D8-7FDFEA1FE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211416-19EB-4D5C-87D9-9875710EE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4B2F5F-6F64-483F-9EAC-FBAB7AF6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743EFC-F978-4F7F-9DDB-C5EE2F5C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103C93-89F0-40E4-AB2F-76FFD146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4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D2459A-A10D-4CE9-B5E2-CA5E6DA3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A1C028-7980-4CA1-BEAB-4AB711AF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FF8E34-4910-445D-9663-C85E1D26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7B0FAF-16F8-4479-A428-705ABC78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0FB30F-9FAF-4A48-8AF6-39730032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13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0CF14-49BB-4D49-B5C1-77EBC7AC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7310B4-411D-4440-BD2A-B7B2119A6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1CC7D6-FDB1-4D75-AA21-5BE1758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C8C635-4F23-4997-A51F-9424E33C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390D25-6242-40CB-B4FD-8BA27B0A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4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7C6F3-4592-4E59-87C3-D4B44078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D690AE-6625-4316-A419-30B5FCB3B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AAC1E3-7128-4377-B224-D98EC3CB9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4093DC-9AF4-457C-9EF1-0EF91BCF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44FCD7-5D41-4C9D-9B41-95F344C6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B4E6AC-32C3-4EBE-A720-D818AE74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32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98AC3-F167-47A9-AFA2-D6A055FA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A62E91-4ADC-4503-9E3D-E370B4495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78C6A3-C97D-438A-BD7D-7778EA86D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DC59ADA-2E47-4B0A-BA37-A2CB7BF81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C9C9A7F-B9DD-48B0-AD55-CD9045CC1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968514-9722-4BDF-9019-8FDE0FCB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D63152-0901-43E7-89F7-8C47F774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CA41C1-3BFB-4AD3-803F-C9333F23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55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D57A05-FE2F-4744-8D5E-D0299462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5D02DA-5ADB-4003-93F3-29A6A4C5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5689B5-7470-45E1-939B-0EC142B4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AFB104-FDC1-430A-88B1-3C76F2A9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14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7F5DE40-00E6-4585-84DC-AF5F44FC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697CED-7418-4479-A011-B5222EA2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53178E-34B4-4C06-95A4-F011E44F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60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DC49BC-9741-427C-A3DF-75C362F4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554A31-A215-4C70-86B7-97C07F368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07E69D-1629-4718-BD6D-CD743575B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6679D5-44CA-487E-8316-9544D06A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046146-C1A2-4622-A9FF-4E58BC53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47AEC6-0326-441E-9FA4-A25A2C87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53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00879-69D9-4BD6-8EE3-4D082478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DF46C4-D690-4E13-BFF8-378E6F1D9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26A300-9FD3-471F-83DB-1274A551B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6897E5-328A-4130-968D-9C488204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8F443D-8443-4E30-91D6-A20B5D70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90C86E-C752-40D7-95D3-A9CE4E5B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22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8DF9C3-56F5-4A64-A2E8-96F01EB56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74F439-EDDF-48F5-B292-FDAD24E71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1EDDC2-6C06-4A0C-94D5-91346DB75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1261-4B29-4F57-B4F4-1E0FD2A07AE0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E388F2-ADBA-41FE-88D8-CFE544599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5339AF-3284-4240-BB47-32D04DF6A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74EC-5482-4ABC-BD9D-711FF2F67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98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0" r="2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9">
            <a:extLst>
              <a:ext uri="{FF2B5EF4-FFF2-40B4-BE49-F238E27FC236}">
                <a16:creationId xmlns:a16="http://schemas.microsoft.com/office/drawing/2014/main" id="{1CF5562A-8805-4B43-ABDF-A7960EA7739E}"/>
              </a:ext>
            </a:extLst>
          </p:cNvPr>
          <p:cNvSpPr txBox="1">
            <a:spLocks/>
          </p:cNvSpPr>
          <p:nvPr/>
        </p:nvSpPr>
        <p:spPr>
          <a:xfrm>
            <a:off x="4269543" y="448120"/>
            <a:ext cx="3652911" cy="801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Scuola Secondaria di 1° grado</a:t>
            </a:r>
          </a:p>
          <a:p>
            <a:r>
              <a:rPr lang="it-IT" b="1" dirty="0"/>
              <a:t>‘’MARINO GUARANO</a:t>
            </a:r>
            <a:r>
              <a:rPr lang="it-IT" b="1" dirty="0">
                <a:ea typeface="Arimo" panose="020B0604020202020204" pitchFamily="34" charset="0"/>
                <a:cs typeface="Arimo" panose="020B0604020202020204" pitchFamily="34" charset="0"/>
              </a:rPr>
              <a:t>’’</a:t>
            </a:r>
          </a:p>
          <a:p>
            <a:pPr algn="l"/>
            <a:endParaRPr lang="it-IT" dirty="0"/>
          </a:p>
        </p:txBody>
      </p:sp>
      <p:sp>
        <p:nvSpPr>
          <p:cNvPr id="5" name="Titolo 10">
            <a:extLst>
              <a:ext uri="{FF2B5EF4-FFF2-40B4-BE49-F238E27FC236}">
                <a16:creationId xmlns:a16="http://schemas.microsoft.com/office/drawing/2014/main" id="{C3F1C192-E670-4519-85B2-7337C8C2D2E3}"/>
              </a:ext>
            </a:extLst>
          </p:cNvPr>
          <p:cNvSpPr txBox="1">
            <a:spLocks/>
          </p:cNvSpPr>
          <p:nvPr/>
        </p:nvSpPr>
        <p:spPr>
          <a:xfrm>
            <a:off x="3356314" y="5655213"/>
            <a:ext cx="5479368" cy="116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>
                <a:latin typeface="+mn-lt"/>
              </a:rPr>
              <a:t>Professoressa: </a:t>
            </a:r>
            <a:r>
              <a:rPr lang="it-IT" sz="2000" b="1" dirty="0">
                <a:latin typeface="+mn-lt"/>
              </a:rPr>
              <a:t>Simeoli Vincenza</a:t>
            </a:r>
            <a:br>
              <a:rPr lang="it-IT" sz="2000" b="1" dirty="0">
                <a:latin typeface="+mn-lt"/>
              </a:rPr>
            </a:br>
            <a:r>
              <a:rPr lang="it-IT" sz="2000" dirty="0">
                <a:latin typeface="+mn-lt"/>
              </a:rPr>
              <a:t>Materia: </a:t>
            </a:r>
            <a:r>
              <a:rPr lang="it-IT" sz="2000" b="1" dirty="0">
                <a:latin typeface="+mn-lt"/>
              </a:rPr>
              <a:t>Educazione Civica</a:t>
            </a:r>
            <a:br>
              <a:rPr lang="it-IT" sz="2000" dirty="0">
                <a:latin typeface="+mn-lt"/>
              </a:rPr>
            </a:br>
            <a:r>
              <a:rPr lang="it-IT" sz="2200" dirty="0">
                <a:latin typeface="+mn-lt"/>
              </a:rPr>
              <a:t>Alunno: </a:t>
            </a:r>
            <a:r>
              <a:rPr lang="it-IT" sz="2200" b="1" dirty="0">
                <a:latin typeface="+mn-lt"/>
              </a:rPr>
              <a:t>Varriale Emanuel Francesco </a:t>
            </a:r>
            <a:r>
              <a:rPr lang="it-IT" sz="2200" dirty="0">
                <a:latin typeface="+mn-lt"/>
              </a:rPr>
              <a:t>Classe: </a:t>
            </a:r>
            <a:r>
              <a:rPr lang="it-IT" sz="2200" b="1" dirty="0">
                <a:latin typeface="+mn-lt"/>
              </a:rPr>
              <a:t>I D</a:t>
            </a:r>
          </a:p>
        </p:txBody>
      </p:sp>
      <p:sp>
        <p:nvSpPr>
          <p:cNvPr id="6" name="Titolo 10">
            <a:extLst>
              <a:ext uri="{FF2B5EF4-FFF2-40B4-BE49-F238E27FC236}">
                <a16:creationId xmlns:a16="http://schemas.microsoft.com/office/drawing/2014/main" id="{EE567D3B-1FA6-4CB7-9AC9-7A840A91E735}"/>
              </a:ext>
            </a:extLst>
          </p:cNvPr>
          <p:cNvSpPr txBox="1">
            <a:spLocks/>
          </p:cNvSpPr>
          <p:nvPr/>
        </p:nvSpPr>
        <p:spPr>
          <a:xfrm>
            <a:off x="2741145" y="2627850"/>
            <a:ext cx="6709706" cy="801150"/>
          </a:xfrm>
          <a:prstGeom prst="rect">
            <a:avLst/>
          </a:prstGeom>
          <a:effectLst>
            <a:outerShdw blurRad="254000" dist="50800" dir="5400000" algn="ctr" rotWithShape="0">
              <a:schemeClr val="bg2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>
                <a:latin typeface="Arial Black" panose="020B0A04020102020204" pitchFamily="34" charset="0"/>
              </a:rPr>
              <a:t>Il principio di legalità</a:t>
            </a:r>
          </a:p>
        </p:txBody>
      </p:sp>
    </p:spTree>
    <p:extLst>
      <p:ext uri="{BB962C8B-B14F-4D97-AF65-F5344CB8AC3E}">
        <p14:creationId xmlns:p14="http://schemas.microsoft.com/office/powerpoint/2010/main" val="4127381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FF0F20-9D83-4A37-83E4-91A49A04BAF6}"/>
              </a:ext>
            </a:extLst>
          </p:cNvPr>
          <p:cNvSpPr txBox="1"/>
          <p:nvPr/>
        </p:nvSpPr>
        <p:spPr>
          <a:xfrm>
            <a:off x="1097280" y="2140974"/>
            <a:ext cx="32496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Il principio di legalità </a:t>
            </a:r>
            <a:r>
              <a:rPr lang="it-IT" sz="2000" dirty="0">
                <a:solidFill>
                  <a:schemeClr val="bg1"/>
                </a:solidFill>
              </a:rPr>
              <a:t>afferma che tutti gli organi dello Stato sono tenuti ad agire secondo la legge . Tale principio ammette che il potere venga esercitato in modo discrezionale, ma non in modo arbitrario, rispettando tutti i regolamenti sull’ordine.</a:t>
            </a:r>
          </a:p>
        </p:txBody>
      </p:sp>
    </p:spTree>
    <p:extLst>
      <p:ext uri="{BB962C8B-B14F-4D97-AF65-F5344CB8AC3E}">
        <p14:creationId xmlns:p14="http://schemas.microsoft.com/office/powerpoint/2010/main" val="24388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3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9FE6C2-59C9-456B-80B5-BED47E56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313" y="1594268"/>
            <a:ext cx="3579053" cy="1078594"/>
          </a:xfrm>
          <a:effectLst>
            <a:outerShdw blurRad="1270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b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‘’Festa della legalità’’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74A356-CFE6-4CE2-A37D-5BF459FD158A}"/>
              </a:ext>
            </a:extLst>
          </p:cNvPr>
          <p:cNvSpPr txBox="1"/>
          <p:nvPr/>
        </p:nvSpPr>
        <p:spPr>
          <a:xfrm>
            <a:off x="7755990" y="286602"/>
            <a:ext cx="2710374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19 MARZO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DEDC74-075E-4828-9495-4552742FF4CA}"/>
              </a:ext>
            </a:extLst>
          </p:cNvPr>
          <p:cNvSpPr txBox="1"/>
          <p:nvPr/>
        </p:nvSpPr>
        <p:spPr>
          <a:xfrm>
            <a:off x="8360313" y="3854173"/>
            <a:ext cx="34418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regione Campania  dal 2012 ha istituito la  ‘’Festa della legalità’’, in ricordo dell’uccisione di Don Peppino Diana e di tutte le vittime innocenti della camorra e di quelle sacrificatesi per il valore della legalità.</a:t>
            </a:r>
          </a:p>
        </p:txBody>
      </p:sp>
    </p:spTree>
    <p:extLst>
      <p:ext uri="{BB962C8B-B14F-4D97-AF65-F5344CB8AC3E}">
        <p14:creationId xmlns:p14="http://schemas.microsoft.com/office/powerpoint/2010/main" val="1947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F4DCAF-E3AB-44AC-A96D-CF9B87F700F2}"/>
              </a:ext>
            </a:extLst>
          </p:cNvPr>
          <p:cNvSpPr txBox="1"/>
          <p:nvPr/>
        </p:nvSpPr>
        <p:spPr>
          <a:xfrm>
            <a:off x="0" y="22497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Don Peppino Diana è stato assassinato dalla camorra per il suo impegno antimafia.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B0EA00-A446-4E3E-BE01-EAA9FFF2910E}"/>
              </a:ext>
            </a:extLst>
          </p:cNvPr>
          <p:cNvSpPr txBox="1"/>
          <p:nvPr/>
        </p:nvSpPr>
        <p:spPr>
          <a:xfrm>
            <a:off x="604911" y="1919869"/>
            <a:ext cx="37982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19 marzo 1994, giorno del suo onomastico, mentre si accinge a celebrare la santa messa, don Diana venne assassinato nella sacrestia della chiesa di San Nicola di Bari a Casal di Principe. Un camorrista lo affronta con una pistola. I cinque proiettili vanno tutti a segno: due alla testa, uno al volto, uno alla mano e uno al collo. Don Peppe Diana muore all'istante. L'omicidio, di puro stampo camorristico, fa scalpore in tutta Italia e in tutta Europa per la sua brutalità. Un messaggio di cordoglio è pronunciato da papa Giovanni Paolo II durante l'Angelus del 20 marzo 1994.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81BA672-5210-4022-AEAB-BD1701B7692D}"/>
              </a:ext>
            </a:extLst>
          </p:cNvPr>
          <p:cNvSpPr/>
          <p:nvPr/>
        </p:nvSpPr>
        <p:spPr>
          <a:xfrm>
            <a:off x="5317588" y="1837249"/>
            <a:ext cx="6653201" cy="40056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000" r="8000" b="2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E1EF22-06E3-4F66-A2ED-EDC3066E0D2E}"/>
              </a:ext>
            </a:extLst>
          </p:cNvPr>
          <p:cNvSpPr txBox="1"/>
          <p:nvPr/>
        </p:nvSpPr>
        <p:spPr>
          <a:xfrm>
            <a:off x="5885543" y="1190918"/>
            <a:ext cx="5517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‘’Il suo impegno civile e religioso contro la camorra ha lasciato un profondo segno nella società campana.’’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487249E-CF9B-4822-AE7A-4CE7E1B92435}"/>
              </a:ext>
            </a:extLst>
          </p:cNvPr>
          <p:cNvSpPr/>
          <p:nvPr/>
        </p:nvSpPr>
        <p:spPr>
          <a:xfrm>
            <a:off x="5317588" y="5089573"/>
            <a:ext cx="6653201" cy="15434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4153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6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8F541B-C1B1-47A7-949E-C197EE4030E1}"/>
              </a:ext>
            </a:extLst>
          </p:cNvPr>
          <p:cNvSpPr txBox="1"/>
          <p:nvPr/>
        </p:nvSpPr>
        <p:spPr>
          <a:xfrm>
            <a:off x="647113" y="244347"/>
            <a:ext cx="3492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GIOVANNI FALCONE E </a:t>
            </a:r>
          </a:p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PAOLO BORSELLINO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E2BA14E-28C9-4957-BF2E-66684C5D35F2}"/>
              </a:ext>
            </a:extLst>
          </p:cNvPr>
          <p:cNvSpPr txBox="1"/>
          <p:nvPr/>
        </p:nvSpPr>
        <p:spPr>
          <a:xfrm>
            <a:off x="203979" y="1603366"/>
            <a:ext cx="43135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 Erano due magistrati, due uomini che negli anni Ottanta quando ancora non si conosceva nulla della </a:t>
            </a:r>
            <a:r>
              <a:rPr lang="it-IT" u="sng" dirty="0"/>
              <a:t>mafia</a:t>
            </a:r>
            <a:r>
              <a:rPr lang="it-IT" dirty="0"/>
              <a:t> hanno scoperto i segreti di questa organizzazione. Falcone, grazie all’interpretazione dei segni, dei gesti, dei messaggi e dei silenzi degli uomini di Cosa Nostra è riuscito a decifrare il loro “linguaggio”, il loro modo d’agire.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FC79BEA-2D3C-402B-AC3A-E0018A5EC172}"/>
              </a:ext>
            </a:extLst>
          </p:cNvPr>
          <p:cNvSpPr txBox="1"/>
          <p:nvPr/>
        </p:nvSpPr>
        <p:spPr>
          <a:xfrm>
            <a:off x="261129" y="4316602"/>
            <a:ext cx="41992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Hanno sfidato il mostro più cattivo d’Italia: la </a:t>
            </a:r>
            <a:r>
              <a:rPr lang="it-IT" u="sng" dirty="0"/>
              <a:t>mafia</a:t>
            </a:r>
            <a:r>
              <a:rPr lang="it-IT" dirty="0"/>
              <a:t>. Lo hanno fatto da soli, con le armi della loro intelligenza, senza superpoteri. Alla fine non ce l’hanno fatta, sono stati uccisi ma nessuno ha più dimenticato la missione speciale di </a:t>
            </a:r>
            <a:r>
              <a:rPr lang="it-IT" b="1" dirty="0"/>
              <a:t>Paolo Borsellino e Giovanni Falcone.</a:t>
            </a:r>
          </a:p>
        </p:txBody>
      </p:sp>
    </p:spTree>
    <p:extLst>
      <p:ext uri="{BB962C8B-B14F-4D97-AF65-F5344CB8AC3E}">
        <p14:creationId xmlns:p14="http://schemas.microsoft.com/office/powerpoint/2010/main" val="294157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F3EDE5-A5C9-4328-A671-1E43B17CF84C}"/>
              </a:ext>
            </a:extLst>
          </p:cNvPr>
          <p:cNvSpPr txBox="1"/>
          <p:nvPr/>
        </p:nvSpPr>
        <p:spPr>
          <a:xfrm>
            <a:off x="661181" y="497616"/>
            <a:ext cx="278892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 MARZO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F83B19-8396-446D-A0F0-5A8F9C397727}"/>
              </a:ext>
            </a:extLst>
          </p:cNvPr>
          <p:cNvSpPr txBox="1"/>
          <p:nvPr/>
        </p:nvSpPr>
        <p:spPr>
          <a:xfrm>
            <a:off x="123093" y="2557092"/>
            <a:ext cx="3225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GIORNATA NAZIONALE DELLA MEMORIA E DELL’IMPEGNO IN RICORDO DELLE VITTIME DELLE MAFIE</a:t>
            </a:r>
          </a:p>
        </p:txBody>
      </p:sp>
    </p:spTree>
    <p:extLst>
      <p:ext uri="{BB962C8B-B14F-4D97-AF65-F5344CB8AC3E}">
        <p14:creationId xmlns:p14="http://schemas.microsoft.com/office/powerpoint/2010/main" val="55011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51F4735-D5AB-48F2-AFCB-9EE1D7A1A288}"/>
              </a:ext>
            </a:extLst>
          </p:cNvPr>
          <p:cNvSpPr/>
          <p:nvPr/>
        </p:nvSpPr>
        <p:spPr>
          <a:xfrm>
            <a:off x="9112347" y="225083"/>
            <a:ext cx="3079653" cy="436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 GENNAIO </a:t>
            </a:r>
            <a:r>
              <a:rPr lang="it-IT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1948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2A27D9-EADE-4A4E-B8E2-C88AF9FBAC26}"/>
              </a:ext>
            </a:extLst>
          </p:cNvPr>
          <p:cNvSpPr txBox="1"/>
          <p:nvPr/>
        </p:nvSpPr>
        <p:spPr>
          <a:xfrm>
            <a:off x="9112347" y="1986230"/>
            <a:ext cx="257790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 seguito ai risultati del referendum istituzionale indetto per il 2 giugno 1946, per determinare la forma di governo a seguito della fine della seconda guerra mondiale, nacque la Repubblica Italiana. Per la prima volta in Italia votavano anche le donne.</a:t>
            </a:r>
          </a:p>
          <a:p>
            <a:r>
              <a:rPr lang="it-IT" dirty="0"/>
              <a:t>Il 1 gennaio 1948 entra in vigore la Costituzione Italiana.</a:t>
            </a:r>
          </a:p>
        </p:txBody>
      </p:sp>
    </p:spTree>
    <p:extLst>
      <p:ext uri="{BB962C8B-B14F-4D97-AF65-F5344CB8AC3E}">
        <p14:creationId xmlns:p14="http://schemas.microsoft.com/office/powerpoint/2010/main" val="17774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461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di Office</vt:lpstr>
      <vt:lpstr>Presentazione standard di PowerPoint</vt:lpstr>
      <vt:lpstr>Presentazione standard di PowerPoint</vt:lpstr>
      <vt:lpstr> ‘’Festa della legalità’’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Compaq</dc:creator>
  <cp:lastModifiedBy>Vincenza Simeoli</cp:lastModifiedBy>
  <cp:revision>5</cp:revision>
  <dcterms:created xsi:type="dcterms:W3CDTF">2022-03-14T12:01:45Z</dcterms:created>
  <dcterms:modified xsi:type="dcterms:W3CDTF">2022-03-19T07:40:14Z</dcterms:modified>
</cp:coreProperties>
</file>