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0" r:id="rId6"/>
    <p:sldId id="261"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AA5989-A693-4DAE-999F-592CEDC5743A}" v="383" dt="2022-03-14T16:01:07.9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73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3/15/2022</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2016462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3/15/2022</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353771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3/15/2022</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307940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3/15/2022</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2340806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3/15/2022</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811834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3/15/2022</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3443425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3/15/2022</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1889852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3/15/2022</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2798756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3/15/2022</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4284931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3/15/2022</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2124598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3/15/2022</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1838973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3/15/2022</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55495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3/15/2022</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‹N›</a:t>
            </a:fld>
            <a:endParaRPr lang="en-US"/>
          </a:p>
        </p:txBody>
      </p:sp>
    </p:spTree>
    <p:extLst>
      <p:ext uri="{BB962C8B-B14F-4D97-AF65-F5344CB8AC3E}">
        <p14:creationId xmlns:p14="http://schemas.microsoft.com/office/powerpoint/2010/main" val="158136960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14" r:id="rId6"/>
    <p:sldLayoutId id="2147483719" r:id="rId7"/>
    <p:sldLayoutId id="2147483715" r:id="rId8"/>
    <p:sldLayoutId id="2147483716" r:id="rId9"/>
    <p:sldLayoutId id="2147483717" r:id="rId10"/>
    <p:sldLayoutId id="2147483718" r:id="rId11"/>
    <p:sldLayoutId id="2147483720"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fotografiaeuropea.it/blog/2016/5-decenni-per-5-scatti-gli-anni-7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thecollaboratory.wikidot.com/american-government-2015-2016"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abriellagiudici.it/la-donna-nellatene-classica/"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1" name="Rectangle 79">
            <a:extLst>
              <a:ext uri="{FF2B5EF4-FFF2-40B4-BE49-F238E27FC236}">
                <a16:creationId xmlns:a16="http://schemas.microsoft.com/office/drawing/2014/main" id="{FEC7823C-FDD6-429C-986C-063FDEBF9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reeform: Shape 81">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84" name="Freeform: Shape 83">
            <a:extLst>
              <a:ext uri="{FF2B5EF4-FFF2-40B4-BE49-F238E27FC236}">
                <a16:creationId xmlns:a16="http://schemas.microsoft.com/office/drawing/2014/main" id="{B0651F5E-0457-4065-ACB2-8B81590C2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050098" flipH="1" flipV="1">
            <a:off x="-160709" y="3977842"/>
            <a:ext cx="7507400" cy="3166385"/>
          </a:xfrm>
          <a:custGeom>
            <a:avLst/>
            <a:gdLst>
              <a:gd name="connsiteX0" fmla="*/ 5497485 w 7507400"/>
              <a:gd name="connsiteY0" fmla="*/ 2912009 h 3166385"/>
              <a:gd name="connsiteX1" fmla="*/ 7034681 w 7507400"/>
              <a:gd name="connsiteY1" fmla="*/ 3151263 h 3166385"/>
              <a:gd name="connsiteX2" fmla="*/ 7137723 w 7507400"/>
              <a:gd name="connsiteY2" fmla="*/ 3166385 h 3166385"/>
              <a:gd name="connsiteX3" fmla="*/ 7507400 w 7507400"/>
              <a:gd name="connsiteY3" fmla="*/ 875071 h 3166385"/>
              <a:gd name="connsiteX4" fmla="*/ 2083578 w 7507400"/>
              <a:gd name="connsiteY4" fmla="*/ 0 h 3166385"/>
              <a:gd name="connsiteX5" fmla="*/ 2023081 w 7507400"/>
              <a:gd name="connsiteY5" fmla="*/ 5468 h 3166385"/>
              <a:gd name="connsiteX6" fmla="*/ 1865374 w 7507400"/>
              <a:gd name="connsiteY6" fmla="*/ 76313 h 3166385"/>
              <a:gd name="connsiteX7" fmla="*/ 1634010 w 7507400"/>
              <a:gd name="connsiteY7" fmla="*/ 119359 h 3166385"/>
              <a:gd name="connsiteX8" fmla="*/ 1388186 w 7507400"/>
              <a:gd name="connsiteY8" fmla="*/ 130121 h 3166385"/>
              <a:gd name="connsiteX9" fmla="*/ 1330344 w 7507400"/>
              <a:gd name="connsiteY9" fmla="*/ 198275 h 3166385"/>
              <a:gd name="connsiteX10" fmla="*/ 1406262 w 7507400"/>
              <a:gd name="connsiteY10" fmla="*/ 270018 h 3166385"/>
              <a:gd name="connsiteX11" fmla="*/ 1521942 w 7507400"/>
              <a:gd name="connsiteY11" fmla="*/ 277191 h 3166385"/>
              <a:gd name="connsiteX12" fmla="*/ 2212420 w 7507400"/>
              <a:gd name="connsiteY12" fmla="*/ 295128 h 3166385"/>
              <a:gd name="connsiteX13" fmla="*/ 0 w 7507400"/>
              <a:gd name="connsiteY13" fmla="*/ 452960 h 3166385"/>
              <a:gd name="connsiteX14" fmla="*/ 300051 w 7507400"/>
              <a:gd name="connsiteY14" fmla="*/ 549813 h 3166385"/>
              <a:gd name="connsiteX15" fmla="*/ 401272 w 7507400"/>
              <a:gd name="connsiteY15" fmla="*/ 815258 h 3166385"/>
              <a:gd name="connsiteX16" fmla="*/ 770008 w 7507400"/>
              <a:gd name="connsiteY16" fmla="*/ 965917 h 3166385"/>
              <a:gd name="connsiteX17" fmla="*/ 1008605 w 7507400"/>
              <a:gd name="connsiteY17" fmla="*/ 1019724 h 3166385"/>
              <a:gd name="connsiteX18" fmla="*/ 1554478 w 7507400"/>
              <a:gd name="connsiteY18" fmla="*/ 1098641 h 3166385"/>
              <a:gd name="connsiteX19" fmla="*/ 1634010 w 7507400"/>
              <a:gd name="connsiteY19" fmla="*/ 1227777 h 3166385"/>
              <a:gd name="connsiteX20" fmla="*/ 1702696 w 7507400"/>
              <a:gd name="connsiteY20" fmla="*/ 1371261 h 3166385"/>
              <a:gd name="connsiteX21" fmla="*/ 1847299 w 7507400"/>
              <a:gd name="connsiteY21" fmla="*/ 1464526 h 3166385"/>
              <a:gd name="connsiteX22" fmla="*/ 723015 w 7507400"/>
              <a:gd name="connsiteY22" fmla="*/ 1450177 h 3166385"/>
              <a:gd name="connsiteX23" fmla="*/ 1991901 w 7507400"/>
              <a:gd name="connsiteY23" fmla="*/ 1751495 h 3166385"/>
              <a:gd name="connsiteX24" fmla="*/ 1879835 w 7507400"/>
              <a:gd name="connsiteY24" fmla="*/ 1869870 h 3166385"/>
              <a:gd name="connsiteX25" fmla="*/ 2573927 w 7507400"/>
              <a:gd name="connsiteY25" fmla="*/ 2031290 h 3166385"/>
              <a:gd name="connsiteX26" fmla="*/ 2201575 w 7507400"/>
              <a:gd name="connsiteY26" fmla="*/ 2049225 h 3166385"/>
              <a:gd name="connsiteX27" fmla="*/ 4367000 w 7507400"/>
              <a:gd name="connsiteY27" fmla="*/ 2723602 h 3166385"/>
              <a:gd name="connsiteX28" fmla="*/ 5497485 w 7507400"/>
              <a:gd name="connsiteY28" fmla="*/ 2912009 h 3166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507400" h="3166385">
                <a:moveTo>
                  <a:pt x="5497485" y="2912009"/>
                </a:moveTo>
                <a:cubicBezTo>
                  <a:pt x="6033497" y="2998226"/>
                  <a:pt x="6619155" y="3089592"/>
                  <a:pt x="7034681" y="3151263"/>
                </a:cubicBezTo>
                <a:lnTo>
                  <a:pt x="7137723" y="3166385"/>
                </a:lnTo>
                <a:lnTo>
                  <a:pt x="7507400" y="875071"/>
                </a:lnTo>
                <a:lnTo>
                  <a:pt x="2083578" y="0"/>
                </a:lnTo>
                <a:lnTo>
                  <a:pt x="2023081" y="5468"/>
                </a:lnTo>
                <a:cubicBezTo>
                  <a:pt x="1965692" y="12642"/>
                  <a:pt x="1910562" y="27887"/>
                  <a:pt x="1865374" y="76313"/>
                </a:cubicBezTo>
                <a:cubicBezTo>
                  <a:pt x="1796688" y="151642"/>
                  <a:pt x="1724387" y="162404"/>
                  <a:pt x="1634010" y="119359"/>
                </a:cubicBezTo>
                <a:cubicBezTo>
                  <a:pt x="1554478" y="79900"/>
                  <a:pt x="1467718" y="90662"/>
                  <a:pt x="1388186" y="130121"/>
                </a:cubicBezTo>
                <a:cubicBezTo>
                  <a:pt x="1359266" y="144469"/>
                  <a:pt x="1330344" y="162404"/>
                  <a:pt x="1330344" y="198275"/>
                </a:cubicBezTo>
                <a:cubicBezTo>
                  <a:pt x="1330344" y="248495"/>
                  <a:pt x="1366496" y="262843"/>
                  <a:pt x="1406262" y="270018"/>
                </a:cubicBezTo>
                <a:cubicBezTo>
                  <a:pt x="1442412" y="277191"/>
                  <a:pt x="1485792" y="284366"/>
                  <a:pt x="1521942" y="277191"/>
                </a:cubicBezTo>
                <a:cubicBezTo>
                  <a:pt x="1753307" y="237734"/>
                  <a:pt x="1981057" y="302301"/>
                  <a:pt x="2212420" y="295128"/>
                </a:cubicBezTo>
                <a:cubicBezTo>
                  <a:pt x="1485792" y="449373"/>
                  <a:pt x="751934" y="399154"/>
                  <a:pt x="0" y="452960"/>
                </a:cubicBezTo>
                <a:cubicBezTo>
                  <a:pt x="97608" y="560573"/>
                  <a:pt x="224135" y="470896"/>
                  <a:pt x="300051" y="549813"/>
                </a:cubicBezTo>
                <a:cubicBezTo>
                  <a:pt x="227750" y="714820"/>
                  <a:pt x="256671" y="804497"/>
                  <a:pt x="401272" y="815258"/>
                </a:cubicBezTo>
                <a:cubicBezTo>
                  <a:pt x="542261" y="826019"/>
                  <a:pt x="694093" y="768625"/>
                  <a:pt x="770008" y="965917"/>
                </a:cubicBezTo>
                <a:cubicBezTo>
                  <a:pt x="791699" y="1026898"/>
                  <a:pt x="925458" y="1008963"/>
                  <a:pt x="1008605" y="1019724"/>
                </a:cubicBezTo>
                <a:cubicBezTo>
                  <a:pt x="1189357" y="1044833"/>
                  <a:pt x="1380957" y="1019724"/>
                  <a:pt x="1554478" y="1098641"/>
                </a:cubicBezTo>
                <a:cubicBezTo>
                  <a:pt x="1623165" y="1127337"/>
                  <a:pt x="1670160" y="1148860"/>
                  <a:pt x="1634010" y="1227777"/>
                </a:cubicBezTo>
                <a:cubicBezTo>
                  <a:pt x="1597859" y="1310280"/>
                  <a:pt x="1644855" y="1338976"/>
                  <a:pt x="1702696" y="1371261"/>
                </a:cubicBezTo>
                <a:cubicBezTo>
                  <a:pt x="1746077" y="1396370"/>
                  <a:pt x="1811148" y="1389197"/>
                  <a:pt x="1847299" y="1464526"/>
                </a:cubicBezTo>
                <a:cubicBezTo>
                  <a:pt x="1467717" y="1453764"/>
                  <a:pt x="1098981" y="1392783"/>
                  <a:pt x="723015" y="1450177"/>
                </a:cubicBezTo>
                <a:cubicBezTo>
                  <a:pt x="1135131" y="1593662"/>
                  <a:pt x="1587014" y="1586487"/>
                  <a:pt x="1991901" y="1751495"/>
                </a:cubicBezTo>
                <a:cubicBezTo>
                  <a:pt x="1977441" y="1808889"/>
                  <a:pt x="1883449" y="1783778"/>
                  <a:pt x="1879835" y="1869870"/>
                </a:cubicBezTo>
                <a:cubicBezTo>
                  <a:pt x="2093123" y="1959548"/>
                  <a:pt x="2349794" y="1898566"/>
                  <a:pt x="2573927" y="2031290"/>
                </a:cubicBezTo>
                <a:cubicBezTo>
                  <a:pt x="2443785" y="2092271"/>
                  <a:pt x="2324488" y="1991831"/>
                  <a:pt x="2201575" y="2049225"/>
                </a:cubicBezTo>
                <a:cubicBezTo>
                  <a:pt x="2241342" y="2135316"/>
                  <a:pt x="4041644" y="2666208"/>
                  <a:pt x="4367000" y="2723602"/>
                </a:cubicBezTo>
                <a:cubicBezTo>
                  <a:pt x="4615085" y="2767993"/>
                  <a:pt x="5038048" y="2838109"/>
                  <a:pt x="5497485" y="2912009"/>
                </a:cubicBez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olo 1"/>
          <p:cNvSpPr>
            <a:spLocks noGrp="1"/>
          </p:cNvSpPr>
          <p:nvPr>
            <p:ph type="ctrTitle"/>
          </p:nvPr>
        </p:nvSpPr>
        <p:spPr>
          <a:xfrm>
            <a:off x="5751094" y="1058780"/>
            <a:ext cx="5602705" cy="3092116"/>
          </a:xfrm>
        </p:spPr>
        <p:txBody>
          <a:bodyPr vert="horz" lIns="91440" tIns="45720" rIns="91440" bIns="45720" rtlCol="0" anchor="ctr">
            <a:normAutofit/>
          </a:bodyPr>
          <a:lstStyle/>
          <a:p>
            <a:r>
              <a:rPr lang="de-DE" sz="4700">
                <a:latin typeface="Arial Black"/>
                <a:ea typeface="Calibri Light"/>
                <a:cs typeface="Calibri Light"/>
              </a:rPr>
              <a:t>Agenda 2030: l'emancipazione femminile</a:t>
            </a:r>
          </a:p>
        </p:txBody>
      </p:sp>
      <p:sp>
        <p:nvSpPr>
          <p:cNvPr id="3" name="Sottotitolo 2"/>
          <p:cNvSpPr>
            <a:spLocks noGrp="1"/>
          </p:cNvSpPr>
          <p:nvPr>
            <p:ph type="subTitle" idx="1"/>
          </p:nvPr>
        </p:nvSpPr>
        <p:spPr>
          <a:xfrm>
            <a:off x="838200" y="5041616"/>
            <a:ext cx="3781926" cy="1246472"/>
          </a:xfrm>
        </p:spPr>
        <p:txBody>
          <a:bodyPr vert="horz" lIns="91440" tIns="45720" rIns="91440" bIns="45720" rtlCol="0" anchor="ctr">
            <a:normAutofit/>
          </a:bodyPr>
          <a:lstStyle/>
          <a:p>
            <a:r>
              <a:rPr lang="de-DE" dirty="0" err="1">
                <a:latin typeface="Arial Black"/>
                <a:ea typeface="Calibri"/>
                <a:cs typeface="Calibri"/>
              </a:rPr>
              <a:t>Biancardi</a:t>
            </a:r>
            <a:r>
              <a:rPr lang="de-DE" dirty="0">
                <a:latin typeface="Arial Black"/>
                <a:ea typeface="Calibri"/>
                <a:cs typeface="Calibri"/>
              </a:rPr>
              <a:t> Francesca</a:t>
            </a:r>
            <a:endParaRPr lang="de-DE">
              <a:latin typeface="Arial Black"/>
            </a:endParaRPr>
          </a:p>
        </p:txBody>
      </p:sp>
      <p:sp>
        <p:nvSpPr>
          <p:cNvPr id="5" name="CasellaDiTesto 4">
            <a:extLst>
              <a:ext uri="{FF2B5EF4-FFF2-40B4-BE49-F238E27FC236}">
                <a16:creationId xmlns:a16="http://schemas.microsoft.com/office/drawing/2014/main" id="{50326534-629D-4345-B995-E48659143377}"/>
              </a:ext>
            </a:extLst>
          </p:cNvPr>
          <p:cNvSpPr txBox="1"/>
          <p:nvPr/>
        </p:nvSpPr>
        <p:spPr>
          <a:xfrm>
            <a:off x="4724400" y="4121150"/>
            <a:ext cx="2743200" cy="317500"/>
          </a:xfrm>
          <a:prstGeom prst="rect">
            <a:avLst/>
          </a:prstGeom>
        </p:spPr>
        <p:txBody>
          <a:bodyPr lIns="91440" tIns="45720" rIns="91440" bIns="45720" anchor="t">
            <a:normAutofit fontScale="92500" lnSpcReduction="20000"/>
          </a:bodyPr>
          <a:lstStyle/>
          <a:p>
            <a:endParaRPr lang="en-US" dirty="0"/>
          </a:p>
        </p:txBody>
      </p:sp>
    </p:spTree>
    <p:extLst>
      <p:ext uri="{BB962C8B-B14F-4D97-AF65-F5344CB8AC3E}">
        <p14:creationId xmlns:p14="http://schemas.microsoft.com/office/powerpoint/2010/main" val="396258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Immagine 8" descr="Immagine che contiene testo, persona, esterni, gruppo&#10;&#10;Descrizione generata automaticamente">
            <a:extLst>
              <a:ext uri="{FF2B5EF4-FFF2-40B4-BE49-F238E27FC236}">
                <a16:creationId xmlns:a16="http://schemas.microsoft.com/office/drawing/2014/main" id="{794A6503-80F4-4681-9E5C-05FDA96E716B}"/>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14312" r="26599" b="-1"/>
          <a:stretch/>
        </p:blipFill>
        <p:spPr>
          <a:xfrm>
            <a:off x="2" y="10"/>
            <a:ext cx="611656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Segnaposto contenuto 2">
            <a:extLst>
              <a:ext uri="{FF2B5EF4-FFF2-40B4-BE49-F238E27FC236}">
                <a16:creationId xmlns:a16="http://schemas.microsoft.com/office/drawing/2014/main" id="{B559997A-F064-478B-B566-B66F4C43028C}"/>
              </a:ext>
            </a:extLst>
          </p:cNvPr>
          <p:cNvSpPr>
            <a:spLocks noGrp="1"/>
          </p:cNvSpPr>
          <p:nvPr>
            <p:ph idx="1"/>
          </p:nvPr>
        </p:nvSpPr>
        <p:spPr>
          <a:xfrm>
            <a:off x="6183109" y="1499411"/>
            <a:ext cx="5745783" cy="3843666"/>
          </a:xfrm>
        </p:spPr>
        <p:txBody>
          <a:bodyPr vert="horz" lIns="91440" tIns="45720" rIns="91440" bIns="45720" rtlCol="0" anchor="t">
            <a:noAutofit/>
          </a:bodyPr>
          <a:lstStyle/>
          <a:p>
            <a:pPr marL="0" indent="0" algn="just">
              <a:buNone/>
            </a:pPr>
            <a:r>
              <a:rPr lang="it-IT" sz="2400" b="1" dirty="0">
                <a:latin typeface="Arial Black"/>
                <a:ea typeface="+mn-lt"/>
                <a:cs typeface="+mn-lt"/>
              </a:rPr>
              <a:t>Per emancipazione si intende proprio il processo grazie al quale alle donne non è più applicato il trattamento giuridico riservato ai soggetti incapaci. Il termine indica quel mutamento di condizioni per cui, sulle sfere di attività consentite alle donne, non pesano più forti interdizioni legali e sociali.</a:t>
            </a:r>
            <a:endParaRPr lang="it-IT" sz="2400" b="1" dirty="0">
              <a:latin typeface="Arial Black"/>
            </a:endParaRPr>
          </a:p>
        </p:txBody>
      </p:sp>
    </p:spTree>
    <p:extLst>
      <p:ext uri="{BB962C8B-B14F-4D97-AF65-F5344CB8AC3E}">
        <p14:creationId xmlns:p14="http://schemas.microsoft.com/office/powerpoint/2010/main" val="2670023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765C84-0AE8-4477-87EB-6172BA9B5B10}"/>
              </a:ext>
            </a:extLst>
          </p:cNvPr>
          <p:cNvSpPr>
            <a:spLocks noGrp="1"/>
          </p:cNvSpPr>
          <p:nvPr>
            <p:ph type="title"/>
          </p:nvPr>
        </p:nvSpPr>
        <p:spPr>
          <a:xfrm>
            <a:off x="1197634" y="365125"/>
            <a:ext cx="6993148" cy="1339940"/>
          </a:xfrm>
        </p:spPr>
        <p:txBody>
          <a:bodyPr>
            <a:normAutofit/>
          </a:bodyPr>
          <a:lstStyle/>
          <a:p>
            <a:r>
              <a:rPr lang="it-IT" sz="6000" dirty="0">
                <a:solidFill>
                  <a:schemeClr val="accent6"/>
                </a:solidFill>
                <a:latin typeface="Arial Black"/>
              </a:rPr>
              <a:t>IL FEMMINISMO</a:t>
            </a:r>
          </a:p>
        </p:txBody>
      </p:sp>
      <p:sp>
        <p:nvSpPr>
          <p:cNvPr id="3" name="Segnaposto contenuto 2">
            <a:extLst>
              <a:ext uri="{FF2B5EF4-FFF2-40B4-BE49-F238E27FC236}">
                <a16:creationId xmlns:a16="http://schemas.microsoft.com/office/drawing/2014/main" id="{F6A8DB70-4152-438A-A809-CB1BC74B279F}"/>
              </a:ext>
            </a:extLst>
          </p:cNvPr>
          <p:cNvSpPr>
            <a:spLocks noGrp="1"/>
          </p:cNvSpPr>
          <p:nvPr>
            <p:ph idx="1"/>
          </p:nvPr>
        </p:nvSpPr>
        <p:spPr>
          <a:xfrm>
            <a:off x="651294" y="1896661"/>
            <a:ext cx="10515600" cy="4160520"/>
          </a:xfrm>
        </p:spPr>
        <p:txBody>
          <a:bodyPr vert="horz" lIns="91440" tIns="45720" rIns="91440" bIns="45720" rtlCol="0" anchor="t">
            <a:noAutofit/>
          </a:bodyPr>
          <a:lstStyle/>
          <a:p>
            <a:pPr marL="0" indent="0" algn="just">
              <a:buNone/>
            </a:pPr>
            <a:r>
              <a:rPr lang="it-IT" sz="2500" b="1" dirty="0">
                <a:latin typeface="Arial Black"/>
                <a:ea typeface="+mn-lt"/>
                <a:cs typeface="+mn-lt"/>
              </a:rPr>
              <a:t>La convinzione che la donna dovesse essere soggetta all'uomo è appartenuta quasi a tutti i popoli dell'antichità. Il movimento che si è proposto e si propone il preciso scopo di ottenere l'uguaglianza della donna all'uomo sia nel campo civile che in quello socio-politico, e il diritto della donna di realizzare liberamente la propria personalità si chiama oggi femminismo. Questo movimento è tipicamente moderno e nasce in Francia durante la rivoluzione francese, quando nel 1792 Olympe de </a:t>
            </a:r>
            <a:r>
              <a:rPr lang="it-IT" sz="2500" b="1" dirty="0" err="1">
                <a:latin typeface="Arial Black"/>
                <a:ea typeface="+mn-lt"/>
                <a:cs typeface="+mn-lt"/>
              </a:rPr>
              <a:t>Douges</a:t>
            </a:r>
            <a:r>
              <a:rPr lang="it-IT" sz="2500" b="1" dirty="0">
                <a:latin typeface="Arial Black"/>
                <a:ea typeface="+mn-lt"/>
                <a:cs typeface="+mn-lt"/>
              </a:rPr>
              <a:t> presentò al governo rivoluzionario una </a:t>
            </a:r>
            <a:r>
              <a:rPr lang="it-IT" sz="2500" b="1" i="1" dirty="0">
                <a:latin typeface="Arial Black"/>
                <a:ea typeface="+mn-lt"/>
                <a:cs typeface="+mn-lt"/>
              </a:rPr>
              <a:t>"</a:t>
            </a:r>
            <a:r>
              <a:rPr lang="it-IT" sz="2500" b="1" i="1" dirty="0" err="1">
                <a:latin typeface="Arial Black"/>
                <a:ea typeface="+mn-lt"/>
                <a:cs typeface="+mn-lt"/>
              </a:rPr>
              <a:t>Declaration</a:t>
            </a:r>
            <a:r>
              <a:rPr lang="it-IT" sz="2500" b="1" i="1" dirty="0">
                <a:latin typeface="Arial Black"/>
                <a:ea typeface="+mn-lt"/>
                <a:cs typeface="+mn-lt"/>
              </a:rPr>
              <a:t> </a:t>
            </a:r>
            <a:r>
              <a:rPr lang="it-IT" sz="2500" b="1" i="1" dirty="0" err="1">
                <a:latin typeface="Arial Black"/>
                <a:ea typeface="+mn-lt"/>
                <a:cs typeface="+mn-lt"/>
              </a:rPr>
              <a:t>des</a:t>
            </a:r>
            <a:r>
              <a:rPr lang="it-IT" sz="2500" b="1" i="1" dirty="0">
                <a:latin typeface="Arial Black"/>
                <a:ea typeface="+mn-lt"/>
                <a:cs typeface="+mn-lt"/>
              </a:rPr>
              <a:t> </a:t>
            </a:r>
            <a:r>
              <a:rPr lang="it-IT" sz="2500" b="1" i="1" dirty="0" err="1">
                <a:latin typeface="Arial Black"/>
                <a:ea typeface="+mn-lt"/>
                <a:cs typeface="+mn-lt"/>
              </a:rPr>
              <a:t>Droits</a:t>
            </a:r>
            <a:r>
              <a:rPr lang="it-IT" sz="2500" b="1" i="1" dirty="0">
                <a:latin typeface="Arial Black"/>
                <a:ea typeface="+mn-lt"/>
                <a:cs typeface="+mn-lt"/>
              </a:rPr>
              <a:t> </a:t>
            </a:r>
            <a:r>
              <a:rPr lang="it-IT" sz="2500" b="1" i="1" dirty="0" err="1">
                <a:latin typeface="Arial Black"/>
                <a:ea typeface="+mn-lt"/>
                <a:cs typeface="+mn-lt"/>
              </a:rPr>
              <a:t>des</a:t>
            </a:r>
            <a:r>
              <a:rPr lang="it-IT" sz="2500" b="1" i="1" dirty="0">
                <a:latin typeface="Arial Black"/>
                <a:ea typeface="+mn-lt"/>
                <a:cs typeface="+mn-lt"/>
              </a:rPr>
              <a:t> Femmes"</a:t>
            </a:r>
            <a:r>
              <a:rPr lang="it-IT" sz="2500" b="1" dirty="0">
                <a:latin typeface="Arial Black"/>
                <a:ea typeface="+mn-lt"/>
                <a:cs typeface="+mn-lt"/>
              </a:rPr>
              <a:t> nella quale venivano richiesti per le donne tutti i diritti civili e politici. </a:t>
            </a:r>
            <a:endParaRPr lang="it-IT" sz="2500" b="1">
              <a:latin typeface="Arial Black"/>
            </a:endParaRPr>
          </a:p>
        </p:txBody>
      </p:sp>
    </p:spTree>
    <p:extLst>
      <p:ext uri="{BB962C8B-B14F-4D97-AF65-F5344CB8AC3E}">
        <p14:creationId xmlns:p14="http://schemas.microsoft.com/office/powerpoint/2010/main" val="4155454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E3596DD-156A-473E-9BB3-C6A29F757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2C46C4D6-C474-4E92-B52E-944C1118F7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olo 1">
            <a:extLst>
              <a:ext uri="{FF2B5EF4-FFF2-40B4-BE49-F238E27FC236}">
                <a16:creationId xmlns:a16="http://schemas.microsoft.com/office/drawing/2014/main" id="{B89E4F7D-FDB9-4FA7-8207-1B51412D7CF7}"/>
              </a:ext>
            </a:extLst>
          </p:cNvPr>
          <p:cNvSpPr>
            <a:spLocks noGrp="1"/>
          </p:cNvSpPr>
          <p:nvPr>
            <p:ph type="title"/>
          </p:nvPr>
        </p:nvSpPr>
        <p:spPr>
          <a:xfrm>
            <a:off x="1240767" y="240900"/>
            <a:ext cx="6505204" cy="1800526"/>
          </a:xfrm>
        </p:spPr>
        <p:txBody>
          <a:bodyPr>
            <a:noAutofit/>
          </a:bodyPr>
          <a:lstStyle/>
          <a:p>
            <a:r>
              <a:rPr lang="it-IT" sz="4400" dirty="0">
                <a:solidFill>
                  <a:schemeClr val="bg1">
                    <a:lumMod val="65000"/>
                  </a:schemeClr>
                </a:solidFill>
                <a:latin typeface="Arial Black"/>
              </a:rPr>
              <a:t>LE SUFFRAGETTE</a:t>
            </a:r>
          </a:p>
        </p:txBody>
      </p:sp>
      <p:sp>
        <p:nvSpPr>
          <p:cNvPr id="3" name="Segnaposto contenuto 2">
            <a:extLst>
              <a:ext uri="{FF2B5EF4-FFF2-40B4-BE49-F238E27FC236}">
                <a16:creationId xmlns:a16="http://schemas.microsoft.com/office/drawing/2014/main" id="{0F51778F-CBD5-4F27-91B8-CD317E2F6877}"/>
              </a:ext>
            </a:extLst>
          </p:cNvPr>
          <p:cNvSpPr>
            <a:spLocks noGrp="1"/>
          </p:cNvSpPr>
          <p:nvPr>
            <p:ph idx="1"/>
          </p:nvPr>
        </p:nvSpPr>
        <p:spPr>
          <a:xfrm>
            <a:off x="148088" y="2134551"/>
            <a:ext cx="5340639" cy="3553581"/>
          </a:xfrm>
        </p:spPr>
        <p:txBody>
          <a:bodyPr vert="horz" lIns="91440" tIns="45720" rIns="91440" bIns="45720" rtlCol="0" anchor="t">
            <a:noAutofit/>
          </a:bodyPr>
          <a:lstStyle/>
          <a:p>
            <a:pPr marL="0" indent="0" algn="just">
              <a:lnSpc>
                <a:spcPct val="90000"/>
              </a:lnSpc>
              <a:buNone/>
            </a:pPr>
            <a:r>
              <a:rPr lang="it-IT" sz="2200" dirty="0">
                <a:latin typeface="Arial Black"/>
                <a:ea typeface="+mn-lt"/>
                <a:cs typeface="+mn-lt"/>
              </a:rPr>
              <a:t>Con il termine </a:t>
            </a:r>
            <a:r>
              <a:rPr lang="it-IT" sz="2200" b="1" dirty="0">
                <a:latin typeface="Arial Black"/>
                <a:ea typeface="+mn-lt"/>
                <a:cs typeface="+mn-lt"/>
              </a:rPr>
              <a:t>suffragette</a:t>
            </a:r>
            <a:r>
              <a:rPr lang="it-IT" sz="2200" dirty="0">
                <a:latin typeface="Arial Black"/>
                <a:ea typeface="+mn-lt"/>
                <a:cs typeface="+mn-lt"/>
              </a:rPr>
              <a:t> si indicano le donne appartenenti al movimento di emancipazione femminile nato per ottenere il diritto di voto per le donne (dalla parola </a:t>
            </a:r>
            <a:r>
              <a:rPr lang="it-IT" sz="2200" i="1" dirty="0">
                <a:latin typeface="Arial Black"/>
                <a:ea typeface="+mn-lt"/>
                <a:cs typeface="+mn-lt"/>
              </a:rPr>
              <a:t>suffragio</a:t>
            </a:r>
            <a:r>
              <a:rPr lang="it-IT" sz="2200" dirty="0">
                <a:latin typeface="Arial Black"/>
                <a:ea typeface="+mn-lt"/>
                <a:cs typeface="+mn-lt"/>
              </a:rPr>
              <a:t> nel suo significato di </a:t>
            </a:r>
            <a:r>
              <a:rPr lang="it-IT" sz="2200" i="1" dirty="0">
                <a:latin typeface="Arial Black"/>
                <a:ea typeface="+mn-lt"/>
                <a:cs typeface="+mn-lt"/>
              </a:rPr>
              <a:t>voto</a:t>
            </a:r>
            <a:r>
              <a:rPr lang="it-IT" sz="2200" dirty="0">
                <a:latin typeface="Arial Black"/>
                <a:ea typeface="+mn-lt"/>
                <a:cs typeface="+mn-lt"/>
              </a:rPr>
              <a:t>). Il termine successivamente ha finito per indicare più in generale la donna che lotta o si adopera per ottenere il riconoscimento della piena dignità delle donne, coincidendo in parte quindi con il termine femminista.</a:t>
            </a:r>
            <a:endParaRPr lang="it-IT" sz="2200">
              <a:latin typeface="Arial Black"/>
            </a:endParaRPr>
          </a:p>
        </p:txBody>
      </p:sp>
      <p:pic>
        <p:nvPicPr>
          <p:cNvPr id="4" name="Immagine 4" descr="Immagine che contiene testo, albero, esterni, segnale&#10;&#10;Descrizione generata automaticamente">
            <a:extLst>
              <a:ext uri="{FF2B5EF4-FFF2-40B4-BE49-F238E27FC236}">
                <a16:creationId xmlns:a16="http://schemas.microsoft.com/office/drawing/2014/main" id="{65DEF92D-FF3F-4DE8-ACE2-EADEA946E685}"/>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319801" y="643234"/>
            <a:ext cx="3709917" cy="5599876"/>
          </a:xfrm>
          <a:prstGeom prst="rect">
            <a:avLst/>
          </a:prstGeom>
        </p:spPr>
      </p:pic>
    </p:spTree>
    <p:extLst>
      <p:ext uri="{BB962C8B-B14F-4D97-AF65-F5344CB8AC3E}">
        <p14:creationId xmlns:p14="http://schemas.microsoft.com/office/powerpoint/2010/main" val="914531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9E5ED7-C2A5-4000-AC92-EC4DC8BC9D54}"/>
              </a:ext>
            </a:extLst>
          </p:cNvPr>
          <p:cNvSpPr>
            <a:spLocks noGrp="1"/>
          </p:cNvSpPr>
          <p:nvPr>
            <p:ph type="title"/>
          </p:nvPr>
        </p:nvSpPr>
        <p:spPr/>
        <p:txBody>
          <a:bodyPr/>
          <a:lstStyle/>
          <a:p>
            <a:r>
              <a:rPr lang="it-IT" dirty="0">
                <a:solidFill>
                  <a:srgbClr val="FF0000"/>
                </a:solidFill>
                <a:latin typeface="Arial Black"/>
              </a:rPr>
              <a:t>La condizione della donna oggi</a:t>
            </a:r>
          </a:p>
        </p:txBody>
      </p:sp>
      <p:sp>
        <p:nvSpPr>
          <p:cNvPr id="3" name="Segnaposto contenuto 2">
            <a:extLst>
              <a:ext uri="{FF2B5EF4-FFF2-40B4-BE49-F238E27FC236}">
                <a16:creationId xmlns:a16="http://schemas.microsoft.com/office/drawing/2014/main" id="{66A24ABF-311C-49AC-8E1F-A61B677C070D}"/>
              </a:ext>
            </a:extLst>
          </p:cNvPr>
          <p:cNvSpPr>
            <a:spLocks noGrp="1"/>
          </p:cNvSpPr>
          <p:nvPr>
            <p:ph idx="1"/>
          </p:nvPr>
        </p:nvSpPr>
        <p:spPr>
          <a:xfrm>
            <a:off x="421257" y="1796020"/>
            <a:ext cx="11349486" cy="4160520"/>
          </a:xfrm>
        </p:spPr>
        <p:txBody>
          <a:bodyPr vert="horz" lIns="91440" tIns="45720" rIns="91440" bIns="45720" rtlCol="0" anchor="t">
            <a:noAutofit/>
          </a:bodyPr>
          <a:lstStyle/>
          <a:p>
            <a:pPr marL="0" indent="0" algn="just">
              <a:buNone/>
            </a:pPr>
            <a:r>
              <a:rPr lang="it-IT" dirty="0">
                <a:latin typeface="Arial Black"/>
                <a:ea typeface="+mn-lt"/>
                <a:cs typeface="+mn-lt"/>
              </a:rPr>
              <a:t>Nonostante oggi la condizione della donna sia migliorata, esistono ancora pregiudizi e discriminazioni nei confronti della figura femminile. L’esempio più comune si può vedere nel mondo del lavoro. La donna viene retribuita meno rispetto all’uomo e ha meno opportunità di essere assunta perché, per esempio, si calcola la possibilità che possa assentarsi spesso per questioni di maternità. Un altro grave problema che la donna affronta è il femminicidio. Ascoltando il telegiornale si può sentire come questo tipo di omicidio è sempre più frequente in Italia e in tutto il mondo. </a:t>
            </a:r>
            <a:endParaRPr lang="it-IT">
              <a:latin typeface="Arial Black"/>
            </a:endParaRPr>
          </a:p>
        </p:txBody>
      </p:sp>
    </p:spTree>
    <p:extLst>
      <p:ext uri="{BB962C8B-B14F-4D97-AF65-F5344CB8AC3E}">
        <p14:creationId xmlns:p14="http://schemas.microsoft.com/office/powerpoint/2010/main" val="3624668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Graphic 1">
            <a:extLst>
              <a:ext uri="{FF2B5EF4-FFF2-40B4-BE49-F238E27FC236}">
                <a16:creationId xmlns:a16="http://schemas.microsoft.com/office/drawing/2014/main" id="{0D57E7FA-E8FC-45AC-868F-CDC814493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599854" y="527562"/>
            <a:ext cx="6992292" cy="5102484"/>
          </a:xfrm>
          <a:custGeom>
            <a:avLst/>
            <a:gdLst/>
            <a:ahLst/>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useBgFill="1">
        <p:nvSpPr>
          <p:cNvPr id="11" name="Rectangle 10">
            <a:extLst>
              <a:ext uri="{FF2B5EF4-FFF2-40B4-BE49-F238E27FC236}">
                <a16:creationId xmlns:a16="http://schemas.microsoft.com/office/drawing/2014/main" id="{B7BD7FCF-A254-4A97-A15C-319B676226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52FFAF72-6204-4676-9C6F-9A4CC4D91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olo 1">
            <a:extLst>
              <a:ext uri="{FF2B5EF4-FFF2-40B4-BE49-F238E27FC236}">
                <a16:creationId xmlns:a16="http://schemas.microsoft.com/office/drawing/2014/main" id="{65242203-82ED-42FC-9226-5F6AA5D36365}"/>
              </a:ext>
            </a:extLst>
          </p:cNvPr>
          <p:cNvSpPr>
            <a:spLocks noGrp="1"/>
          </p:cNvSpPr>
          <p:nvPr>
            <p:ph type="title"/>
          </p:nvPr>
        </p:nvSpPr>
        <p:spPr>
          <a:xfrm>
            <a:off x="413430" y="3677089"/>
            <a:ext cx="5770772" cy="1648534"/>
          </a:xfrm>
        </p:spPr>
        <p:txBody>
          <a:bodyPr vert="horz" lIns="91440" tIns="45720" rIns="91440" bIns="45720" rtlCol="0" anchor="b">
            <a:normAutofit/>
          </a:bodyPr>
          <a:lstStyle/>
          <a:p>
            <a:r>
              <a:rPr lang="en-US" sz="4800" i="1" dirty="0">
                <a:solidFill>
                  <a:srgbClr val="DBAFBE"/>
                </a:solidFill>
                <a:latin typeface="Arial Black"/>
              </a:rPr>
              <a:t>GRAZIE PER LA VISIONE!</a:t>
            </a:r>
          </a:p>
        </p:txBody>
      </p:sp>
      <p:pic>
        <p:nvPicPr>
          <p:cNvPr id="4" name="Immagine 4" descr="Immagine che contiene testo, kylix, tazza, serviziodatavola&#10;&#10;Descrizione generata automaticamente">
            <a:extLst>
              <a:ext uri="{FF2B5EF4-FFF2-40B4-BE49-F238E27FC236}">
                <a16:creationId xmlns:a16="http://schemas.microsoft.com/office/drawing/2014/main" id="{EE68154E-E609-498B-8A96-937EE4F62720}"/>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606253" y="1056706"/>
            <a:ext cx="4942280" cy="4744588"/>
          </a:xfrm>
          <a:prstGeom prst="rect">
            <a:avLst/>
          </a:prstGeom>
        </p:spPr>
      </p:pic>
    </p:spTree>
    <p:extLst>
      <p:ext uri="{BB962C8B-B14F-4D97-AF65-F5344CB8AC3E}">
        <p14:creationId xmlns:p14="http://schemas.microsoft.com/office/powerpoint/2010/main" val="899845924"/>
      </p:ext>
    </p:extLst>
  </p:cSld>
  <p:clrMapOvr>
    <a:masterClrMapping/>
  </p:clrMapOvr>
</p:sld>
</file>

<file path=ppt/theme/theme1.xml><?xml version="1.0" encoding="utf-8"?>
<a:theme xmlns:a="http://schemas.openxmlformats.org/drawingml/2006/main" name="BrushVTI">
  <a:themeElements>
    <a:clrScheme name="Custom 17">
      <a:dk1>
        <a:sysClr val="windowText" lastClr="000000"/>
      </a:dk1>
      <a:lt1>
        <a:sysClr val="window" lastClr="FFFFFF"/>
      </a:lt1>
      <a:dk2>
        <a:srgbClr val="57495C"/>
      </a:dk2>
      <a:lt2>
        <a:srgbClr val="E7E6E6"/>
      </a:lt2>
      <a:accent1>
        <a:srgbClr val="F07C98"/>
      </a:accent1>
      <a:accent2>
        <a:srgbClr val="A6778D"/>
      </a:accent2>
      <a:accent3>
        <a:srgbClr val="768BA6"/>
      </a:accent3>
      <a:accent4>
        <a:srgbClr val="E8908B"/>
      </a:accent4>
      <a:accent5>
        <a:srgbClr val="C47A93"/>
      </a:accent5>
      <a:accent6>
        <a:srgbClr val="70A8DB"/>
      </a:accent6>
      <a:hlink>
        <a:srgbClr val="EB8067"/>
      </a:hlink>
      <a:folHlink>
        <a:srgbClr val="7BC7C0"/>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0</TotalTime>
  <Words>347</Words>
  <Application>Microsoft Office PowerPoint</Application>
  <PresentationFormat>Widescreen</PresentationFormat>
  <Paragraphs>10</Paragraphs>
  <Slides>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vt:i4>
      </vt:variant>
    </vt:vector>
  </HeadingPairs>
  <TitlesOfParts>
    <vt:vector size="10" baseType="lpstr">
      <vt:lpstr>Arial</vt:lpstr>
      <vt:lpstr>Arial Black</vt:lpstr>
      <vt:lpstr>Century Gothic</vt:lpstr>
      <vt:lpstr>BrushVTI</vt:lpstr>
      <vt:lpstr>Agenda 2030: l'emancipazione femminile</vt:lpstr>
      <vt:lpstr>Presentazione standard di PowerPoint</vt:lpstr>
      <vt:lpstr>IL FEMMINISMO</vt:lpstr>
      <vt:lpstr>LE SUFFRAGETTE</vt:lpstr>
      <vt:lpstr>La condizione della donna oggi</vt:lpstr>
      <vt:lpstr>GRAZIE PER LA VISIONE!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dc:title>
  <dc:creator>Vincenza Simeoli</dc:creator>
  <cp:lastModifiedBy>Vincenza Simeoli</cp:lastModifiedBy>
  <cp:revision>199</cp:revision>
  <dcterms:created xsi:type="dcterms:W3CDTF">2022-03-14T15:07:41Z</dcterms:created>
  <dcterms:modified xsi:type="dcterms:W3CDTF">2022-03-15T10:40:45Z</dcterms:modified>
</cp:coreProperties>
</file>