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1" d="100"/>
          <a:sy n="61" d="100"/>
        </p:scale>
        <p:origin x="88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2104" y="0"/>
            <a:ext cx="12049896" cy="2978331"/>
          </a:xfrm>
          <a:effectLst>
            <a:outerShdw blurRad="50800" dist="38100" dir="2700000" algn="tl" rotWithShape="0">
              <a:prstClr val="black">
                <a:alpha val="40000"/>
              </a:prstClr>
            </a:outerShdw>
          </a:effectLst>
        </p:spPr>
        <p:txBody>
          <a:bodyPr>
            <a:normAutofit/>
          </a:bodyPr>
          <a:lstStyle/>
          <a:p>
            <a:r>
              <a:rPr lang="it-IT" dirty="0"/>
              <a:t>AGENDA 2030</a:t>
            </a:r>
            <a:br>
              <a:rPr lang="it-IT"/>
            </a:br>
            <a:r>
              <a:rPr lang="it-IT"/>
              <a:t>OBIETTIVO </a:t>
            </a:r>
            <a:r>
              <a:rPr lang="it-IT" dirty="0"/>
              <a:t>5: L’EMANCIPAZIONE FEMMINILE</a:t>
            </a:r>
          </a:p>
        </p:txBody>
      </p:sp>
      <p:sp>
        <p:nvSpPr>
          <p:cNvPr id="3" name="Sottotitolo 2"/>
          <p:cNvSpPr>
            <a:spLocks noGrp="1"/>
          </p:cNvSpPr>
          <p:nvPr>
            <p:ph type="subTitle" idx="1"/>
          </p:nvPr>
        </p:nvSpPr>
        <p:spPr>
          <a:xfrm>
            <a:off x="142104" y="6492989"/>
            <a:ext cx="3036524" cy="338885"/>
          </a:xfrm>
        </p:spPr>
        <p:txBody>
          <a:bodyPr>
            <a:normAutofit lnSpcReduction="10000"/>
          </a:bodyPr>
          <a:lstStyle/>
          <a:p>
            <a:r>
              <a:rPr lang="it-IT" dirty="0"/>
              <a:t>Emanuele D’Errico II C</a:t>
            </a:r>
          </a:p>
        </p:txBody>
      </p:sp>
      <p:sp>
        <p:nvSpPr>
          <p:cNvPr id="4" name="Rettangolo 3"/>
          <p:cNvSpPr/>
          <p:nvPr/>
        </p:nvSpPr>
        <p:spPr>
          <a:xfrm>
            <a:off x="142104" y="2978331"/>
            <a:ext cx="7434353" cy="1200329"/>
          </a:xfrm>
          <a:prstGeom prst="rect">
            <a:avLst/>
          </a:prstGeom>
        </p:spPr>
        <p:txBody>
          <a:bodyPr wrap="square">
            <a:spAutoFit/>
          </a:bodyPr>
          <a:lstStyle/>
          <a:p>
            <a:r>
              <a:rPr lang="it-IT" dirty="0">
                <a:solidFill>
                  <a:srgbClr val="202124"/>
                </a:solidFill>
                <a:latin typeface="arial" panose="020B0604020202020204" pitchFamily="34" charset="0"/>
              </a:rPr>
              <a:t>L'</a:t>
            </a:r>
            <a:r>
              <a:rPr lang="it-IT" b="1" dirty="0">
                <a:solidFill>
                  <a:srgbClr val="202124"/>
                </a:solidFill>
                <a:latin typeface="arial" panose="020B0604020202020204" pitchFamily="34" charset="0"/>
              </a:rPr>
              <a:t>obiettivo 5</a:t>
            </a:r>
            <a:r>
              <a:rPr lang="it-IT" dirty="0">
                <a:solidFill>
                  <a:srgbClr val="202124"/>
                </a:solidFill>
                <a:latin typeface="arial" panose="020B0604020202020204" pitchFamily="34" charset="0"/>
              </a:rPr>
              <a:t> mira a ottenere la parità di opportunità tra donne e uomini nello sviluppo economico, l'eliminazione di tutte le forme di violenza nei confronti di donne e ragazze (compresa l'abolizione dei matrimoni forzati e precoci) e l'uguaglianza di diritti a tutti i livelli di partecipazione.</a:t>
            </a:r>
            <a:endParaRPr lang="it-IT" dirty="0"/>
          </a:p>
        </p:txBody>
      </p:sp>
    </p:spTree>
    <p:extLst>
      <p:ext uri="{BB962C8B-B14F-4D97-AF65-F5344CB8AC3E}">
        <p14:creationId xmlns:p14="http://schemas.microsoft.com/office/powerpoint/2010/main" val="49725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8229" y="1080984"/>
            <a:ext cx="7578687" cy="699593"/>
          </a:xfrm>
          <a:effectLst>
            <a:outerShdw blurRad="50800" dist="38100" dir="2700000" algn="tl" rotWithShape="0">
              <a:prstClr val="black">
                <a:alpha val="40000"/>
              </a:prstClr>
            </a:outerShdw>
          </a:effectLst>
        </p:spPr>
        <p:txBody>
          <a:bodyPr>
            <a:normAutofit fontScale="90000"/>
          </a:bodyPr>
          <a:lstStyle/>
          <a:p>
            <a:r>
              <a:rPr lang="it-IT" sz="5000" dirty="0"/>
              <a:t>INTRODUZIONE</a:t>
            </a:r>
          </a:p>
        </p:txBody>
      </p:sp>
      <p:sp>
        <p:nvSpPr>
          <p:cNvPr id="3" name="Segnaposto contenuto 2"/>
          <p:cNvSpPr>
            <a:spLocks noGrp="1"/>
          </p:cNvSpPr>
          <p:nvPr>
            <p:ph sz="half" idx="1"/>
          </p:nvPr>
        </p:nvSpPr>
        <p:spPr>
          <a:xfrm>
            <a:off x="168229" y="2532085"/>
            <a:ext cx="4313864" cy="3777622"/>
          </a:xfrm>
          <a:effectLst>
            <a:outerShdw blurRad="50800" dist="38100" dir="2700000" algn="tl" rotWithShape="0">
              <a:prstClr val="black">
                <a:alpha val="40000"/>
              </a:prstClr>
            </a:outerShdw>
          </a:effectLst>
        </p:spPr>
        <p:txBody>
          <a:bodyPr>
            <a:normAutofit/>
          </a:bodyPr>
          <a:lstStyle/>
          <a:p>
            <a:r>
              <a:rPr lang="it-IT" dirty="0"/>
              <a:t>Mentre il mondo ha fatto progressi nella parità di genere e nell’emancipazione delle donne attraverso gli Obiettivi di Sviluppo del Millennio, donne e ragazze continuano a subire discriminazioni e violenze in ogni parte del mondo. La parità di genere non è solo un diritto umano fondamentale, ma la condizione necessaria per un mondo prospero, sostenibile e in pace.</a:t>
            </a:r>
          </a:p>
        </p:txBody>
      </p:sp>
      <p:pic>
        <p:nvPicPr>
          <p:cNvPr id="5" name="Segnaposto contenuto 4"/>
          <p:cNvPicPr>
            <a:picLocks noGrp="1" noChangeAspect="1"/>
          </p:cNvPicPr>
          <p:nvPr>
            <p:ph sz="half" idx="2"/>
          </p:nvPr>
        </p:nvPicPr>
        <p:blipFill>
          <a:blip r:embed="rId2"/>
          <a:stretch>
            <a:fillRect/>
          </a:stretch>
        </p:blipFill>
        <p:spPr>
          <a:xfrm>
            <a:off x="6857740" y="254793"/>
            <a:ext cx="3464957" cy="1983309"/>
          </a:xfrm>
          <a:prstGeom prst="rect">
            <a:avLst/>
          </a:prstGeom>
          <a:effectLst>
            <a:outerShdw blurRad="50800" dist="38100" dir="2700000" algn="tl" rotWithShape="0">
              <a:prstClr val="black">
                <a:alpha val="40000"/>
              </a:prstClr>
            </a:outerShdw>
          </a:effectLst>
          <a:scene3d>
            <a:camera prst="orthographicFront"/>
            <a:lightRig rig="threePt" dir="t"/>
          </a:scene3d>
          <a:sp3d>
            <a:bevelT h="127000"/>
          </a:sp3d>
        </p:spPr>
      </p:pic>
      <p:sp>
        <p:nvSpPr>
          <p:cNvPr id="8" name="Segnaposto contenuto 2"/>
          <p:cNvSpPr txBox="1">
            <a:spLocks/>
          </p:cNvSpPr>
          <p:nvPr/>
        </p:nvSpPr>
        <p:spPr>
          <a:xfrm>
            <a:off x="5090037" y="2530763"/>
            <a:ext cx="7000364" cy="4573833"/>
          </a:xfrm>
          <a:prstGeom prst="rect">
            <a:avLst/>
          </a:prstGeom>
          <a:effectLst>
            <a:outerShdw blurRad="50800" dist="38100" dir="2700000" algn="tl" rotWithShape="0">
              <a:prstClr val="black">
                <a:alpha val="40000"/>
              </a:prstClr>
            </a:outerShdw>
          </a:effectLst>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it-IT" dirty="0"/>
              <a:t>• Circa i due terzi dei Paesi in regioni in via di sviluppo hanno raggiunto la parità di genere nell’istruzione primaria</a:t>
            </a:r>
          </a:p>
          <a:p>
            <a:r>
              <a:rPr lang="it-IT" dirty="0"/>
              <a:t>• Nel 1990, in Asia meridionale, solo 74 bambine erano iscritte alla scuola primaria per 100 bambini. Nel 2012, i tassi d’iscrizione erano gli stessi per le ragazze e per i ragazzi</a:t>
            </a:r>
          </a:p>
          <a:p>
            <a:r>
              <a:rPr lang="it-IT" dirty="0"/>
              <a:t>• Nell’Africa subsahariana, in Oceania e in Asia occidentale, le ragazze ancora incontrano ostacoli nell’accesso alla scuola primaria e secondaria</a:t>
            </a:r>
          </a:p>
          <a:p>
            <a:r>
              <a:rPr lang="it-IT" dirty="0"/>
              <a:t>• In Nord-africa, le donne  detengono meno di un quinto dei posti di lavoro retribuiti in settori non agricoli. La proporzione di donne che occupano posti di lavoro retribuiti al di fuori del settore primario è aumentato dal 35 % del 1990 al 41% del 2015</a:t>
            </a:r>
          </a:p>
          <a:p>
            <a:r>
              <a:rPr lang="it-IT" dirty="0"/>
              <a:t>• In 46 paesi, le donne detengono oltre il 30% di seggi nei parlamenti nazionali in almeno una Camera.</a:t>
            </a:r>
            <a:br>
              <a:rPr lang="it-IT" dirty="0"/>
            </a:br>
            <a:endParaRPr lang="it-IT" dirty="0"/>
          </a:p>
        </p:txBody>
      </p:sp>
    </p:spTree>
    <p:extLst>
      <p:ext uri="{BB962C8B-B14F-4D97-AF65-F5344CB8AC3E}">
        <p14:creationId xmlns:p14="http://schemas.microsoft.com/office/powerpoint/2010/main" val="270553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42923" y="1286412"/>
            <a:ext cx="5953076" cy="5033365"/>
          </a:xfrm>
        </p:spPr>
        <p:txBody>
          <a:bodyPr>
            <a:noAutofit/>
          </a:bodyPr>
          <a:lstStyle/>
          <a:p>
            <a:pPr marL="0" indent="0" fontAlgn="base">
              <a:spcBef>
                <a:spcPts val="0"/>
              </a:spcBef>
              <a:buNone/>
            </a:pPr>
            <a:r>
              <a:rPr lang="it-IT" b="1" dirty="0"/>
              <a:t>Gli obiettivi dell'Agenda 2030 </a:t>
            </a:r>
            <a:r>
              <a:rPr lang="it-IT" dirty="0"/>
              <a:t>è un programma importante: è una lista di 169 obiettivi da raggiungere entro il 2030 da 193 governi per cancellare la povertà e aumentare il benessere di tutti i paesi del mondo.</a:t>
            </a:r>
          </a:p>
          <a:p>
            <a:pPr marL="0" indent="0" fontAlgn="base">
              <a:spcBef>
                <a:spcPts val="0"/>
              </a:spcBef>
              <a:buNone/>
            </a:pPr>
            <a:r>
              <a:rPr lang="it-IT" dirty="0"/>
              <a:t>L'aspetto più importante di questo accordo tra governi di tutto il mondo è che gli obiettivi dovranno essere raggiunti da tutti e con l'aiuto di tutti, nessuno escluso. </a:t>
            </a:r>
          </a:p>
          <a:p>
            <a:pPr marL="0" indent="0" fontAlgn="base">
              <a:spcBef>
                <a:spcPts val="0"/>
              </a:spcBef>
              <a:buNone/>
            </a:pPr>
            <a:endParaRPr lang="it-IT" dirty="0"/>
          </a:p>
          <a:p>
            <a:pPr marL="0" indent="0" fontAlgn="base">
              <a:spcBef>
                <a:spcPts val="0"/>
              </a:spcBef>
              <a:buNone/>
            </a:pPr>
            <a:r>
              <a:rPr lang="it-IT" dirty="0"/>
              <a:t>Di questi 169 obiettivi, 17 riguardano la sostenibilità ambientale.</a:t>
            </a:r>
          </a:p>
          <a:p>
            <a:pPr marL="0" indent="0" fontAlgn="base">
              <a:spcBef>
                <a:spcPts val="0"/>
              </a:spcBef>
              <a:buNone/>
            </a:pPr>
            <a:r>
              <a:rPr lang="it-IT" i="1" dirty="0"/>
              <a:t>1 - Eliminare la povertà</a:t>
            </a:r>
          </a:p>
          <a:p>
            <a:pPr marL="0" indent="0" fontAlgn="base">
              <a:spcBef>
                <a:spcPts val="0"/>
              </a:spcBef>
              <a:buNone/>
            </a:pPr>
            <a:r>
              <a:rPr lang="it-IT" i="1" dirty="0"/>
              <a:t>2 - Eliminare la fame nel mondo</a:t>
            </a:r>
          </a:p>
          <a:p>
            <a:pPr marL="0" indent="0" fontAlgn="base">
              <a:spcBef>
                <a:spcPts val="0"/>
              </a:spcBef>
              <a:buNone/>
            </a:pPr>
            <a:r>
              <a:rPr lang="it-IT" i="1" dirty="0"/>
              <a:t>3 - Buona salute e benessere per tutti</a:t>
            </a:r>
          </a:p>
          <a:p>
            <a:pPr marL="0" indent="0" fontAlgn="base">
              <a:spcBef>
                <a:spcPts val="0"/>
              </a:spcBef>
              <a:buNone/>
            </a:pPr>
            <a:r>
              <a:rPr lang="it-IT" i="1" dirty="0"/>
              <a:t>4 - Istruzione di qualità</a:t>
            </a:r>
          </a:p>
          <a:p>
            <a:pPr marL="0" indent="0" fontAlgn="base">
              <a:spcBef>
                <a:spcPts val="0"/>
              </a:spcBef>
              <a:buNone/>
            </a:pPr>
            <a:r>
              <a:rPr lang="it-IT" i="1" dirty="0"/>
              <a:t>5 - Eguaglianza di genere (maschi e femmine hanno gli stessi diritti)</a:t>
            </a:r>
          </a:p>
          <a:p>
            <a:pPr marL="0" indent="0">
              <a:spcBef>
                <a:spcPts val="0"/>
              </a:spcBef>
            </a:pPr>
            <a:endParaRPr lang="it-IT" dirty="0"/>
          </a:p>
        </p:txBody>
      </p:sp>
      <p:sp>
        <p:nvSpPr>
          <p:cNvPr id="5" name="Rettangolo 4"/>
          <p:cNvSpPr/>
          <p:nvPr/>
        </p:nvSpPr>
        <p:spPr>
          <a:xfrm>
            <a:off x="6096000" y="1286412"/>
            <a:ext cx="6096000" cy="3416320"/>
          </a:xfrm>
          <a:prstGeom prst="rect">
            <a:avLst/>
          </a:prstGeom>
        </p:spPr>
        <p:txBody>
          <a:bodyPr>
            <a:spAutoFit/>
          </a:bodyPr>
          <a:lstStyle/>
          <a:p>
            <a:pPr fontAlgn="base"/>
            <a:r>
              <a:rPr lang="it-IT" i="1" dirty="0"/>
              <a:t>6 - Acqua potabile per tutti</a:t>
            </a:r>
          </a:p>
          <a:p>
            <a:pPr fontAlgn="base"/>
            <a:r>
              <a:rPr lang="it-IT" i="1" dirty="0"/>
              <a:t>7 - Energia pulita e accessibile a tutti</a:t>
            </a:r>
          </a:p>
          <a:p>
            <a:pPr fontAlgn="base"/>
            <a:r>
              <a:rPr lang="it-IT" i="1" dirty="0"/>
              <a:t>8 - Lavoro dignitoso e crescita economica</a:t>
            </a:r>
          </a:p>
          <a:p>
            <a:pPr fontAlgn="base"/>
            <a:r>
              <a:rPr lang="it-IT" i="1" dirty="0"/>
              <a:t>9 - Innovazione e sviluppo industriale</a:t>
            </a:r>
          </a:p>
          <a:p>
            <a:pPr fontAlgn="base"/>
            <a:r>
              <a:rPr lang="it-IT" i="1" dirty="0"/>
              <a:t>10 - Diseguaglianze ridotte</a:t>
            </a:r>
          </a:p>
          <a:p>
            <a:pPr fontAlgn="base"/>
            <a:r>
              <a:rPr lang="it-IT" i="1" dirty="0"/>
              <a:t>11 - Città e paesi sostenibili</a:t>
            </a:r>
          </a:p>
          <a:p>
            <a:pPr fontAlgn="base"/>
            <a:r>
              <a:rPr lang="it-IT" i="1" dirty="0"/>
              <a:t>12 - Consumo e produzione responsabili</a:t>
            </a:r>
          </a:p>
          <a:p>
            <a:pPr fontAlgn="base"/>
            <a:r>
              <a:rPr lang="it-IT" i="1" dirty="0"/>
              <a:t>13 - Azioni per il clima</a:t>
            </a:r>
          </a:p>
          <a:p>
            <a:pPr fontAlgn="base"/>
            <a:r>
              <a:rPr lang="it-IT" i="1" dirty="0"/>
              <a:t>14 - Rispetto per la vita sott'acqua</a:t>
            </a:r>
          </a:p>
          <a:p>
            <a:pPr fontAlgn="base"/>
            <a:r>
              <a:rPr lang="it-IT" i="1" dirty="0"/>
              <a:t>15 - Rispetto per la vita sulla terra</a:t>
            </a:r>
          </a:p>
          <a:p>
            <a:pPr fontAlgn="base"/>
            <a:r>
              <a:rPr lang="it-IT" i="1" dirty="0"/>
              <a:t>16 - Pace, giustizia e istituzioni funzionanti</a:t>
            </a:r>
          </a:p>
          <a:p>
            <a:pPr fontAlgn="base"/>
            <a:r>
              <a:rPr lang="it-IT" i="1" dirty="0"/>
              <a:t>17 - Collaborazione per raggiungere gli obiettivi</a:t>
            </a:r>
          </a:p>
        </p:txBody>
      </p:sp>
    </p:spTree>
    <p:extLst>
      <p:ext uri="{BB962C8B-B14F-4D97-AF65-F5344CB8AC3E}">
        <p14:creationId xmlns:p14="http://schemas.microsoft.com/office/powerpoint/2010/main" val="2538408206"/>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474</Words>
  <Application>Microsoft Office PowerPoint</Application>
  <PresentationFormat>Widescreen</PresentationFormat>
  <Paragraphs>31</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Arial</vt:lpstr>
      <vt:lpstr>Century Gothic</vt:lpstr>
      <vt:lpstr>Wingdings 3</vt:lpstr>
      <vt:lpstr>Filo</vt:lpstr>
      <vt:lpstr>AGENDA 2030 OBIETTIVO 5: L’EMANCIPAZIONE FEMMINILE</vt:lpstr>
      <vt:lpstr>INTRODUZIONE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2030 OBBIETTIVO 5: L’EMANCIPAZIONE FEMMINILE</dc:title>
  <dc:creator>admin</dc:creator>
  <cp:lastModifiedBy>Vincenza Simeoli</cp:lastModifiedBy>
  <cp:revision>10</cp:revision>
  <dcterms:created xsi:type="dcterms:W3CDTF">2022-03-14T15:43:14Z</dcterms:created>
  <dcterms:modified xsi:type="dcterms:W3CDTF">2022-03-15T10:26:03Z</dcterms:modified>
</cp:coreProperties>
</file>