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sldIdLst>
    <p:sldId id="256" r:id="rId2"/>
    <p:sldId id="257" r:id="rId3"/>
    <p:sldId id="258" r:id="rId4"/>
    <p:sldId id="259" r:id="rId5"/>
    <p:sldId id="263" r:id="rId6"/>
    <p:sldId id="264"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3/10/2022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07198857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extLst>
      <p:ext uri="{BB962C8B-B14F-4D97-AF65-F5344CB8AC3E}">
        <p14:creationId xmlns:p14="http://schemas.microsoft.com/office/powerpoint/2010/main" val="31153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extLst>
      <p:ext uri="{BB962C8B-B14F-4D97-AF65-F5344CB8AC3E}">
        <p14:creationId xmlns:p14="http://schemas.microsoft.com/office/powerpoint/2010/main" val="2173767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extLst>
      <p:ext uri="{BB962C8B-B14F-4D97-AF65-F5344CB8AC3E}">
        <p14:creationId xmlns:p14="http://schemas.microsoft.com/office/powerpoint/2010/main" val="3993147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3/10/2022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278907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a:t>
            </a:fld>
            <a:endParaRPr lang="en-US" dirty="0"/>
          </a:p>
        </p:txBody>
      </p:sp>
    </p:spTree>
    <p:extLst>
      <p:ext uri="{BB962C8B-B14F-4D97-AF65-F5344CB8AC3E}">
        <p14:creationId xmlns:p14="http://schemas.microsoft.com/office/powerpoint/2010/main" val="2563068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a:t>
            </a:fld>
            <a:endParaRPr lang="en-US" dirty="0"/>
          </a:p>
        </p:txBody>
      </p:sp>
    </p:spTree>
    <p:extLst>
      <p:ext uri="{BB962C8B-B14F-4D97-AF65-F5344CB8AC3E}">
        <p14:creationId xmlns:p14="http://schemas.microsoft.com/office/powerpoint/2010/main" val="1504443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a:t>
            </a:fld>
            <a:endParaRPr lang="en-US" dirty="0"/>
          </a:p>
        </p:txBody>
      </p:sp>
    </p:spTree>
    <p:extLst>
      <p:ext uri="{BB962C8B-B14F-4D97-AF65-F5344CB8AC3E}">
        <p14:creationId xmlns:p14="http://schemas.microsoft.com/office/powerpoint/2010/main" val="1286127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a:t>
            </a:fld>
            <a:endParaRPr lang="en-US" dirty="0"/>
          </a:p>
        </p:txBody>
      </p:sp>
    </p:spTree>
    <p:extLst>
      <p:ext uri="{BB962C8B-B14F-4D97-AF65-F5344CB8AC3E}">
        <p14:creationId xmlns:p14="http://schemas.microsoft.com/office/powerpoint/2010/main" val="701837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3/10/2022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15882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3/10/2022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61349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3/10/2022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9263084"/>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17885841-1EDC-594C-8DCC-DAF375550D95}"/>
              </a:ext>
            </a:extLst>
          </p:cNvPr>
          <p:cNvSpPr txBox="1"/>
          <p:nvPr/>
        </p:nvSpPr>
        <p:spPr>
          <a:xfrm>
            <a:off x="2464464" y="2108317"/>
            <a:ext cx="9005529" cy="1320683"/>
          </a:xfrm>
          <a:prstGeom prst="rect">
            <a:avLst/>
          </a:prstGeom>
          <a:noFill/>
        </p:spPr>
        <p:txBody>
          <a:bodyPr wrap="square" anchor="ctr">
            <a:spAutoFit/>
          </a:bodyPr>
          <a:lstStyle/>
          <a:p>
            <a:r>
              <a:rPr lang="it-IT" sz="4000">
                <a:solidFill>
                  <a:srgbClr val="1F1F1F"/>
                </a:solidFill>
                <a:latin typeface="SkyText"/>
              </a:rPr>
              <a:t>LA GUERRA E L’ARTICOLO 11 DELLA COSTITUZIONE.</a:t>
            </a:r>
            <a:endParaRPr lang="it-IT" sz="4000"/>
          </a:p>
        </p:txBody>
      </p:sp>
      <p:sp>
        <p:nvSpPr>
          <p:cNvPr id="11" name="CasellaDiTesto 10">
            <a:extLst>
              <a:ext uri="{FF2B5EF4-FFF2-40B4-BE49-F238E27FC236}">
                <a16:creationId xmlns:a16="http://schemas.microsoft.com/office/drawing/2014/main" id="{342FE8A3-61C8-464C-ABD0-61DFCE7C6DC2}"/>
              </a:ext>
            </a:extLst>
          </p:cNvPr>
          <p:cNvSpPr txBox="1"/>
          <p:nvPr/>
        </p:nvSpPr>
        <p:spPr>
          <a:xfrm>
            <a:off x="5119629" y="3429000"/>
            <a:ext cx="6100980" cy="369332"/>
          </a:xfrm>
          <a:prstGeom prst="rect">
            <a:avLst/>
          </a:prstGeom>
          <a:noFill/>
        </p:spPr>
        <p:txBody>
          <a:bodyPr wrap="square">
            <a:spAutoFit/>
          </a:bodyPr>
          <a:lstStyle/>
          <a:p>
            <a:r>
              <a:rPr lang="it-IT">
                <a:solidFill>
                  <a:srgbClr val="1F1F1F"/>
                </a:solidFill>
                <a:latin typeface="SkyText"/>
              </a:rPr>
              <a:t>Alessia Nunziante </a:t>
            </a:r>
            <a:r>
              <a:rPr lang="it-IT" b="0" i="0">
                <a:solidFill>
                  <a:srgbClr val="1F1F1F"/>
                </a:solidFill>
                <a:effectLst/>
                <a:latin typeface="SkyText"/>
              </a:rPr>
              <a:t> </a:t>
            </a:r>
            <a:endParaRPr lang="it-IT"/>
          </a:p>
        </p:txBody>
      </p:sp>
    </p:spTree>
    <p:extLst>
      <p:ext uri="{BB962C8B-B14F-4D97-AF65-F5344CB8AC3E}">
        <p14:creationId xmlns:p14="http://schemas.microsoft.com/office/powerpoint/2010/main" val="417343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0CE06566-8494-C24F-92F2-69DCC12BBF27}"/>
              </a:ext>
            </a:extLst>
          </p:cNvPr>
          <p:cNvSpPr txBox="1"/>
          <p:nvPr/>
        </p:nvSpPr>
        <p:spPr>
          <a:xfrm>
            <a:off x="772657" y="0"/>
            <a:ext cx="11252822" cy="4401205"/>
          </a:xfrm>
          <a:prstGeom prst="rect">
            <a:avLst/>
          </a:prstGeom>
          <a:noFill/>
        </p:spPr>
        <p:txBody>
          <a:bodyPr wrap="square">
            <a:spAutoFit/>
          </a:bodyPr>
          <a:lstStyle/>
          <a:p>
            <a:pPr algn="thaiDist" rtl="1"/>
            <a:r>
              <a:rPr lang="it-IT" sz="2800" b="0" i="0">
                <a:solidFill>
                  <a:srgbClr val="1F1F1F"/>
                </a:solidFill>
                <a:effectLst/>
                <a:latin typeface="SkyText"/>
              </a:rPr>
              <a:t>Mentre il mondo guarda con dolore e preoccupazione la guerra in Ucraina, in molti si chiedono quale possa essere l</a:t>
            </a:r>
            <a:r>
              <a:rPr lang="it-IT" sz="2800">
                <a:solidFill>
                  <a:srgbClr val="1F1F1F"/>
                </a:solidFill>
                <a:latin typeface="SkyText"/>
              </a:rPr>
              <a:t>’</a:t>
            </a:r>
            <a:r>
              <a:rPr lang="it-IT" sz="2800" b="0" i="0">
                <a:solidFill>
                  <a:srgbClr val="1F1F1F"/>
                </a:solidFill>
                <a:effectLst/>
                <a:latin typeface="SkyText"/>
              </a:rPr>
              <a:t>eventuale ruolo dell</a:t>
            </a:r>
            <a:r>
              <a:rPr lang="it-IT" sz="2800">
                <a:solidFill>
                  <a:srgbClr val="1F1F1F"/>
                </a:solidFill>
                <a:latin typeface="SkyText"/>
              </a:rPr>
              <a:t>’</a:t>
            </a:r>
            <a:r>
              <a:rPr lang="it-IT" sz="2800" b="0" i="0">
                <a:solidFill>
                  <a:srgbClr val="1F1F1F"/>
                </a:solidFill>
                <a:effectLst/>
                <a:latin typeface="SkyText"/>
              </a:rPr>
              <a:t>Italia e,da Papa Francesco agli appelli sui social, hanno citato l'articolo 11 della </a:t>
            </a:r>
            <a:r>
              <a:rPr lang="it-IT" sz="2800">
                <a:solidFill>
                  <a:srgbClr val="1F1F1F"/>
                </a:solidFill>
                <a:latin typeface="SkyText"/>
              </a:rPr>
              <a:t>costituzione italiana,cosa </a:t>
            </a:r>
            <a:r>
              <a:rPr lang="it-IT" sz="2800" b="0" i="0">
                <a:solidFill>
                  <a:srgbClr val="1F1F1F"/>
                </a:solidFill>
                <a:effectLst/>
                <a:latin typeface="SkyText"/>
              </a:rPr>
              <a:t>dice? L'art. 11 della nostra Carta dispone il ripudio della guerra “come strumento di offesa alla libertà degli altri popoli e a tenersi lontano dai conflitti anche come mezzo di risoluzione delle controversie internazionali”. Inoltre l’articolo 11 prevede che l’Italia “consente, in condizioni di parità con gli altri Stati, alle limitazioni di sovranità necessarie ad un ordinamento che assicuri la pace e la giustizia fra le Nazioni; promuove e favorisce le organizzazioni internazionali rivolte a tale scopo”. </a:t>
            </a:r>
            <a:endParaRPr lang="it-IT" sz="2800"/>
          </a:p>
        </p:txBody>
      </p:sp>
      <p:pic>
        <p:nvPicPr>
          <p:cNvPr id="2" name="Immagine 2">
            <a:extLst>
              <a:ext uri="{FF2B5EF4-FFF2-40B4-BE49-F238E27FC236}">
                <a16:creationId xmlns:a16="http://schemas.microsoft.com/office/drawing/2014/main" id="{BBA4F21E-40E9-4D4C-AA1B-4F10031146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3291" y="4307343"/>
            <a:ext cx="5739645" cy="2550657"/>
          </a:xfrm>
          <a:prstGeom prst="rect">
            <a:avLst/>
          </a:prstGeom>
        </p:spPr>
      </p:pic>
    </p:spTree>
    <p:extLst>
      <p:ext uri="{BB962C8B-B14F-4D97-AF65-F5344CB8AC3E}">
        <p14:creationId xmlns:p14="http://schemas.microsoft.com/office/powerpoint/2010/main" val="2557758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pic>
        <p:nvPicPr>
          <p:cNvPr id="2" name="Immagine 2">
            <a:extLst>
              <a:ext uri="{FF2B5EF4-FFF2-40B4-BE49-F238E27FC236}">
                <a16:creationId xmlns:a16="http://schemas.microsoft.com/office/drawing/2014/main" id="{06AD62A1-7FFD-CE48-B770-A5208FD321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1818" y="3152798"/>
            <a:ext cx="6650182" cy="3705202"/>
          </a:xfrm>
          <a:prstGeom prst="rect">
            <a:avLst/>
          </a:prstGeom>
        </p:spPr>
      </p:pic>
      <p:sp>
        <p:nvSpPr>
          <p:cNvPr id="4" name="CasellaDiTesto 3">
            <a:extLst>
              <a:ext uri="{FF2B5EF4-FFF2-40B4-BE49-F238E27FC236}">
                <a16:creationId xmlns:a16="http://schemas.microsoft.com/office/drawing/2014/main" id="{572F75F0-FFB6-2B46-BBF2-AB258458DC62}"/>
              </a:ext>
            </a:extLst>
          </p:cNvPr>
          <p:cNvSpPr txBox="1"/>
          <p:nvPr/>
        </p:nvSpPr>
        <p:spPr>
          <a:xfrm>
            <a:off x="777542" y="133216"/>
            <a:ext cx="9075172" cy="3785652"/>
          </a:xfrm>
          <a:prstGeom prst="rect">
            <a:avLst/>
          </a:prstGeom>
          <a:noFill/>
        </p:spPr>
        <p:txBody>
          <a:bodyPr wrap="square">
            <a:spAutoFit/>
          </a:bodyPr>
          <a:lstStyle/>
          <a:p>
            <a:pPr algn="dist"/>
            <a:r>
              <a:rPr lang="it-IT" sz="2400" b="0" i="0">
                <a:solidFill>
                  <a:srgbClr val="1F1F1F"/>
                </a:solidFill>
                <a:effectLst/>
                <a:latin typeface="SkyText"/>
              </a:rPr>
              <a:t>Va anche detto che in Italia, l’articolo 11 dispone il ripudio delle attività belliche come strumento di offesa, non come mezzo di difesa. “Un'aggressione come questa è di per sé la negazione del diritto internazionale e diventa difficile pensare a una condanna efficace attraverso le sole leve giudiziarie" dice al Fatto Quotidiano il costituzionalista Antonio D’Andrea. Qual è il vincolo costituzionale allora? "Possiamo difenderci, ma non 'esportare' guerre, neanche quando riteniamo che sia una guerra giusta." </a:t>
            </a:r>
            <a:br>
              <a:rPr lang="it-IT" sz="2400" b="0" i="0">
                <a:solidFill>
                  <a:srgbClr val="1F1F1F"/>
                </a:solidFill>
                <a:effectLst/>
                <a:latin typeface="SkyText"/>
              </a:rPr>
            </a:br>
            <a:endParaRPr lang="it-IT" sz="2400" b="0" i="0">
              <a:solidFill>
                <a:srgbClr val="1F1F1F"/>
              </a:solidFill>
              <a:effectLst/>
              <a:latin typeface="SkyText"/>
            </a:endParaRPr>
          </a:p>
          <a:p>
            <a:pPr algn="dist"/>
            <a:endParaRPr lang="it-IT" sz="2400" b="0" i="0">
              <a:solidFill>
                <a:srgbClr val="8F8F8F"/>
              </a:solidFill>
              <a:effectLst/>
              <a:latin typeface="inherit"/>
            </a:endParaRPr>
          </a:p>
        </p:txBody>
      </p:sp>
      <p:pic>
        <p:nvPicPr>
          <p:cNvPr id="5" name="Immagine 5">
            <a:extLst>
              <a:ext uri="{FF2B5EF4-FFF2-40B4-BE49-F238E27FC236}">
                <a16:creationId xmlns:a16="http://schemas.microsoft.com/office/drawing/2014/main" id="{8779E345-3698-254C-8739-5A6F87324A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625" y="3662176"/>
            <a:ext cx="4504503" cy="2686446"/>
          </a:xfrm>
          <a:prstGeom prst="rect">
            <a:avLst/>
          </a:prstGeom>
        </p:spPr>
      </p:pic>
    </p:spTree>
    <p:extLst>
      <p:ext uri="{BB962C8B-B14F-4D97-AF65-F5344CB8AC3E}">
        <p14:creationId xmlns:p14="http://schemas.microsoft.com/office/powerpoint/2010/main" val="4063978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9327419A-E101-7A4D-8D1E-188E0D70C889}"/>
              </a:ext>
            </a:extLst>
          </p:cNvPr>
          <p:cNvSpPr txBox="1"/>
          <p:nvPr/>
        </p:nvSpPr>
        <p:spPr>
          <a:xfrm>
            <a:off x="880562" y="0"/>
            <a:ext cx="9687969" cy="3970318"/>
          </a:xfrm>
          <a:prstGeom prst="rect">
            <a:avLst/>
          </a:prstGeom>
          <a:noFill/>
        </p:spPr>
        <p:txBody>
          <a:bodyPr wrap="square">
            <a:spAutoFit/>
          </a:bodyPr>
          <a:lstStyle/>
          <a:p>
            <a:pPr algn="just"/>
            <a:r>
              <a:rPr lang="it-IT" sz="2800" b="0" i="0">
                <a:solidFill>
                  <a:srgbClr val="000000"/>
                </a:solidFill>
                <a:effectLst/>
                <a:latin typeface="Times New Roman" panose="02020603050405020304" pitchFamily="18" charset="0"/>
              </a:rPr>
              <a:t>Il ripudio della guerra nasce dalla volontà di relegare definitivamente al passato il terrore, la morte e la devastazione delle due Guerre mondiali; la crudeltà della bomba atomica di Hiroshima; l’orrore della Shoah.</a:t>
            </a:r>
            <a:endParaRPr lang="it-IT" sz="2800" b="0" i="0">
              <a:solidFill>
                <a:srgbClr val="3F3F3F"/>
              </a:solidFill>
              <a:effectLst/>
              <a:latin typeface="TimesNewRoman"/>
            </a:endParaRPr>
          </a:p>
          <a:p>
            <a:pPr algn="just"/>
            <a:r>
              <a:rPr lang="it-IT" sz="2800" b="0" i="0">
                <a:solidFill>
                  <a:srgbClr val="000000"/>
                </a:solidFill>
                <a:effectLst/>
                <a:latin typeface="Times New Roman" panose="02020603050405020304" pitchFamily="18" charset="0"/>
              </a:rPr>
              <a:t>Tuttavia l’art. 11 non esclude che azioni belliche possano essere intraprese per la legittima difesa di respingere un attacco armato che metta in pericolo l’esistenza e l’indipendenza dello Stato (</a:t>
            </a:r>
            <a:r>
              <a:rPr lang="it-IT" sz="2800" b="1" i="0">
                <a:solidFill>
                  <a:srgbClr val="000000"/>
                </a:solidFill>
                <a:effectLst/>
                <a:latin typeface="Times New Roman" panose="02020603050405020304" pitchFamily="18" charset="0"/>
              </a:rPr>
              <a:t>guerra di difesa</a:t>
            </a:r>
            <a:r>
              <a:rPr lang="it-IT" sz="2800" b="0" i="0">
                <a:solidFill>
                  <a:srgbClr val="000000"/>
                </a:solidFill>
                <a:effectLst/>
                <a:latin typeface="Times New Roman" panose="02020603050405020304" pitchFamily="18" charset="0"/>
              </a:rPr>
              <a:t>). Tale funzione difensiva legittima, infatti, la presenza di un esercito.</a:t>
            </a:r>
            <a:endParaRPr lang="it-IT" sz="2800" b="0" i="0">
              <a:solidFill>
                <a:srgbClr val="3F3F3F"/>
              </a:solidFill>
              <a:effectLst/>
              <a:latin typeface="TimesNewRoman"/>
            </a:endParaRPr>
          </a:p>
        </p:txBody>
      </p:sp>
      <p:pic>
        <p:nvPicPr>
          <p:cNvPr id="6" name="Immagine 6">
            <a:extLst>
              <a:ext uri="{FF2B5EF4-FFF2-40B4-BE49-F238E27FC236}">
                <a16:creationId xmlns:a16="http://schemas.microsoft.com/office/drawing/2014/main" id="{7262EB23-AA7C-B745-9D2D-3723C3FF21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3525803"/>
            <a:ext cx="5680364" cy="3012637"/>
          </a:xfrm>
          <a:prstGeom prst="rect">
            <a:avLst/>
          </a:prstGeom>
        </p:spPr>
      </p:pic>
      <p:pic>
        <p:nvPicPr>
          <p:cNvPr id="7" name="Immagine 7">
            <a:extLst>
              <a:ext uri="{FF2B5EF4-FFF2-40B4-BE49-F238E27FC236}">
                <a16:creationId xmlns:a16="http://schemas.microsoft.com/office/drawing/2014/main" id="{3427425F-1616-C547-A3D9-E5ED29B146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562" y="4011250"/>
            <a:ext cx="5043144" cy="2623857"/>
          </a:xfrm>
          <a:prstGeom prst="rect">
            <a:avLst/>
          </a:prstGeom>
        </p:spPr>
      </p:pic>
    </p:spTree>
    <p:extLst>
      <p:ext uri="{BB962C8B-B14F-4D97-AF65-F5344CB8AC3E}">
        <p14:creationId xmlns:p14="http://schemas.microsoft.com/office/powerpoint/2010/main" val="2461284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pic>
        <p:nvPicPr>
          <p:cNvPr id="4" name="Immagine 4">
            <a:extLst>
              <a:ext uri="{FF2B5EF4-FFF2-40B4-BE49-F238E27FC236}">
                <a16:creationId xmlns:a16="http://schemas.microsoft.com/office/drawing/2014/main" id="{135B6E04-251A-7B4E-BD63-FE21D3E707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080" y="188916"/>
            <a:ext cx="3946605" cy="2104825"/>
          </a:xfrm>
          <a:prstGeom prst="rect">
            <a:avLst/>
          </a:prstGeom>
        </p:spPr>
      </p:pic>
      <p:pic>
        <p:nvPicPr>
          <p:cNvPr id="5" name="Immagine 5">
            <a:extLst>
              <a:ext uri="{FF2B5EF4-FFF2-40B4-BE49-F238E27FC236}">
                <a16:creationId xmlns:a16="http://schemas.microsoft.com/office/drawing/2014/main" id="{AA0FE63D-4BEB-6841-8579-10D1729E7E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1539" y="358231"/>
            <a:ext cx="4946784" cy="2877187"/>
          </a:xfrm>
          <a:prstGeom prst="rect">
            <a:avLst/>
          </a:prstGeom>
        </p:spPr>
      </p:pic>
      <p:pic>
        <p:nvPicPr>
          <p:cNvPr id="6" name="Immagine 6">
            <a:extLst>
              <a:ext uri="{FF2B5EF4-FFF2-40B4-BE49-F238E27FC236}">
                <a16:creationId xmlns:a16="http://schemas.microsoft.com/office/drawing/2014/main" id="{6F8EA913-8549-9A47-8F55-B020366DEC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8080" y="2484050"/>
            <a:ext cx="4926442" cy="2762027"/>
          </a:xfrm>
          <a:prstGeom prst="rect">
            <a:avLst/>
          </a:prstGeom>
        </p:spPr>
      </p:pic>
      <p:pic>
        <p:nvPicPr>
          <p:cNvPr id="7" name="Immagine 7">
            <a:extLst>
              <a:ext uri="{FF2B5EF4-FFF2-40B4-BE49-F238E27FC236}">
                <a16:creationId xmlns:a16="http://schemas.microsoft.com/office/drawing/2014/main" id="{4C76CC0F-5997-4B40-9989-1CA39AC0976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42406" y="2992937"/>
            <a:ext cx="5504436" cy="3264351"/>
          </a:xfrm>
          <a:prstGeom prst="rect">
            <a:avLst/>
          </a:prstGeom>
        </p:spPr>
      </p:pic>
      <p:pic>
        <p:nvPicPr>
          <p:cNvPr id="8" name="Immagine 8">
            <a:extLst>
              <a:ext uri="{FF2B5EF4-FFF2-40B4-BE49-F238E27FC236}">
                <a16:creationId xmlns:a16="http://schemas.microsoft.com/office/drawing/2014/main" id="{F73E018E-FF93-EE44-8DCC-51900B92F91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08699" y="4748352"/>
            <a:ext cx="4202226" cy="2109648"/>
          </a:xfrm>
          <a:prstGeom prst="rect">
            <a:avLst/>
          </a:prstGeom>
        </p:spPr>
      </p:pic>
      <p:pic>
        <p:nvPicPr>
          <p:cNvPr id="9" name="Immagine 9">
            <a:extLst>
              <a:ext uri="{FF2B5EF4-FFF2-40B4-BE49-F238E27FC236}">
                <a16:creationId xmlns:a16="http://schemas.microsoft.com/office/drawing/2014/main" id="{2A3FAEDD-6944-5347-AF65-6332B78B0D5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50178" y="97692"/>
            <a:ext cx="3780778" cy="2167116"/>
          </a:xfrm>
          <a:prstGeom prst="rect">
            <a:avLst/>
          </a:prstGeom>
        </p:spPr>
      </p:pic>
      <p:pic>
        <p:nvPicPr>
          <p:cNvPr id="10" name="Immagine 10">
            <a:extLst>
              <a:ext uri="{FF2B5EF4-FFF2-40B4-BE49-F238E27FC236}">
                <a16:creationId xmlns:a16="http://schemas.microsoft.com/office/drawing/2014/main" id="{7C6FE42A-B80A-E240-8F77-1DEC2497A80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49595" y="2293740"/>
            <a:ext cx="4129720" cy="1830290"/>
          </a:xfrm>
          <a:prstGeom prst="rect">
            <a:avLst/>
          </a:prstGeom>
        </p:spPr>
      </p:pic>
    </p:spTree>
    <p:extLst>
      <p:ext uri="{BB962C8B-B14F-4D97-AF65-F5344CB8AC3E}">
        <p14:creationId xmlns:p14="http://schemas.microsoft.com/office/powerpoint/2010/main" val="3307574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42ED6E1-EC73-6B43-AEE8-871601B40CCA}"/>
              </a:ext>
            </a:extLst>
          </p:cNvPr>
          <p:cNvSpPr txBox="1"/>
          <p:nvPr/>
        </p:nvSpPr>
        <p:spPr>
          <a:xfrm>
            <a:off x="3388502" y="2736580"/>
            <a:ext cx="6389610" cy="923330"/>
          </a:xfrm>
          <a:prstGeom prst="rect">
            <a:avLst/>
          </a:prstGeom>
          <a:noFill/>
        </p:spPr>
        <p:txBody>
          <a:bodyPr wrap="square" rtlCol="0" anchor="ctr">
            <a:spAutoFit/>
          </a:bodyPr>
          <a:lstStyle/>
          <a:p>
            <a:pPr algn="l"/>
            <a:r>
              <a:rPr lang="it-IT" sz="5400"/>
              <a:t>Grazie per la visione.</a:t>
            </a:r>
          </a:p>
        </p:txBody>
      </p:sp>
    </p:spTree>
    <p:extLst>
      <p:ext uri="{BB962C8B-B14F-4D97-AF65-F5344CB8AC3E}">
        <p14:creationId xmlns:p14="http://schemas.microsoft.com/office/powerpoint/2010/main" val="1874999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F10001025">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TotalTime>0</TotalTime>
  <Words>312</Words>
  <Application>Microsoft Office PowerPoint</Application>
  <PresentationFormat>Widescreen</PresentationFormat>
  <Paragraphs>7</Paragraphs>
  <Slides>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6</vt:i4>
      </vt:variant>
    </vt:vector>
  </HeadingPairs>
  <TitlesOfParts>
    <vt:vector size="12" baseType="lpstr">
      <vt:lpstr>Franklin Gothic Book</vt:lpstr>
      <vt:lpstr>inherit</vt:lpstr>
      <vt:lpstr>SkyText</vt:lpstr>
      <vt:lpstr>Times New Roman</vt:lpstr>
      <vt:lpstr>TimesNewRoman</vt:lpstr>
      <vt:lpstr>TF10001025</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 sconosciuto</dc:creator>
  <cp:lastModifiedBy>Maia</cp:lastModifiedBy>
  <cp:revision>3</cp:revision>
  <dcterms:created xsi:type="dcterms:W3CDTF">2022-03-06T16:06:51Z</dcterms:created>
  <dcterms:modified xsi:type="dcterms:W3CDTF">2022-03-10T07:08:43Z</dcterms:modified>
</cp:coreProperties>
</file>