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7" r:id="rId6"/>
    <p:sldId id="268" r:id="rId7"/>
    <p:sldId id="269" r:id="rId8"/>
    <p:sldId id="270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606"/>
    <a:srgbClr val="EBC835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949" autoAdjust="0"/>
  </p:normalViewPr>
  <p:slideViewPr>
    <p:cSldViewPr snapToGrid="0" showGuides="1">
      <p:cViewPr varScale="1">
        <p:scale>
          <a:sx n="61" d="100"/>
          <a:sy n="61" d="100"/>
        </p:scale>
        <p:origin x="8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E93439-51B1-4066-A04C-75C70E0822D5}" type="datetime1">
              <a:rPr lang="it-IT" smtClean="0"/>
              <a:t>14/03/2022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8ADB8-09F7-4FE3-8B03-241A45188F43}" type="datetime1">
              <a:rPr lang="it-IT" smtClean="0"/>
              <a:pPr/>
              <a:t>14/03/2022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5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e-mail</a:t>
            </a: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it-IT" noProof="0" dirty="0"/>
              <a:t>Inserire qui l'URL del sito Web</a:t>
            </a:r>
          </a:p>
        </p:txBody>
      </p:sp>
      <p:pic>
        <p:nvPicPr>
          <p:cNvPr id="17" name="Elemento grafico 16" descr="Busta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Elemento grafico 17" descr="Rete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usta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Elemento grafico 19" descr="Rete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ottotitolo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e-mail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it-IT" noProof="0" dirty="0"/>
              <a:t>Inserire qui l'URL del sito Web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igura a mano libera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20" name="Figura a mano libera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igura a mano libera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igura a mano libera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igura a mano libera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9" name="Segnaposto contenuto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igura a mano libera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igura a mano libera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5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Inserire qui il testo fittizio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igura a mano libera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8" name="Segnaposto immagine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immagine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 rtl="0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accent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Inserire qui l'argomento 01</a:t>
            </a: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Inserire qui l'argomento 02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4" name="Segnaposto immagine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9" name="Segnaposto immagine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igura a mano libera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igura a mano libera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3" name="Oval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2" name="Segnaposto immagine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 rtl="0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it-IT" noProof="0" dirty="0"/>
              <a:t>Dirigente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D89A85-71EA-4AB5-8D41-31DD4C066CDE}" type="datetime1">
              <a:rPr lang="it-IT" noProof="0" smtClean="0"/>
              <a:t>14/03/2022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gFA5bXXOP0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8946" y="567558"/>
            <a:ext cx="7852712" cy="777765"/>
          </a:xfrm>
        </p:spPr>
        <p:txBody>
          <a:bodyPr rtlCol="0"/>
          <a:lstStyle/>
          <a:p>
            <a:pPr algn="just" rtl="0"/>
            <a:r>
              <a:rPr lang="it-IT" sz="4800" dirty="0">
                <a:solidFill>
                  <a:srgbClr val="FF0000"/>
                </a:solidFill>
              </a:rPr>
              <a:t>La guerra e l’</a:t>
            </a:r>
            <a:r>
              <a:rPr lang="it-IT" sz="4800" dirty="0" err="1">
                <a:solidFill>
                  <a:srgbClr val="FF0000"/>
                </a:solidFill>
              </a:rPr>
              <a:t>artcolo</a:t>
            </a:r>
            <a:r>
              <a:rPr lang="it-IT" sz="4800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79972"/>
            <a:ext cx="2657139" cy="313544"/>
          </a:xfrm>
        </p:spPr>
        <p:txBody>
          <a:bodyPr rtlCol="0"/>
          <a:lstStyle/>
          <a:p>
            <a:pPr rtl="0"/>
            <a:r>
              <a:rPr lang="it-IT" dirty="0">
                <a:solidFill>
                  <a:srgbClr val="92D050"/>
                </a:solidFill>
              </a:rPr>
              <a:t>Marcello Canciello II c</a:t>
            </a:r>
          </a:p>
        </p:txBody>
      </p:sp>
      <p:pic>
        <p:nvPicPr>
          <p:cNvPr id="1026" name="Picture 2" descr="Patch Scudo Attivista Toppa Stop War Non Alla Guerra Pacifista | eBa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" b="2111"/>
          <a:stretch>
            <a:fillRect/>
          </a:stretch>
        </p:blipFill>
        <p:spPr bwMode="auto">
          <a:xfrm>
            <a:off x="6396690" y="1126943"/>
            <a:ext cx="4672012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7426" y="504498"/>
            <a:ext cx="9187030" cy="725212"/>
          </a:xfrm>
        </p:spPr>
        <p:txBody>
          <a:bodyPr/>
          <a:lstStyle/>
          <a:p>
            <a:pPr algn="just"/>
            <a:r>
              <a:rPr lang="it-IT" sz="3600" dirty="0">
                <a:solidFill>
                  <a:srgbClr val="FF0000"/>
                </a:solidFill>
              </a:rPr>
              <a:t>Cos’è la guerra tra Russia e ucraina?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75" y="1303282"/>
            <a:ext cx="6745046" cy="4365997"/>
          </a:xfrm>
        </p:spPr>
        <p:txBody>
          <a:bodyPr/>
          <a:lstStyle/>
          <a:p>
            <a:pPr algn="just"/>
            <a:r>
              <a:rPr lang="it-IT" sz="3600" dirty="0">
                <a:solidFill>
                  <a:srgbClr val="92D050"/>
                </a:solidFill>
              </a:rPr>
              <a:t>La crisi </a:t>
            </a:r>
            <a:r>
              <a:rPr lang="it-IT" sz="3600" dirty="0">
                <a:solidFill>
                  <a:srgbClr val="FF0000"/>
                </a:solidFill>
              </a:rPr>
              <a:t>russo-ucraina</a:t>
            </a:r>
            <a:r>
              <a:rPr lang="it-IT" sz="3600" dirty="0">
                <a:solidFill>
                  <a:srgbClr val="92D050"/>
                </a:solidFill>
              </a:rPr>
              <a:t> è uno scontro diplomatico-militare in atto tra Russia e Ucraina, iniziato nel febbraio del </a:t>
            </a:r>
            <a:r>
              <a:rPr lang="it-IT" sz="3600" dirty="0"/>
              <a:t>2014 </a:t>
            </a:r>
            <a:r>
              <a:rPr lang="it-IT" sz="3600" dirty="0">
                <a:solidFill>
                  <a:srgbClr val="92D050"/>
                </a:solidFill>
              </a:rPr>
              <a:t>con la conquista illecita della </a:t>
            </a:r>
            <a:r>
              <a:rPr lang="it-IT" sz="3600" dirty="0"/>
              <a:t>Crimea </a:t>
            </a:r>
            <a:r>
              <a:rPr lang="it-IT" sz="3600" dirty="0">
                <a:solidFill>
                  <a:srgbClr val="92D050"/>
                </a:solidFill>
              </a:rPr>
              <a:t>da parte della </a:t>
            </a:r>
            <a:r>
              <a:rPr lang="it-IT" sz="3600" dirty="0">
                <a:solidFill>
                  <a:srgbClr val="FF0000"/>
                </a:solidFill>
              </a:rPr>
              <a:t>Russia</a:t>
            </a:r>
            <a:r>
              <a:rPr lang="it-IT" sz="3600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640" r="3640"/>
          <a:stretch>
            <a:fillRect/>
          </a:stretch>
        </p:blipFill>
        <p:spPr>
          <a:xfrm>
            <a:off x="7261168" y="1370304"/>
            <a:ext cx="4346575" cy="29872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19" y="4357592"/>
            <a:ext cx="4277710" cy="23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r="2742"/>
          <a:stretch>
            <a:fillRect/>
          </a:stretch>
        </p:blipFill>
        <p:spPr>
          <a:xfrm>
            <a:off x="112713" y="3163888"/>
            <a:ext cx="6207125" cy="369411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3"/>
            <a:ext cx="12192000" cy="940181"/>
          </a:xfrm>
        </p:spPr>
        <p:txBody>
          <a:bodyPr rtlCol="0"/>
          <a:lstStyle/>
          <a:p>
            <a:pPr rtl="0"/>
            <a:r>
              <a:rPr lang="it-IT" dirty="0">
                <a:solidFill>
                  <a:srgbClr val="FF0000"/>
                </a:solidFill>
              </a:rPr>
              <a:t>Perché la Russia ha conquistato la Crimea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270" y="1154831"/>
            <a:ext cx="11918730" cy="4594327"/>
          </a:xfrm>
        </p:spPr>
        <p:txBody>
          <a:bodyPr rtlCol="0"/>
          <a:lstStyle/>
          <a:p>
            <a:pPr algn="just" rtl="0"/>
            <a:r>
              <a:rPr lang="it-IT" sz="3600" dirty="0">
                <a:solidFill>
                  <a:srgbClr val="92D050"/>
                </a:solidFill>
              </a:rPr>
              <a:t>LA RUSSIA HA CONQUISTATO LA </a:t>
            </a:r>
            <a:r>
              <a:rPr lang="it-IT" sz="3600" dirty="0"/>
              <a:t>CRIMEA </a:t>
            </a:r>
            <a:r>
              <a:rPr lang="it-IT" sz="3600" dirty="0">
                <a:solidFill>
                  <a:srgbClr val="92D050"/>
                </a:solidFill>
              </a:rPr>
              <a:t>PER I NOTEVOLI BENEFICI DATI DALL’ ACCESSO AL </a:t>
            </a:r>
            <a:r>
              <a:rPr lang="it-IT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 NERO </a:t>
            </a:r>
            <a:r>
              <a:rPr lang="it-IT" sz="3600" dirty="0">
                <a:solidFill>
                  <a:srgbClr val="92D050"/>
                </a:solidFill>
              </a:rPr>
              <a:t>PER I COMMERCI MARITTIMI, APPOGGIANDOSI AL FATTO CHE IN </a:t>
            </a:r>
            <a:r>
              <a:rPr lang="it-IT" sz="3600" dirty="0"/>
              <a:t>CRIMEA </a:t>
            </a:r>
            <a:r>
              <a:rPr lang="it-IT" sz="3600" dirty="0">
                <a:solidFill>
                  <a:srgbClr val="92D050"/>
                </a:solidFill>
              </a:rPr>
              <a:t>SI PARLA LA LINGUA </a:t>
            </a:r>
            <a:r>
              <a:rPr lang="it-IT" sz="3600" dirty="0">
                <a:solidFill>
                  <a:srgbClr val="CA0606"/>
                </a:solidFill>
              </a:rPr>
              <a:t>TARTARA</a:t>
            </a:r>
            <a:r>
              <a:rPr lang="it-IT" sz="3600" dirty="0">
                <a:solidFill>
                  <a:srgbClr val="7030A0"/>
                </a:solidFill>
              </a:rPr>
              <a:t> </a:t>
            </a:r>
            <a:r>
              <a:rPr lang="it-IT" sz="3600" dirty="0">
                <a:solidFill>
                  <a:srgbClr val="92D050"/>
                </a:solidFill>
              </a:rPr>
              <a:t>(LINGUA MOLTO SIMILE AL RUSSO)</a:t>
            </a:r>
            <a:endParaRPr lang="it-IT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it-IT" smtClean="0"/>
              <a:pPr rtl="0"/>
              <a:t>3</a:t>
            </a:fld>
            <a:endParaRPr lang="it-IT" dirty="0"/>
          </a:p>
        </p:txBody>
      </p:sp>
      <p:pic>
        <p:nvPicPr>
          <p:cNvPr id="2050" name="Picture 2" descr="Quali Lingue Sono Parlate In Russia? |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06" y="3731545"/>
            <a:ext cx="4610320" cy="23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12" y="1037572"/>
            <a:ext cx="11400792" cy="4852660"/>
          </a:xfrm>
        </p:spPr>
        <p:txBody>
          <a:bodyPr rtlCol="0"/>
          <a:lstStyle/>
          <a:p>
            <a:pPr marL="0" indent="0" algn="just">
              <a:buNone/>
            </a:pPr>
            <a:r>
              <a:rPr lang="it-IT" sz="3600" dirty="0">
                <a:solidFill>
                  <a:srgbClr val="92D050"/>
                </a:solidFill>
              </a:rPr>
              <a:t>OGGI</a:t>
            </a:r>
            <a:r>
              <a:rPr lang="it-IT" sz="3600" cap="all" dirty="0">
                <a:solidFill>
                  <a:srgbClr val="92D050"/>
                </a:solidFill>
              </a:rPr>
              <a:t> è L’UNDICESSIMO GIORNO DI GUERRA IN </a:t>
            </a:r>
            <a:r>
              <a:rPr lang="it-IT" sz="3600" cap="all" dirty="0">
                <a:solidFill>
                  <a:srgbClr val="FF0000"/>
                </a:solidFill>
              </a:rPr>
              <a:t>UCRAINA</a:t>
            </a:r>
            <a:r>
              <a:rPr lang="it-IT" sz="3600" cap="all" dirty="0">
                <a:solidFill>
                  <a:srgbClr val="92D050"/>
                </a:solidFill>
              </a:rPr>
              <a:t>, MA LA SITUAZIONE NON è MIGLIORATA, FORTI BOMBARDAMENTI SI ABBATTONO SPECIALMENTE SU </a:t>
            </a:r>
            <a:r>
              <a:rPr lang="it-IT" sz="3600" cap="all" dirty="0">
                <a:solidFill>
                  <a:srgbClr val="FF0000"/>
                </a:solidFill>
              </a:rPr>
              <a:t>KIEV </a:t>
            </a:r>
            <a:r>
              <a:rPr lang="it-IT" sz="3600" cap="all" dirty="0">
                <a:solidFill>
                  <a:srgbClr val="92D050"/>
                </a:solidFill>
              </a:rPr>
              <a:t>DI NOTTE E LA </a:t>
            </a:r>
            <a:r>
              <a:rPr lang="it-IT" sz="3600" cap="all" dirty="0">
                <a:solidFill>
                  <a:srgbClr val="FF0000"/>
                </a:solidFill>
              </a:rPr>
              <a:t>NATO </a:t>
            </a:r>
            <a:r>
              <a:rPr lang="it-IT" sz="3600" cap="all" dirty="0">
                <a:solidFill>
                  <a:srgbClr val="92D050"/>
                </a:solidFill>
              </a:rPr>
              <a:t>E GLI </a:t>
            </a:r>
            <a:r>
              <a:rPr lang="it-IT" sz="3600" cap="all" dirty="0">
                <a:solidFill>
                  <a:srgbClr val="FF0000"/>
                </a:solidFill>
              </a:rPr>
              <a:t>U.S.A </a:t>
            </a:r>
            <a:r>
              <a:rPr lang="it-IT" sz="3600" cap="all" dirty="0">
                <a:solidFill>
                  <a:srgbClr val="92D050"/>
                </a:solidFill>
              </a:rPr>
              <a:t>NON SONO ANCORA PRONTI PER INTERVENIRE.</a:t>
            </a:r>
            <a:endParaRPr lang="it-IT" sz="3600" dirty="0">
              <a:solidFill>
                <a:srgbClr val="92D050"/>
              </a:solidFill>
            </a:endParaRPr>
          </a:p>
          <a:p>
            <a:pPr marL="0" indent="0" rtl="0">
              <a:buNone/>
            </a:pPr>
            <a:endParaRPr lang="it-IT" sz="3600" dirty="0">
              <a:solidFill>
                <a:srgbClr val="92D05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270" y="6455739"/>
            <a:ext cx="294460" cy="123737"/>
          </a:xfrm>
        </p:spPr>
        <p:txBody>
          <a:bodyPr rtlCol="0"/>
          <a:lstStyle/>
          <a:p>
            <a:pPr rtl="0"/>
            <a:fld id="{9EC71654-96A5-4280-94F3-931C61A9F92C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1" y="69804"/>
            <a:ext cx="4204138" cy="1254499"/>
          </a:xfrm>
        </p:spPr>
        <p:txBody>
          <a:bodyPr rtlCol="0"/>
          <a:lstStyle/>
          <a:p>
            <a:pPr rtl="0"/>
            <a:r>
              <a:rPr lang="it-IT" dirty="0">
                <a:solidFill>
                  <a:srgbClr val="FF0000"/>
                </a:solidFill>
              </a:rPr>
              <a:t>L’ATTUALE SITUZIONE</a:t>
            </a:r>
            <a:br>
              <a:rPr lang="it-IT" dirty="0"/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8" y="3768122"/>
            <a:ext cx="5334000" cy="3000375"/>
          </a:xfrm>
          <a:prstGeom prst="rect">
            <a:avLst/>
          </a:prstGeom>
        </p:spPr>
      </p:pic>
      <p:pic>
        <p:nvPicPr>
          <p:cNvPr id="3074" name="Picture 2" descr="Stati Uniti d&amp;amp;#39;Americ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46" y="3768121"/>
            <a:ext cx="5438184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4245" y="172122"/>
            <a:ext cx="5572461" cy="559398"/>
          </a:xfrm>
        </p:spPr>
        <p:txBody>
          <a:bodyPr rtlCol="0"/>
          <a:lstStyle/>
          <a:p>
            <a:pPr rtl="0"/>
            <a:r>
              <a:rPr lang="it-IT" sz="3600" dirty="0">
                <a:solidFill>
                  <a:srgbClr val="FF0000"/>
                </a:solidFill>
              </a:rPr>
              <a:t>I RITARDI PER I SUPPORTI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67435" y="925158"/>
            <a:ext cx="8046719" cy="4485937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it-IT" sz="3600" dirty="0">
                <a:solidFill>
                  <a:srgbClr val="92D050"/>
                </a:solidFill>
              </a:rPr>
              <a:t>IN INGHILTERRA DURANTE UNA CONFERENZA DEL </a:t>
            </a:r>
            <a:r>
              <a:rPr lang="it-IT" sz="3600" dirty="0">
                <a:solidFill>
                  <a:srgbClr val="C00000"/>
                </a:solidFill>
              </a:rPr>
              <a:t>PRIMO MINISTRO JONSON </a:t>
            </a:r>
            <a:r>
              <a:rPr lang="it-IT" sz="3600" dirty="0">
                <a:solidFill>
                  <a:srgbClr val="92D050"/>
                </a:solidFill>
              </a:rPr>
              <a:t>UNA GIORNALISTA SI SFOGA CON LUI DICENDO CHE LA </a:t>
            </a:r>
            <a:r>
              <a:rPr lang="it-IT" sz="3600" dirty="0">
                <a:solidFill>
                  <a:srgbClr val="FF0000"/>
                </a:solidFill>
              </a:rPr>
              <a:t>NATO </a:t>
            </a:r>
            <a:r>
              <a:rPr lang="it-IT" sz="3600" dirty="0">
                <a:solidFill>
                  <a:srgbClr val="92D050"/>
                </a:solidFill>
              </a:rPr>
              <a:t>STA RITARDANDO APPOSITAMENTE I SOCCORSI MILITARI PER EVITARE LA </a:t>
            </a:r>
            <a:r>
              <a:rPr lang="it-IT" sz="3600" dirty="0"/>
              <a:t>TERZA GUERRA MONDIALE</a:t>
            </a:r>
            <a:r>
              <a:rPr lang="it-IT" sz="3600" dirty="0">
                <a:solidFill>
                  <a:srgbClr val="92D050"/>
                </a:solidFill>
              </a:rPr>
              <a:t>, JONSON è RIMASTO TOTALMENTE SPIAZZATO DIFRONTE ALLE SUE PAROLE</a:t>
            </a:r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19481"/>
          <a:stretch>
            <a:fillRect/>
          </a:stretch>
        </p:blipFill>
        <p:spPr>
          <a:xfrm>
            <a:off x="6379284" y="-150980"/>
            <a:ext cx="5110163" cy="4386263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 rtlCol="0"/>
          <a:lstStyle/>
          <a:p>
            <a:pPr rtl="0"/>
            <a:fld id="{9EC71654-96A5-4280-94F3-931C61A9F92C}" type="slidenum">
              <a:rPr lang="it-IT" smtClean="0"/>
              <a:pPr rtl="0"/>
              <a:t>5</a:t>
            </a:fld>
            <a:endParaRPr lang="it-IT" dirty="0"/>
          </a:p>
        </p:txBody>
      </p:sp>
      <p:pic>
        <p:nvPicPr>
          <p:cNvPr id="10" name="QgFA5bXXOP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48365" y="423528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80329" y="193639"/>
            <a:ext cx="4927003" cy="871368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L’ARTICOLO 11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185" y="1430767"/>
            <a:ext cx="6314737" cy="4496697"/>
          </a:xfrm>
        </p:spPr>
        <p:txBody>
          <a:bodyPr/>
          <a:lstStyle/>
          <a:p>
            <a:pPr algn="just"/>
            <a:r>
              <a:rPr lang="it-IT" sz="3600" dirty="0">
                <a:solidFill>
                  <a:srgbClr val="92D050"/>
                </a:solidFill>
              </a:rPr>
              <a:t>SECONDO L’ARTICOLO 11 DELLA </a:t>
            </a:r>
            <a:r>
              <a:rPr lang="it-IT" sz="3600" dirty="0"/>
              <a:t>COSTITUZIONE ITALIANA </a:t>
            </a:r>
            <a:r>
              <a:rPr lang="it-IT" sz="3600" dirty="0">
                <a:solidFill>
                  <a:srgbClr val="92D050"/>
                </a:solidFill>
              </a:rPr>
              <a:t>CREATO IL 24 MARZO 1947,</a:t>
            </a:r>
            <a:r>
              <a:rPr lang="it-IT" sz="3600" dirty="0"/>
              <a:t> </a:t>
            </a:r>
            <a:r>
              <a:rPr lang="it-IT" sz="3600" dirty="0">
                <a:solidFill>
                  <a:srgbClr val="92D050"/>
                </a:solidFill>
              </a:rPr>
              <a:t>L’ITALIA </a:t>
            </a:r>
            <a:r>
              <a:rPr lang="it-IT" sz="3600" dirty="0" err="1">
                <a:solidFill>
                  <a:srgbClr val="92D050"/>
                </a:solidFill>
              </a:rPr>
              <a:t>POTRà</a:t>
            </a:r>
            <a:r>
              <a:rPr lang="it-IT" sz="3600" dirty="0">
                <a:solidFill>
                  <a:srgbClr val="92D050"/>
                </a:solidFill>
              </a:rPr>
              <a:t> ANDARE IN GUERRA PER MISSIONI DI PACE, DIFESA</a:t>
            </a:r>
            <a:r>
              <a:rPr lang="it-IT" sz="3600" dirty="0"/>
              <a:t> </a:t>
            </a:r>
            <a:r>
              <a:rPr lang="it-IT" sz="3600" dirty="0">
                <a:solidFill>
                  <a:srgbClr val="92D050"/>
                </a:solidFill>
              </a:rPr>
              <a:t>E PER SUPPORTARE LA </a:t>
            </a:r>
            <a:r>
              <a:rPr lang="it-IT" sz="3600" dirty="0">
                <a:solidFill>
                  <a:srgbClr val="FF0000"/>
                </a:solidFill>
              </a:rPr>
              <a:t>NATO </a:t>
            </a:r>
            <a:r>
              <a:rPr lang="it-IT" sz="3600" dirty="0">
                <a:solidFill>
                  <a:srgbClr val="92D050"/>
                </a:solidFill>
              </a:rPr>
              <a:t>IN QUESTO CASO, MA NON PUO’ DICHIARARE MAI GUERRA CON UN’ALTRA NAZIONE</a:t>
            </a:r>
          </a:p>
        </p:txBody>
      </p:sp>
      <p:pic>
        <p:nvPicPr>
          <p:cNvPr id="4098" name="Picture 2" descr="Vorrei un&amp;amp;#39;Italia che…questa è l&amp;amp;#39;Italia che vorrei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169988"/>
            <a:ext cx="530542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78924" y="493986"/>
            <a:ext cx="4719145" cy="735724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L’ARTICOLO 11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3269" y="1103585"/>
            <a:ext cx="11213881" cy="3552498"/>
          </a:xfrm>
        </p:spPr>
        <p:txBody>
          <a:bodyPr/>
          <a:lstStyle/>
          <a:p>
            <a:pPr algn="just"/>
            <a:r>
              <a:rPr lang="it-IT" sz="3600" dirty="0">
                <a:solidFill>
                  <a:srgbClr val="92D050"/>
                </a:solidFill>
              </a:rPr>
              <a:t>"</a:t>
            </a:r>
            <a:r>
              <a:rPr lang="it-IT" sz="3600" dirty="0"/>
              <a:t>L'Italia</a:t>
            </a:r>
            <a:r>
              <a:rPr lang="it-IT" sz="3600" dirty="0">
                <a:solidFill>
                  <a:srgbClr val="92D050"/>
                </a:solidFill>
              </a:rPr>
              <a:t> </a:t>
            </a:r>
            <a:r>
              <a:rPr lang="it-IT" sz="3600" dirty="0">
                <a:solidFill>
                  <a:srgbClr val="FF0000"/>
                </a:solidFill>
              </a:rPr>
              <a:t>ripudia la guerra</a:t>
            </a:r>
            <a:r>
              <a:rPr lang="it-IT" sz="3600" dirty="0">
                <a:solidFill>
                  <a:srgbClr val="92D050"/>
                </a:solidFill>
              </a:rPr>
              <a:t> come strumento di offesa alla libertà degli altri popoli e come mezzo di risoluzione delle controversie internazionali; consente, in condizioni di parità con gli altri Stati, alle limitazioni di sovranità necessarie ad un ordinamento che assicuri </a:t>
            </a:r>
            <a:r>
              <a:rPr lang="it-IT" sz="3600" dirty="0">
                <a:solidFill>
                  <a:srgbClr val="EBC835"/>
                </a:solidFill>
              </a:rPr>
              <a:t>la pace </a:t>
            </a:r>
            <a:r>
              <a:rPr lang="it-IT" sz="3600" dirty="0">
                <a:solidFill>
                  <a:srgbClr val="92D050"/>
                </a:solidFill>
              </a:rPr>
              <a:t>e </a:t>
            </a:r>
            <a:r>
              <a:rPr lang="it-IT" sz="3600" dirty="0">
                <a:solidFill>
                  <a:srgbClr val="EBC835"/>
                </a:solidFill>
              </a:rPr>
              <a:t>la giustizia </a:t>
            </a:r>
            <a:r>
              <a:rPr lang="it-IT" sz="3600" dirty="0">
                <a:solidFill>
                  <a:srgbClr val="92D050"/>
                </a:solidFill>
              </a:rPr>
              <a:t>fra le Nazioni"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17" y="4393324"/>
            <a:ext cx="3399275" cy="2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43650" y="4578351"/>
            <a:ext cx="5143500" cy="209080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122" name="Picture 2" descr="Frasi sulla guerra: 121 pensieri e immagini che invitano a riflettere - A  Tutto Do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5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25766" y="1555531"/>
            <a:ext cx="7661384" cy="1429407"/>
          </a:xfrm>
        </p:spPr>
        <p:txBody>
          <a:bodyPr/>
          <a:lstStyle/>
          <a:p>
            <a:r>
              <a:rPr lang="it-IT" dirty="0">
                <a:solidFill>
                  <a:srgbClr val="EBC835"/>
                </a:solidFill>
              </a:rPr>
              <a:t>GRAZIE PER LA VISIONE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28" y="2984938"/>
            <a:ext cx="66294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94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34_TF34076243" id="{8D25DEF9-14AB-4658-AEE9-E2A85E71F056}" vid="{5DF5FB86-660A-4A10-82D0-5D2FF65C212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sfere blu</Template>
  <TotalTime>0</TotalTime>
  <Words>295</Words>
  <Application>Microsoft Office PowerPoint</Application>
  <PresentationFormat>Widescreen</PresentationFormat>
  <Paragraphs>22</Paragraphs>
  <Slides>9</Slides>
  <Notes>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Tema di Office</vt:lpstr>
      <vt:lpstr>La guerra e l’artcolo 11</vt:lpstr>
      <vt:lpstr>Cos’è la guerra tra Russia e ucraina?</vt:lpstr>
      <vt:lpstr>Perché la Russia ha conquistato la Crimea</vt:lpstr>
      <vt:lpstr>L’ATTUALE SITUZIONE </vt:lpstr>
      <vt:lpstr>I RITARDI PER I SUPPORTI</vt:lpstr>
      <vt:lpstr>L’ARTICOLO 11</vt:lpstr>
      <vt:lpstr>L’ARTICOLO 11</vt:lpstr>
      <vt:lpstr>Presentazione standard di PowerPoint</vt:lpstr>
      <vt:lpstr>GRAZIE PER LA VISIONE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2022-03-05T09:30:08Z</dcterms:created>
  <dcterms:modified xsi:type="dcterms:W3CDTF">2022-03-14T10:26:48Z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