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69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3B403-5E95-478D-B760-2BF290D24275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DA433-E4C0-4EFA-BBB6-73796CF5C9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2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A433-E4C0-4EFA-BBB6-73796CF5C96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66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8EAF45-4A3F-EE4F-BD5A-A93A6392F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BFF49C1-B217-C649-A6CF-3D46E0BF4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2F55DF-D8F0-4B4D-843E-DBFED806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2C90-B5F1-C94A-92BE-BDF1AB2F803A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5EECFA-0550-1142-8C20-86E6DB313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F236A7-AE2E-4F4F-BA3F-ED9D2606D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BF3B-670E-6543-AD37-95ECCF828C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921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8ED74D-C696-A14D-9FA6-ECE867A74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B9E962C-DD42-E045-AAE9-31BDB9E19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8CF043-BFC8-7748-99F3-066B4BA3F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2C90-B5F1-C94A-92BE-BDF1AB2F803A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1BCBD5-AFB2-4C4B-9668-91DB7A92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BBBF34-7F58-2D44-B5A6-480B91D8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BF3B-670E-6543-AD37-95ECCF828C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22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7D5A4BD-DADB-D447-9232-795487B1BA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D1EF288-9046-F144-A4DC-837ED1168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408D61-2A26-6B40-BE4F-EAAECC6F0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2C90-B5F1-C94A-92BE-BDF1AB2F803A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846620-FA25-3A4D-AADF-6FD5E45D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FC2B49-375A-A047-8ECA-CBAA545F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BF3B-670E-6543-AD37-95ECCF828C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23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A7055A-3D11-1E47-9FBA-D56C3F368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4FE683-102F-304A-AFBE-89BC1A05D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DBE502-D72B-7248-8D98-8A4CF366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2C90-B5F1-C94A-92BE-BDF1AB2F803A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2FEB63-DE42-B746-AFF3-242F444EF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3A77CD-BF39-DC4B-AEF3-FCEE97397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BF3B-670E-6543-AD37-95ECCF828C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737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FE376-0482-5F43-8282-6532E4DAB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95002C-FB7B-6842-9E7B-BBA1B5C41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DCF031-96A8-E045-869F-88FECAF8B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2C90-B5F1-C94A-92BE-BDF1AB2F803A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DD42CF-A5CA-1942-ADA2-FCDC448FC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696A5F-EC98-2F4A-83D6-E73A505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BF3B-670E-6543-AD37-95ECCF828C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93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46879B-E04A-1F4C-8765-6464FC5C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CFE709-207F-7945-973D-5EDFDD522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48C9EEC-1975-0942-A3E0-7BE28B7E9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F9DC93-AD61-944C-9F5F-A0DE845C6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2C90-B5F1-C94A-92BE-BDF1AB2F803A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4F5588-4567-284D-8FED-0D43547B5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6E2E7DD-1A0D-CB41-8E5F-83911D62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BF3B-670E-6543-AD37-95ECCF828C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94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95A52F-EA2C-3F49-857B-1F9A80A3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F9953D3-6EF8-4D43-BFB6-8FD9720D1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D650577-A562-B44E-8C43-860DDD073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FDB31DF-B3D7-3D47-BC6E-61D880060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D3A5D44-5D90-D24F-943F-5DC3BADD3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0CBCCEE-6EBC-3047-ACEA-04AC1F91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2C90-B5F1-C94A-92BE-BDF1AB2F803A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51474C-75B3-5B45-874B-18F15934A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83C79FF-2F1B-C043-8768-60D9A389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BF3B-670E-6543-AD37-95ECCF828C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34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78FEE6-950B-9A49-81EC-68FC0FA5F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D0F2CE3-C1F1-964C-9535-5CA4A680A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2C90-B5F1-C94A-92BE-BDF1AB2F803A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A84321C-38BA-814D-A08F-437E7D08F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E4AD5A2-7794-EE4F-B6D9-BCF7C9D79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BF3B-670E-6543-AD37-95ECCF828C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79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7C9B7B0-07F1-5C42-A2EF-1D6EEB43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2C90-B5F1-C94A-92BE-BDF1AB2F803A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0BE839B-AEBD-554A-BAA2-4E8968DE5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5BF113-D3AF-2E45-A49F-B481466E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BF3B-670E-6543-AD37-95ECCF828C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67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669FA3-A47B-6C4C-891B-7BF641D9E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D7926F-7003-CD4A-9840-A6BE63BBF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1692C4C-4631-364A-BB2D-51BB7E121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BF2F26-088E-ED4A-9437-8DC28F097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2C90-B5F1-C94A-92BE-BDF1AB2F803A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5BF7EFE-4004-9247-A271-56CEE33CC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CD8FEC-1A3C-B545-8699-60FE03923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BF3B-670E-6543-AD37-95ECCF828C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0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7B4820-B4D8-3444-B470-5CF6E8DC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9A0CEDB-2259-4E49-8121-CCFB9CE34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43EEB05-D336-1749-8F4A-1E953273D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CB0DAA-FE5E-6841-85A3-AFF36B6A7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2C90-B5F1-C94A-92BE-BDF1AB2F803A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3AD73ED-E7F6-DD43-8D1B-70824FD7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7B29B5-77E7-EE46-A28A-4D3AE4E8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BF3B-670E-6543-AD37-95ECCF828C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02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15D4170-E199-4441-BB4D-2DD5B5E6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415146-314A-6940-AB45-5A6FC1906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1789C8-9448-9441-9048-1E1FBB3EA3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82C90-B5F1-C94A-92BE-BDF1AB2F803A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E3B1AB-46C5-9A4F-8844-91387669D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2CBD93-DFB0-B04F-86BF-32BA40B9D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5BF3B-670E-6543-AD37-95ECCF828C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759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5531E096-A79D-554E-9392-36B677FCF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448"/>
            <a:ext cx="12192000" cy="6923448"/>
          </a:xfrm>
          <a:prstGeom prst="rect">
            <a:avLst/>
          </a:prstGeom>
        </p:spPr>
      </p:pic>
      <p:pic>
        <p:nvPicPr>
          <p:cNvPr id="2" name="AUD-20211124-WA00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127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DB647E8-7052-6145-A613-4B1FABF871F1}"/>
              </a:ext>
            </a:extLst>
          </p:cNvPr>
          <p:cNvSpPr txBox="1"/>
          <p:nvPr/>
        </p:nvSpPr>
        <p:spPr>
          <a:xfrm>
            <a:off x="142875" y="376833"/>
            <a:ext cx="49142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 dirty="0" err="1">
                <a:solidFill>
                  <a:schemeClr val="bg1"/>
                </a:solidFill>
              </a:rPr>
              <a:t>Questo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semplice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nastrino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bianco</a:t>
            </a:r>
            <a:r>
              <a:rPr lang="en-GB" sz="3200" b="1" dirty="0">
                <a:solidFill>
                  <a:schemeClr val="bg1"/>
                </a:solidFill>
              </a:rPr>
              <a:t> ha in </a:t>
            </a:r>
            <a:r>
              <a:rPr lang="en-GB" sz="3200" b="1" dirty="0" err="1">
                <a:solidFill>
                  <a:schemeClr val="bg1"/>
                </a:solidFill>
              </a:rPr>
              <a:t>sè</a:t>
            </a:r>
            <a:r>
              <a:rPr lang="en-GB" sz="3200" b="1" dirty="0">
                <a:solidFill>
                  <a:schemeClr val="bg1"/>
                </a:solidFill>
              </a:rPr>
              <a:t> un </a:t>
            </a:r>
            <a:r>
              <a:rPr lang="en-GB" sz="3200" b="1" dirty="0" err="1">
                <a:solidFill>
                  <a:schemeClr val="bg1"/>
                </a:solidFill>
              </a:rPr>
              <a:t>significato</a:t>
            </a:r>
            <a:r>
              <a:rPr lang="en-GB" sz="3200" b="1" dirty="0">
                <a:solidFill>
                  <a:schemeClr val="bg1"/>
                </a:solidFill>
              </a:rPr>
              <a:t> di </a:t>
            </a:r>
            <a:r>
              <a:rPr lang="en-GB" sz="3200" b="1" dirty="0" err="1">
                <a:solidFill>
                  <a:schemeClr val="bg1"/>
                </a:solidFill>
              </a:rPr>
              <a:t>grande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importanza</a:t>
            </a:r>
            <a:r>
              <a:rPr lang="en-GB" sz="3200" b="1" dirty="0">
                <a:solidFill>
                  <a:schemeClr val="bg1"/>
                </a:solidFill>
              </a:rPr>
              <a:t>: </a:t>
            </a:r>
            <a:r>
              <a:rPr lang="en-GB" sz="3200" b="1" dirty="0" err="1">
                <a:solidFill>
                  <a:schemeClr val="bg1"/>
                </a:solidFill>
              </a:rPr>
              <a:t>esso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riassume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l’impegno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che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gli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uomini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hanno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deciso</a:t>
            </a:r>
            <a:r>
              <a:rPr lang="en-GB" sz="3200" b="1" dirty="0">
                <a:solidFill>
                  <a:schemeClr val="bg1"/>
                </a:solidFill>
              </a:rPr>
              <a:t> di </a:t>
            </a:r>
            <a:r>
              <a:rPr lang="en-GB" sz="3200" b="1" dirty="0" err="1">
                <a:solidFill>
                  <a:schemeClr val="bg1"/>
                </a:solidFill>
              </a:rPr>
              <a:t>portare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avanti</a:t>
            </a:r>
            <a:r>
              <a:rPr lang="en-GB" sz="3200" b="1" dirty="0">
                <a:solidFill>
                  <a:schemeClr val="bg1"/>
                </a:solidFill>
              </a:rPr>
              <a:t> in prima persona, per dire no </a:t>
            </a:r>
            <a:r>
              <a:rPr lang="en-GB" sz="3200" b="1" dirty="0" err="1">
                <a:solidFill>
                  <a:schemeClr val="bg1"/>
                </a:solidFill>
              </a:rPr>
              <a:t>alla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violenza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sulle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donne</a:t>
            </a:r>
            <a:r>
              <a:rPr lang="en-GB" sz="3200" b="1" dirty="0">
                <a:solidFill>
                  <a:schemeClr val="bg1"/>
                </a:solidFill>
              </a:rPr>
              <a:t>. 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986712" y="3377654"/>
            <a:ext cx="37004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200" b="1" dirty="0">
                <a:solidFill>
                  <a:schemeClr val="bg1"/>
                </a:solidFill>
              </a:rPr>
              <a:t>Questa campagna è </a:t>
            </a:r>
            <a:r>
              <a:rPr lang="en-GB" sz="3200" b="1" dirty="0" err="1">
                <a:solidFill>
                  <a:schemeClr val="bg1"/>
                </a:solidFill>
              </a:rPr>
              <a:t>giunta</a:t>
            </a:r>
            <a:r>
              <a:rPr lang="en-GB" sz="3200" b="1" dirty="0">
                <a:solidFill>
                  <a:schemeClr val="bg1"/>
                </a:solidFill>
              </a:rPr>
              <a:t> in Italia </a:t>
            </a:r>
            <a:r>
              <a:rPr lang="en-GB" sz="3200" b="1" dirty="0" err="1">
                <a:solidFill>
                  <a:schemeClr val="bg1"/>
                </a:solidFill>
              </a:rPr>
              <a:t>nel</a:t>
            </a:r>
            <a:r>
              <a:rPr lang="en-GB" sz="3200" b="1" dirty="0">
                <a:solidFill>
                  <a:schemeClr val="bg1"/>
                </a:solidFill>
              </a:rPr>
              <a:t> 2006, in </a:t>
            </a:r>
            <a:r>
              <a:rPr lang="en-GB" sz="3200" b="1" dirty="0" err="1">
                <a:solidFill>
                  <a:schemeClr val="bg1"/>
                </a:solidFill>
              </a:rPr>
              <a:t>occasione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della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Giornata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mondiale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contro</a:t>
            </a:r>
            <a:r>
              <a:rPr lang="en-GB" sz="3200" b="1" dirty="0">
                <a:solidFill>
                  <a:schemeClr val="bg1"/>
                </a:solidFill>
              </a:rPr>
              <a:t> la </a:t>
            </a:r>
            <a:r>
              <a:rPr lang="en-GB" sz="3200" b="1" dirty="0" err="1">
                <a:solidFill>
                  <a:schemeClr val="bg1"/>
                </a:solidFill>
              </a:rPr>
              <a:t>violenza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alle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donne</a:t>
            </a:r>
            <a:r>
              <a:rPr lang="en-GB" sz="3200" b="1" dirty="0">
                <a:solidFill>
                  <a:schemeClr val="bg1"/>
                </a:solidFill>
              </a:rPr>
              <a:t>.</a:t>
            </a:r>
            <a:endParaRPr lang="it-IT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9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00076" y="1128713"/>
            <a:ext cx="39862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FF0000"/>
                </a:solidFill>
              </a:rPr>
              <a:t>STOP</a:t>
            </a:r>
            <a:r>
              <a:rPr lang="it-IT" sz="4800" b="1" dirty="0">
                <a:solidFill>
                  <a:schemeClr val="bg1"/>
                </a:solidFill>
              </a:rPr>
              <a:t> VIOLENCE AGAINST WOMEN</a:t>
            </a:r>
          </a:p>
        </p:txBody>
      </p:sp>
      <p:cxnSp>
        <p:nvCxnSpPr>
          <p:cNvPr id="5" name="Connettore diritto 4"/>
          <p:cNvCxnSpPr/>
          <p:nvPr/>
        </p:nvCxnSpPr>
        <p:spPr>
          <a:xfrm>
            <a:off x="957263" y="4314825"/>
            <a:ext cx="3371850" cy="2857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600075" y="4624388"/>
            <a:ext cx="3986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chemeClr val="bg1"/>
                </a:solidFill>
              </a:rPr>
              <a:t>25 NOVEMBER</a:t>
            </a:r>
          </a:p>
        </p:txBody>
      </p:sp>
    </p:spTree>
    <p:extLst>
      <p:ext uri="{BB962C8B-B14F-4D97-AF65-F5344CB8AC3E}">
        <p14:creationId xmlns:p14="http://schemas.microsoft.com/office/powerpoint/2010/main" val="157061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46B32C1D-7045-0347-907A-37CF5C3DDF09}"/>
              </a:ext>
            </a:extLst>
          </p:cNvPr>
          <p:cNvSpPr txBox="1"/>
          <p:nvPr/>
        </p:nvSpPr>
        <p:spPr>
          <a:xfrm>
            <a:off x="0" y="119828"/>
            <a:ext cx="348556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 err="1">
                <a:solidFill>
                  <a:srgbClr val="FF0000"/>
                </a:solidFill>
              </a:rPr>
              <a:t>Nel</a:t>
            </a:r>
            <a:r>
              <a:rPr lang="en-GB" sz="2800" b="1" dirty="0">
                <a:solidFill>
                  <a:srgbClr val="FF0000"/>
                </a:solidFill>
              </a:rPr>
              <a:t> 1981, </a:t>
            </a:r>
            <a:r>
              <a:rPr lang="en-GB" sz="2800" b="1" dirty="0" err="1">
                <a:solidFill>
                  <a:srgbClr val="FF0000"/>
                </a:solidFill>
              </a:rPr>
              <a:t>nel</a:t>
            </a:r>
            <a:r>
              <a:rPr lang="en-GB" sz="2800" b="1" dirty="0">
                <a:solidFill>
                  <a:srgbClr val="FF0000"/>
                </a:solidFill>
              </a:rPr>
              <a:t> primo </a:t>
            </a:r>
            <a:r>
              <a:rPr lang="en-GB" sz="2800" b="1" dirty="0" err="1">
                <a:solidFill>
                  <a:srgbClr val="FF0000"/>
                </a:solidFill>
              </a:rPr>
              <a:t>incontro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femminista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latino-americano</a:t>
            </a:r>
            <a:r>
              <a:rPr lang="en-GB" sz="2800" b="1" dirty="0">
                <a:solidFill>
                  <a:srgbClr val="FF0000"/>
                </a:solidFill>
              </a:rPr>
              <a:t> e </a:t>
            </a:r>
            <a:r>
              <a:rPr lang="en-GB" sz="2800" b="1" dirty="0" err="1">
                <a:solidFill>
                  <a:srgbClr val="FF0000"/>
                </a:solidFill>
              </a:rPr>
              <a:t>caraibico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svoltosi</a:t>
            </a:r>
            <a:r>
              <a:rPr lang="en-GB" sz="2800" b="1" dirty="0">
                <a:solidFill>
                  <a:srgbClr val="FF0000"/>
                </a:solidFill>
              </a:rPr>
              <a:t> a </a:t>
            </a:r>
            <a:r>
              <a:rPr lang="en-GB" sz="2800" b="1" dirty="0" err="1">
                <a:solidFill>
                  <a:srgbClr val="FF0000"/>
                </a:solidFill>
              </a:rPr>
              <a:t>Bogotà</a:t>
            </a:r>
            <a:r>
              <a:rPr lang="en-GB" sz="2800" b="1" dirty="0">
                <a:solidFill>
                  <a:srgbClr val="FF0000"/>
                </a:solidFill>
              </a:rPr>
              <a:t>, in Colombia, </a:t>
            </a:r>
            <a:r>
              <a:rPr lang="en-GB" sz="2800" b="1" dirty="0" err="1">
                <a:solidFill>
                  <a:srgbClr val="FF0000"/>
                </a:solidFill>
              </a:rPr>
              <a:t>venne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deciso</a:t>
            </a:r>
            <a:r>
              <a:rPr lang="en-GB" sz="2800" b="1" dirty="0">
                <a:solidFill>
                  <a:srgbClr val="FF0000"/>
                </a:solidFill>
              </a:rPr>
              <a:t> di </a:t>
            </a:r>
            <a:r>
              <a:rPr lang="en-GB" sz="2800" b="1" dirty="0" err="1">
                <a:solidFill>
                  <a:srgbClr val="FF0000"/>
                </a:solidFill>
              </a:rPr>
              <a:t>celebrare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il</a:t>
            </a:r>
            <a:r>
              <a:rPr lang="en-GB" sz="2800" b="1" dirty="0">
                <a:solidFill>
                  <a:srgbClr val="FF0000"/>
                </a:solidFill>
              </a:rPr>
              <a:t> 25 </a:t>
            </a:r>
            <a:r>
              <a:rPr lang="en-GB" sz="2800" b="1" dirty="0" err="1">
                <a:solidFill>
                  <a:srgbClr val="FF0000"/>
                </a:solidFill>
              </a:rPr>
              <a:t>novembre</a:t>
            </a:r>
            <a:r>
              <a:rPr lang="en-GB" sz="2800" b="1" dirty="0">
                <a:solidFill>
                  <a:srgbClr val="FF0000"/>
                </a:solidFill>
              </a:rPr>
              <a:t> come la </a:t>
            </a:r>
            <a:r>
              <a:rPr lang="en-GB" sz="2800" b="1" dirty="0" err="1">
                <a:solidFill>
                  <a:srgbClr val="FF0000"/>
                </a:solidFill>
              </a:rPr>
              <a:t>Giornata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Internazionale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della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violenza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contro</a:t>
            </a:r>
            <a:r>
              <a:rPr lang="en-GB" sz="2800" b="1" dirty="0">
                <a:solidFill>
                  <a:srgbClr val="FF0000"/>
                </a:solidFill>
              </a:rPr>
              <a:t> le </a:t>
            </a:r>
            <a:r>
              <a:rPr lang="en-GB" sz="2800" b="1" dirty="0" err="1">
                <a:solidFill>
                  <a:srgbClr val="FF0000"/>
                </a:solidFill>
              </a:rPr>
              <a:t>donne</a:t>
            </a:r>
            <a:r>
              <a:rPr lang="en-GB" sz="2800" b="1" dirty="0">
                <a:solidFill>
                  <a:srgbClr val="FF0000"/>
                </a:solidFill>
              </a:rPr>
              <a:t>, in </a:t>
            </a:r>
            <a:r>
              <a:rPr lang="en-GB" sz="2800" b="1" dirty="0" err="1">
                <a:solidFill>
                  <a:srgbClr val="FF0000"/>
                </a:solidFill>
              </a:rPr>
              <a:t>memoria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delle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sorelle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Mirabal</a:t>
            </a:r>
            <a:r>
              <a:rPr lang="en-GB" sz="2800" b="1" dirty="0">
                <a:solidFill>
                  <a:srgbClr val="FF0000"/>
                </a:solidFill>
              </a:rPr>
              <a:t>.</a:t>
            </a:r>
          </a:p>
          <a:p>
            <a:pPr algn="l"/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2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B058907B-9C1A-A741-97EE-7E694BE16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8CD30D3-DA8B-2145-BDB1-9F79048F6779}"/>
              </a:ext>
            </a:extLst>
          </p:cNvPr>
          <p:cNvSpPr txBox="1"/>
          <p:nvPr/>
        </p:nvSpPr>
        <p:spPr>
          <a:xfrm>
            <a:off x="7864960" y="1708761"/>
            <a:ext cx="34388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>
                <a:solidFill>
                  <a:schemeClr val="bg1"/>
                </a:solidFill>
              </a:rPr>
              <a:t>OGNI TRE GIORNI IN ITALIA </a:t>
            </a:r>
          </a:p>
          <a:p>
            <a:pPr algn="l"/>
            <a:r>
              <a:rPr lang="en-GB" sz="4400" b="1" dirty="0">
                <a:solidFill>
                  <a:schemeClr val="bg1"/>
                </a:solidFill>
              </a:rPr>
              <a:t>UNA </a:t>
            </a:r>
            <a:r>
              <a:rPr lang="en-GB" sz="4400" b="1" dirty="0">
                <a:solidFill>
                  <a:srgbClr val="FF0000"/>
                </a:solidFill>
              </a:rPr>
              <a:t>DONNA</a:t>
            </a:r>
            <a:r>
              <a:rPr lang="en-GB" sz="4400" b="1" dirty="0">
                <a:solidFill>
                  <a:schemeClr val="bg1"/>
                </a:solidFill>
              </a:rPr>
              <a:t> VIENE UCCISA</a:t>
            </a:r>
            <a:endParaRPr lang="it-IT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03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5F5DC623-B5C7-A74A-9D82-A7A07189D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99C54C6-C69F-D743-A607-24EDB671AB78}"/>
              </a:ext>
            </a:extLst>
          </p:cNvPr>
          <p:cNvSpPr txBox="1"/>
          <p:nvPr/>
        </p:nvSpPr>
        <p:spPr>
          <a:xfrm>
            <a:off x="5181600" y="2516937"/>
            <a:ext cx="388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9D1943-68EC-1B45-82AC-BFC12D1B7269}"/>
              </a:ext>
            </a:extLst>
          </p:cNvPr>
          <p:cNvSpPr txBox="1"/>
          <p:nvPr/>
        </p:nvSpPr>
        <p:spPr>
          <a:xfrm>
            <a:off x="9934049" y="826800"/>
            <a:ext cx="1828800" cy="501675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Da </a:t>
            </a:r>
            <a:r>
              <a:rPr lang="en-GB" sz="2000" b="1" dirty="0" err="1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gennaio</a:t>
            </a:r>
            <a:r>
              <a:rPr lang="en-GB" sz="2000" b="1" dirty="0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 al 14 </a:t>
            </a:r>
            <a:r>
              <a:rPr lang="en-GB" sz="2000" b="1" dirty="0" err="1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novembre</a:t>
            </a:r>
            <a:r>
              <a:rPr lang="en-GB" sz="2000" b="1" dirty="0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 2021 </a:t>
            </a:r>
            <a:r>
              <a:rPr lang="en-GB" sz="2000" b="1" dirty="0" err="1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sono</a:t>
            </a:r>
            <a:r>
              <a:rPr lang="en-GB" sz="2000" b="1" dirty="0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 state 103 le </a:t>
            </a:r>
            <a:r>
              <a:rPr lang="en-GB" sz="2000" b="1" dirty="0" err="1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donne</a:t>
            </a:r>
            <a:r>
              <a:rPr lang="en-GB" sz="2000" b="1" dirty="0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uccise</a:t>
            </a:r>
            <a:r>
              <a:rPr lang="en-GB" sz="2000" b="1" dirty="0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 in Italia, di cui 87 in </a:t>
            </a:r>
            <a:r>
              <a:rPr lang="en-GB" sz="2000" b="1" dirty="0" err="1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ambito</a:t>
            </a:r>
            <a:r>
              <a:rPr lang="en-GB" sz="2000" b="1" dirty="0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familiare</a:t>
            </a:r>
            <a:r>
              <a:rPr lang="en-GB" sz="2000" b="1" dirty="0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 e </a:t>
            </a:r>
            <a:r>
              <a:rPr lang="en-GB" sz="2000" b="1" dirty="0" err="1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affettivo</a:t>
            </a:r>
            <a:r>
              <a:rPr lang="en-GB" sz="2000" b="1" dirty="0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 e di </a:t>
            </a:r>
            <a:r>
              <a:rPr lang="en-GB" sz="2000" b="1" dirty="0" err="1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queste</a:t>
            </a:r>
            <a:r>
              <a:rPr lang="en-GB" sz="2000" b="1" dirty="0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 60 </a:t>
            </a:r>
            <a:r>
              <a:rPr lang="en-GB" sz="2000" b="1" dirty="0" err="1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hanno</a:t>
            </a:r>
            <a:r>
              <a:rPr lang="en-GB" sz="2000" b="1" dirty="0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trovato</a:t>
            </a:r>
            <a:r>
              <a:rPr lang="en-GB" sz="2000" b="1" dirty="0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 la </a:t>
            </a:r>
            <a:r>
              <a:rPr lang="en-GB" sz="2000" b="1" dirty="0" err="1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morte</a:t>
            </a:r>
            <a:r>
              <a:rPr lang="en-GB" sz="2000" b="1" dirty="0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 per </a:t>
            </a:r>
            <a:r>
              <a:rPr lang="en-GB" sz="2000" b="1" dirty="0" err="1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mano</a:t>
            </a:r>
            <a:r>
              <a:rPr lang="en-GB" sz="2000" b="1" dirty="0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 di </a:t>
            </a:r>
            <a:r>
              <a:rPr lang="en-GB" sz="2000" b="1" dirty="0" err="1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mariti</a:t>
            </a:r>
            <a:r>
              <a:rPr lang="en-GB" sz="2000" b="1" dirty="0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, </a:t>
            </a:r>
            <a:r>
              <a:rPr lang="en-GB" sz="2000" b="1" dirty="0" err="1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fidanzati</a:t>
            </a:r>
            <a:r>
              <a:rPr lang="en-GB" sz="2000" b="1" dirty="0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 e </a:t>
            </a:r>
            <a:r>
              <a:rPr lang="en-GB" sz="2000" b="1" dirty="0" err="1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compagni</a:t>
            </a:r>
            <a:r>
              <a:rPr lang="en-GB" sz="2000" b="1" dirty="0">
                <a:solidFill>
                  <a:srgbClr val="FF0000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469698-ECF0-984E-9DFA-6D93AB5025DC}"/>
              </a:ext>
            </a:extLst>
          </p:cNvPr>
          <p:cNvSpPr txBox="1"/>
          <p:nvPr/>
        </p:nvSpPr>
        <p:spPr>
          <a:xfrm>
            <a:off x="4316753" y="2540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011494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001AFC9D-455B-BB44-9333-73FF991D2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8D9619C-C4A1-7D4D-9490-DD0EBCE5D8FB}"/>
              </a:ext>
            </a:extLst>
          </p:cNvPr>
          <p:cNvSpPr txBox="1"/>
          <p:nvPr/>
        </p:nvSpPr>
        <p:spPr>
          <a:xfrm>
            <a:off x="2253276" y="132764"/>
            <a:ext cx="10050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 dirty="0">
                <a:solidFill>
                  <a:schemeClr val="bg1"/>
                </a:solidFill>
              </a:rPr>
              <a:t>Le </a:t>
            </a:r>
            <a:r>
              <a:rPr lang="en-GB" sz="3200" b="1" dirty="0" err="1">
                <a:solidFill>
                  <a:schemeClr val="bg1"/>
                </a:solidFill>
              </a:rPr>
              <a:t>scarpe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rosse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sono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diventate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il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simbolo</a:t>
            </a:r>
            <a:r>
              <a:rPr lang="en-GB" sz="3200" b="1" dirty="0">
                <a:solidFill>
                  <a:schemeClr val="bg1"/>
                </a:solidFill>
              </a:rPr>
              <a:t> per dire </a:t>
            </a:r>
          </a:p>
          <a:p>
            <a:pPr algn="l"/>
            <a:r>
              <a:rPr lang="en-GB" sz="3200" b="1" u="sng" dirty="0">
                <a:solidFill>
                  <a:schemeClr val="bg1"/>
                </a:solidFill>
              </a:rPr>
              <a:t> BASTA AL FEMMINICIDIO ED ALLA VIOLENZA FEMMINILE</a:t>
            </a:r>
            <a:r>
              <a:rPr lang="en-GB" sz="3200" b="1" dirty="0">
                <a:solidFill>
                  <a:schemeClr val="bg1"/>
                </a:solidFill>
              </a:rPr>
              <a:t>. </a:t>
            </a:r>
          </a:p>
          <a:p>
            <a:pPr algn="l"/>
            <a:r>
              <a:rPr lang="en-GB" sz="3200" b="1" dirty="0">
                <a:solidFill>
                  <a:schemeClr val="bg1"/>
                </a:solidFill>
              </a:rPr>
              <a:t>Un </a:t>
            </a:r>
            <a:r>
              <a:rPr lang="en-GB" sz="3200" b="1" dirty="0" err="1">
                <a:solidFill>
                  <a:schemeClr val="bg1"/>
                </a:solidFill>
              </a:rPr>
              <a:t>simbolo</a:t>
            </a:r>
            <a:r>
              <a:rPr lang="en-GB" sz="3200" b="1" dirty="0">
                <a:solidFill>
                  <a:schemeClr val="bg1"/>
                </a:solidFill>
              </a:rPr>
              <a:t> di </a:t>
            </a:r>
            <a:r>
              <a:rPr lang="en-GB" sz="3200" b="1" dirty="0" err="1">
                <a:solidFill>
                  <a:schemeClr val="bg1"/>
                </a:solidFill>
              </a:rPr>
              <a:t>protesta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contro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gli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abusi</a:t>
            </a:r>
            <a:r>
              <a:rPr lang="en-GB" sz="3200" b="1" dirty="0">
                <a:solidFill>
                  <a:schemeClr val="bg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2039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EA6ECAAA-7B0F-B444-835A-8D2CA4227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25694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0DBEEEF-6D39-B443-B774-17A949BE6910}"/>
              </a:ext>
            </a:extLst>
          </p:cNvPr>
          <p:cNvSpPr txBox="1"/>
          <p:nvPr/>
        </p:nvSpPr>
        <p:spPr>
          <a:xfrm>
            <a:off x="5181599" y="2516937"/>
            <a:ext cx="5888437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5F37806-28E3-4C4F-86C9-C74AF6652728}"/>
              </a:ext>
            </a:extLst>
          </p:cNvPr>
          <p:cNvSpPr txBox="1"/>
          <p:nvPr/>
        </p:nvSpPr>
        <p:spPr>
          <a:xfrm>
            <a:off x="8650335" y="650243"/>
            <a:ext cx="28217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/>
              <a:t>La </a:t>
            </a:r>
            <a:r>
              <a:rPr lang="en-GB" sz="2400" b="1" dirty="0" err="1"/>
              <a:t>panchina</a:t>
            </a:r>
            <a:r>
              <a:rPr lang="en-GB" sz="2400" b="1" dirty="0"/>
              <a:t> </a:t>
            </a:r>
            <a:r>
              <a:rPr lang="en-GB" sz="2400" b="1" dirty="0" err="1"/>
              <a:t>rossa</a:t>
            </a:r>
            <a:r>
              <a:rPr lang="en-GB" sz="2400" b="1" dirty="0"/>
              <a:t>, </a:t>
            </a:r>
            <a:r>
              <a:rPr lang="en-GB" sz="2400" b="1" dirty="0" err="1"/>
              <a:t>colore</a:t>
            </a:r>
            <a:r>
              <a:rPr lang="en-GB" sz="2400" b="1" dirty="0"/>
              <a:t> del </a:t>
            </a:r>
            <a:r>
              <a:rPr lang="en-GB" sz="2400" b="1" dirty="0" err="1"/>
              <a:t>sangue</a:t>
            </a:r>
            <a:r>
              <a:rPr lang="en-GB" sz="2400" b="1" dirty="0"/>
              <a:t>, è </a:t>
            </a:r>
            <a:r>
              <a:rPr lang="en-GB" sz="2400" b="1" dirty="0" err="1"/>
              <a:t>il</a:t>
            </a:r>
            <a:r>
              <a:rPr lang="en-GB" sz="2400" b="1" dirty="0"/>
              <a:t> </a:t>
            </a:r>
            <a:r>
              <a:rPr lang="en-GB" sz="2400" b="1" dirty="0" err="1"/>
              <a:t>simbolo</a:t>
            </a:r>
            <a:r>
              <a:rPr lang="en-GB" sz="2400" b="1" dirty="0"/>
              <a:t> del </a:t>
            </a:r>
            <a:r>
              <a:rPr lang="en-GB" sz="2400" b="1" dirty="0" err="1"/>
              <a:t>posto</a:t>
            </a:r>
            <a:r>
              <a:rPr lang="en-GB" sz="2400" b="1" dirty="0"/>
              <a:t> </a:t>
            </a:r>
            <a:r>
              <a:rPr lang="en-GB" sz="2400" b="1" dirty="0" err="1"/>
              <a:t>occupato</a:t>
            </a:r>
            <a:r>
              <a:rPr lang="en-GB" sz="2400" b="1" dirty="0"/>
              <a:t> da </a:t>
            </a:r>
            <a:r>
              <a:rPr lang="en-GB" sz="2400" b="1" dirty="0" err="1"/>
              <a:t>una</a:t>
            </a:r>
            <a:r>
              <a:rPr lang="en-GB" sz="2400" b="1" dirty="0"/>
              <a:t> donna </a:t>
            </a:r>
            <a:r>
              <a:rPr lang="en-GB" sz="2400" b="1" dirty="0" err="1"/>
              <a:t>che</a:t>
            </a:r>
            <a:r>
              <a:rPr lang="en-GB" sz="2400" b="1" dirty="0"/>
              <a:t> non </a:t>
            </a:r>
            <a:r>
              <a:rPr lang="en-GB" sz="2400" b="1" dirty="0" err="1"/>
              <a:t>c’è</a:t>
            </a:r>
            <a:r>
              <a:rPr lang="en-GB" sz="2400" b="1" dirty="0"/>
              <a:t> </a:t>
            </a:r>
            <a:r>
              <a:rPr lang="en-GB" sz="2400" b="1" dirty="0" err="1"/>
              <a:t>più</a:t>
            </a:r>
            <a:r>
              <a:rPr lang="en-GB" sz="2400" b="1" dirty="0"/>
              <a:t>, </a:t>
            </a:r>
            <a:r>
              <a:rPr lang="en-GB" sz="2400" b="1" dirty="0" err="1"/>
              <a:t>portata</a:t>
            </a:r>
            <a:r>
              <a:rPr lang="en-GB" sz="2400" b="1" dirty="0"/>
              <a:t> via </a:t>
            </a:r>
            <a:r>
              <a:rPr lang="en-GB" sz="2400" b="1" dirty="0" err="1"/>
              <a:t>dalla</a:t>
            </a:r>
            <a:r>
              <a:rPr lang="en-GB" sz="2400" b="1" dirty="0"/>
              <a:t> </a:t>
            </a:r>
            <a:r>
              <a:rPr lang="en-GB" sz="2400" b="1" dirty="0" err="1"/>
              <a:t>violenza</a:t>
            </a:r>
            <a:r>
              <a:rPr lang="en-GB" sz="2400" b="1" dirty="0"/>
              <a:t>. La </a:t>
            </a:r>
            <a:r>
              <a:rPr lang="en-GB" sz="2400" b="1" dirty="0" err="1"/>
              <a:t>panchina</a:t>
            </a:r>
            <a:r>
              <a:rPr lang="en-GB" sz="2400" b="1" dirty="0"/>
              <a:t> è </a:t>
            </a:r>
            <a:r>
              <a:rPr lang="en-GB" sz="2400" b="1" dirty="0" err="1"/>
              <a:t>il</a:t>
            </a:r>
            <a:r>
              <a:rPr lang="en-GB" sz="2400" b="1" dirty="0"/>
              <a:t> </a:t>
            </a:r>
            <a:r>
              <a:rPr lang="en-GB" sz="2400" b="1" dirty="0" err="1"/>
              <a:t>simbolo</a:t>
            </a:r>
            <a:r>
              <a:rPr lang="en-GB" sz="2400" b="1" dirty="0"/>
              <a:t> di un </a:t>
            </a:r>
            <a:r>
              <a:rPr lang="en-GB" sz="2400" b="1" dirty="0" err="1"/>
              <a:t>percorso</a:t>
            </a:r>
            <a:r>
              <a:rPr lang="en-GB" sz="2400" b="1" dirty="0"/>
              <a:t> di </a:t>
            </a:r>
            <a:r>
              <a:rPr lang="en-GB" sz="2400" b="1" dirty="0" err="1"/>
              <a:t>sensibilizzazione</a:t>
            </a:r>
            <a:r>
              <a:rPr lang="en-GB" sz="2400" b="1" dirty="0"/>
              <a:t> verso </a:t>
            </a:r>
            <a:r>
              <a:rPr lang="en-GB" sz="2400" b="1" dirty="0" err="1"/>
              <a:t>il</a:t>
            </a:r>
            <a:r>
              <a:rPr lang="en-GB" sz="2400" b="1" dirty="0"/>
              <a:t> </a:t>
            </a:r>
            <a:r>
              <a:rPr lang="en-GB" sz="2400" b="1" dirty="0" err="1"/>
              <a:t>femminicidio</a:t>
            </a:r>
            <a:r>
              <a:rPr lang="en-GB" sz="2400" b="1" dirty="0"/>
              <a:t> e la </a:t>
            </a:r>
            <a:r>
              <a:rPr lang="en-GB" sz="2400" b="1" dirty="0" err="1"/>
              <a:t>violenza</a:t>
            </a:r>
            <a:r>
              <a:rPr lang="en-GB" sz="2400" b="1" dirty="0"/>
              <a:t> </a:t>
            </a:r>
            <a:r>
              <a:rPr lang="en-GB" sz="2400" b="1" dirty="0" err="1"/>
              <a:t>maschile</a:t>
            </a:r>
            <a:r>
              <a:rPr lang="en-GB" sz="2400" b="1" dirty="0"/>
              <a:t> </a:t>
            </a:r>
            <a:r>
              <a:rPr lang="en-GB" sz="2400" b="1" dirty="0" err="1"/>
              <a:t>sulle</a:t>
            </a:r>
            <a:r>
              <a:rPr lang="en-GB" sz="2400" b="1" dirty="0"/>
              <a:t> </a:t>
            </a:r>
            <a:r>
              <a:rPr lang="en-GB" sz="2400" b="1" dirty="0" err="1"/>
              <a:t>donne</a:t>
            </a:r>
            <a:r>
              <a:rPr lang="en-GB" sz="2400" b="1" dirty="0"/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334F387-8999-8249-9D6E-413B6185CF5C}"/>
              </a:ext>
            </a:extLst>
          </p:cNvPr>
          <p:cNvSpPr txBox="1"/>
          <p:nvPr/>
        </p:nvSpPr>
        <p:spPr>
          <a:xfrm>
            <a:off x="5312495" y="251693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3803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FD0959E8-78A0-7845-B3C5-1612E3EFF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0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EEF36404-4EEC-6F4B-BC3D-E64E493B8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D248C7-21FA-C34D-89A1-B5FAA5575799}"/>
              </a:ext>
            </a:extLst>
          </p:cNvPr>
          <p:cNvSpPr txBox="1"/>
          <p:nvPr/>
        </p:nvSpPr>
        <p:spPr>
          <a:xfrm>
            <a:off x="8957007" y="2432790"/>
            <a:ext cx="27955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</a:rPr>
              <a:t>1522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</a:rPr>
              <a:t>ANTIVIOLENZA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</a:rPr>
              <a:t>E STALKING</a:t>
            </a:r>
          </a:p>
        </p:txBody>
      </p:sp>
    </p:spTree>
    <p:extLst>
      <p:ext uri="{BB962C8B-B14F-4D97-AF65-F5344CB8AC3E}">
        <p14:creationId xmlns:p14="http://schemas.microsoft.com/office/powerpoint/2010/main" val="260174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1891278-8344-3342-966D-FC47F362D07F}"/>
              </a:ext>
            </a:extLst>
          </p:cNvPr>
          <p:cNvSpPr txBox="1"/>
          <p:nvPr/>
        </p:nvSpPr>
        <p:spPr>
          <a:xfrm>
            <a:off x="9099121" y="1905506"/>
            <a:ext cx="28404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 dirty="0">
                <a:solidFill>
                  <a:srgbClr val="FF0000"/>
                </a:solidFill>
              </a:rPr>
              <a:t>BASTA</a:t>
            </a:r>
          </a:p>
          <a:p>
            <a:pPr algn="l"/>
            <a:r>
              <a:rPr lang="en-GB" sz="4800" b="1" dirty="0">
                <a:solidFill>
                  <a:srgbClr val="FF0000"/>
                </a:solidFill>
              </a:rPr>
              <a:t>VIOLENZA</a:t>
            </a:r>
          </a:p>
          <a:p>
            <a:pPr algn="l"/>
            <a:r>
              <a:rPr lang="en-GB" sz="4800" b="1" dirty="0">
                <a:solidFill>
                  <a:srgbClr val="FF0000"/>
                </a:solidFill>
              </a:rPr>
              <a:t>SULLE</a:t>
            </a:r>
          </a:p>
          <a:p>
            <a:pPr algn="l"/>
            <a:r>
              <a:rPr lang="en-GB" sz="4800" b="1" dirty="0">
                <a:solidFill>
                  <a:srgbClr val="FF0000"/>
                </a:solidFill>
              </a:rPr>
              <a:t>DONNE</a:t>
            </a:r>
            <a:endParaRPr lang="it-IT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233</Words>
  <Application>Microsoft Office PowerPoint</Application>
  <PresentationFormat>Widescreen</PresentationFormat>
  <Paragraphs>20</Paragraphs>
  <Slides>11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Amasis MT Pro Black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sconosciuto</dc:creator>
  <cp:lastModifiedBy>Vincenza Simeoli</cp:lastModifiedBy>
  <cp:revision>14</cp:revision>
  <dcterms:created xsi:type="dcterms:W3CDTF">2021-11-24T08:47:41Z</dcterms:created>
  <dcterms:modified xsi:type="dcterms:W3CDTF">2022-03-19T07:54:10Z</dcterms:modified>
</cp:coreProperties>
</file>