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3894"/>
    <a:srgbClr val="0328E3"/>
    <a:srgbClr val="AB843F"/>
    <a:srgbClr val="1058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54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F49D355-16BD-4E45-BD9A-5EA878CF7CBD}" type="datetimeFigureOut">
              <a:rPr lang="it-IT" smtClean="0"/>
              <a:t>15/03/2022</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7A41E1B-4F70-4964-A407-84C68BE8251C}"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15/03/2022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15/03/2022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15/03/2022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15/03/2022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15/03/2022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15/03/2022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15/03/2022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15/03/2022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15/03/2022</a:t>
            </a:fld>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15/03/2022</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F49D355-16BD-4E45-BD9A-5EA878CF7CBD}" type="datetimeFigureOut">
              <a:rPr lang="it-IT" smtClean="0"/>
              <a:t>15/03/2022</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C:\Users\Gianluca\AppData\Local\Microsoft\Windows\INetCache\IE\TOK6MMVN\7b49b5615a6b0fa42d1b29752448aff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0" y="-243408"/>
            <a:ext cx="9144000" cy="1569660"/>
          </a:xfrm>
          <a:prstGeom prst="rect">
            <a:avLst/>
          </a:prstGeom>
          <a:noFill/>
        </p:spPr>
        <p:txBody>
          <a:bodyPr wrap="square" rtlCol="0">
            <a:spAutoFit/>
          </a:bodyPr>
          <a:lstStyle/>
          <a:p>
            <a:pPr algn="ctr"/>
            <a:r>
              <a:rPr lang="it-IT" sz="9600" dirty="0">
                <a:solidFill>
                  <a:srgbClr val="FF0000"/>
                </a:solidFill>
              </a:rPr>
              <a:t>A</a:t>
            </a:r>
            <a:r>
              <a:rPr lang="it-IT" sz="9600" dirty="0">
                <a:solidFill>
                  <a:srgbClr val="FFC000"/>
                </a:solidFill>
              </a:rPr>
              <a:t>g</a:t>
            </a:r>
            <a:r>
              <a:rPr lang="it-IT" sz="9600" dirty="0">
                <a:solidFill>
                  <a:srgbClr val="92D050"/>
                </a:solidFill>
              </a:rPr>
              <a:t>e</a:t>
            </a:r>
            <a:r>
              <a:rPr lang="it-IT" sz="9600" dirty="0">
                <a:solidFill>
                  <a:srgbClr val="00B0F0"/>
                </a:solidFill>
              </a:rPr>
              <a:t>n</a:t>
            </a:r>
            <a:r>
              <a:rPr lang="it-IT" sz="9600" dirty="0">
                <a:solidFill>
                  <a:schemeClr val="accent2"/>
                </a:solidFill>
              </a:rPr>
              <a:t>d</a:t>
            </a:r>
            <a:r>
              <a:rPr lang="it-IT" sz="9600" dirty="0">
                <a:solidFill>
                  <a:srgbClr val="002060"/>
                </a:solidFill>
              </a:rPr>
              <a:t>a</a:t>
            </a:r>
            <a:r>
              <a:rPr lang="it-IT" sz="9600" dirty="0">
                <a:solidFill>
                  <a:schemeClr val="tx2">
                    <a:lumMod val="50000"/>
                  </a:schemeClr>
                </a:solidFill>
              </a:rPr>
              <a:t> </a:t>
            </a:r>
            <a:r>
              <a:rPr lang="it-IT" sz="9600" dirty="0">
                <a:solidFill>
                  <a:schemeClr val="accent6">
                    <a:lumMod val="75000"/>
                  </a:schemeClr>
                </a:solidFill>
              </a:rPr>
              <a:t>2</a:t>
            </a:r>
            <a:r>
              <a:rPr lang="it-IT" sz="9600" dirty="0">
                <a:solidFill>
                  <a:srgbClr val="E83894"/>
                </a:solidFill>
              </a:rPr>
              <a:t>0</a:t>
            </a:r>
            <a:r>
              <a:rPr lang="it-IT" sz="9600" dirty="0">
                <a:solidFill>
                  <a:srgbClr val="10580C"/>
                </a:solidFill>
              </a:rPr>
              <a:t>3</a:t>
            </a:r>
            <a:r>
              <a:rPr lang="it-IT" sz="9600" dirty="0">
                <a:solidFill>
                  <a:srgbClr val="AB843F"/>
                </a:solidFill>
              </a:rPr>
              <a:t>0</a:t>
            </a:r>
            <a:r>
              <a:rPr lang="it-IT" sz="9600" dirty="0"/>
              <a:t>:</a:t>
            </a:r>
          </a:p>
        </p:txBody>
      </p:sp>
      <p:sp>
        <p:nvSpPr>
          <p:cNvPr id="3" name="CasellaDiTesto 2"/>
          <p:cNvSpPr txBox="1"/>
          <p:nvPr/>
        </p:nvSpPr>
        <p:spPr>
          <a:xfrm>
            <a:off x="0" y="6018616"/>
            <a:ext cx="9144000" cy="830997"/>
          </a:xfrm>
          <a:prstGeom prst="rect">
            <a:avLst/>
          </a:prstGeom>
          <a:noFill/>
        </p:spPr>
        <p:txBody>
          <a:bodyPr wrap="square" rtlCol="0">
            <a:spAutoFit/>
          </a:bodyPr>
          <a:lstStyle/>
          <a:p>
            <a:pPr algn="ctr"/>
            <a:r>
              <a:rPr lang="it-IT" sz="4800" dirty="0">
                <a:solidFill>
                  <a:srgbClr val="E83894"/>
                </a:solidFill>
              </a:rPr>
              <a:t>l’emancipazione femminile</a:t>
            </a:r>
          </a:p>
        </p:txBody>
      </p:sp>
    </p:spTree>
    <p:extLst>
      <p:ext uri="{BB962C8B-B14F-4D97-AF65-F5344CB8AC3E}">
        <p14:creationId xmlns:p14="http://schemas.microsoft.com/office/powerpoint/2010/main" val="124301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36"/>
                                        </p:tgtEl>
                                        <p:attrNameLst>
                                          <p:attrName>style.visibility</p:attrName>
                                        </p:attrNameLst>
                                      </p:cBhvr>
                                      <p:to>
                                        <p:strVal val="visible"/>
                                      </p:to>
                                    </p:set>
                                    <p:animEffect transition="in" filter="wipe(down)">
                                      <p:cBhvr>
                                        <p:cTn id="7" dur="580">
                                          <p:stCondLst>
                                            <p:cond delay="0"/>
                                          </p:stCondLst>
                                        </p:cTn>
                                        <p:tgtEl>
                                          <p:spTgt spid="1036"/>
                                        </p:tgtEl>
                                      </p:cBhvr>
                                    </p:animEffect>
                                    <p:anim calcmode="lin" valueType="num">
                                      <p:cBhvr>
                                        <p:cTn id="8" dur="1822" tmFilter="0,0; 0.14,0.36; 0.43,0.73; 0.71,0.91; 1.0,1.0">
                                          <p:stCondLst>
                                            <p:cond delay="0"/>
                                          </p:stCondLst>
                                        </p:cTn>
                                        <p:tgtEl>
                                          <p:spTgt spid="103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3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3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3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3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36"/>
                                        </p:tgtEl>
                                      </p:cBhvr>
                                      <p:to x="100000" y="60000"/>
                                    </p:animScale>
                                    <p:animScale>
                                      <p:cBhvr>
                                        <p:cTn id="14" dur="166" decel="50000">
                                          <p:stCondLst>
                                            <p:cond delay="676"/>
                                          </p:stCondLst>
                                        </p:cTn>
                                        <p:tgtEl>
                                          <p:spTgt spid="1036"/>
                                        </p:tgtEl>
                                      </p:cBhvr>
                                      <p:to x="100000" y="100000"/>
                                    </p:animScale>
                                    <p:animScale>
                                      <p:cBhvr>
                                        <p:cTn id="15" dur="26">
                                          <p:stCondLst>
                                            <p:cond delay="1312"/>
                                          </p:stCondLst>
                                        </p:cTn>
                                        <p:tgtEl>
                                          <p:spTgt spid="1036"/>
                                        </p:tgtEl>
                                      </p:cBhvr>
                                      <p:to x="100000" y="80000"/>
                                    </p:animScale>
                                    <p:animScale>
                                      <p:cBhvr>
                                        <p:cTn id="16" dur="166" decel="50000">
                                          <p:stCondLst>
                                            <p:cond delay="1338"/>
                                          </p:stCondLst>
                                        </p:cTn>
                                        <p:tgtEl>
                                          <p:spTgt spid="1036"/>
                                        </p:tgtEl>
                                      </p:cBhvr>
                                      <p:to x="100000" y="100000"/>
                                    </p:animScale>
                                    <p:animScale>
                                      <p:cBhvr>
                                        <p:cTn id="17" dur="26">
                                          <p:stCondLst>
                                            <p:cond delay="1642"/>
                                          </p:stCondLst>
                                        </p:cTn>
                                        <p:tgtEl>
                                          <p:spTgt spid="1036"/>
                                        </p:tgtEl>
                                      </p:cBhvr>
                                      <p:to x="100000" y="90000"/>
                                    </p:animScale>
                                    <p:animScale>
                                      <p:cBhvr>
                                        <p:cTn id="18" dur="166" decel="50000">
                                          <p:stCondLst>
                                            <p:cond delay="1668"/>
                                          </p:stCondLst>
                                        </p:cTn>
                                        <p:tgtEl>
                                          <p:spTgt spid="1036"/>
                                        </p:tgtEl>
                                      </p:cBhvr>
                                      <p:to x="100000" y="100000"/>
                                    </p:animScale>
                                    <p:animScale>
                                      <p:cBhvr>
                                        <p:cTn id="19" dur="26">
                                          <p:stCondLst>
                                            <p:cond delay="1808"/>
                                          </p:stCondLst>
                                        </p:cTn>
                                        <p:tgtEl>
                                          <p:spTgt spid="1036"/>
                                        </p:tgtEl>
                                      </p:cBhvr>
                                      <p:to x="100000" y="95000"/>
                                    </p:animScale>
                                    <p:animScale>
                                      <p:cBhvr>
                                        <p:cTn id="20" dur="166" decel="50000">
                                          <p:stCondLst>
                                            <p:cond delay="1834"/>
                                          </p:stCondLst>
                                        </p:cTn>
                                        <p:tgtEl>
                                          <p:spTgt spid="103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C:\Users\Gianluca\AppData\Local\Microsoft\Windows\INetCache\IE\J4BCJVNA\640x640_14599666-630x63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035" y="692696"/>
            <a:ext cx="3355713" cy="5832648"/>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467544" y="548680"/>
            <a:ext cx="4896544" cy="5678478"/>
          </a:xfrm>
          <a:prstGeom prst="rect">
            <a:avLst/>
          </a:prstGeom>
          <a:noFill/>
        </p:spPr>
        <p:txBody>
          <a:bodyPr wrap="square" rtlCol="0">
            <a:spAutoFit/>
          </a:bodyPr>
          <a:lstStyle/>
          <a:p>
            <a:pPr algn="just"/>
            <a:r>
              <a:rPr lang="it-IT" sz="3300" dirty="0"/>
              <a:t>Già dal 2014, 143 nazioni   hanno inserito il diritto di uguaglianza tra uomo e donna nelle loro Costituzioni. Ma altre 52 sono rimaste silenti, questo dimostra che ancora in troppe nazioni c’è disuguaglianza nella società e nelle norme.</a:t>
            </a:r>
          </a:p>
        </p:txBody>
      </p:sp>
    </p:spTree>
    <p:extLst>
      <p:ext uri="{BB962C8B-B14F-4D97-AF65-F5344CB8AC3E}">
        <p14:creationId xmlns:p14="http://schemas.microsoft.com/office/powerpoint/2010/main" val="12101090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2500" fill="hold"/>
                                        <p:tgtEl>
                                          <p:spTgt spid="2"/>
                                        </p:tgtEl>
                                        <p:attrNameLst>
                                          <p:attrName>style.color</p:attrName>
                                        </p:attrNameLst>
                                      </p:cBhvr>
                                      <p:to>
                                        <p:clrVal>
                                          <a:srgbClr val="92D050"/>
                                        </p:clrVal>
                                      </p:to>
                                    </p:set>
                                    <p:set>
                                      <p:cBhvr>
                                        <p:cTn id="7" dur="2500" fill="hold"/>
                                        <p:tgtEl>
                                          <p:spTgt spid="2"/>
                                        </p:tgtEl>
                                        <p:attrNameLst>
                                          <p:attrName>fillcolor</p:attrName>
                                        </p:attrNameLst>
                                      </p:cBhvr>
                                      <p:to>
                                        <p:clrVal>
                                          <a:srgbClr val="92D050"/>
                                        </p:clrVal>
                                      </p:to>
                                    </p:set>
                                    <p:set>
                                      <p:cBhvr>
                                        <p:cTn id="8" dur="2500"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4"/>
                                        </p:tgtEl>
                                        <p:attrNameLst>
                                          <p:attrName>style.visibility</p:attrName>
                                        </p:attrNameLst>
                                      </p:cBhvr>
                                      <p:to>
                                        <p:strVal val="visible"/>
                                      </p:to>
                                    </p:set>
                                    <p:anim calcmode="lin" valueType="num">
                                      <p:cBhvr additive="base">
                                        <p:cTn id="13" dur="500" fill="hold"/>
                                        <p:tgtEl>
                                          <p:spTgt spid="2054"/>
                                        </p:tgtEl>
                                        <p:attrNameLst>
                                          <p:attrName>ppt_x</p:attrName>
                                        </p:attrNameLst>
                                      </p:cBhvr>
                                      <p:tavLst>
                                        <p:tav tm="0">
                                          <p:val>
                                            <p:strVal val="#ppt_x"/>
                                          </p:val>
                                        </p:tav>
                                        <p:tav tm="100000">
                                          <p:val>
                                            <p:strVal val="#ppt_x"/>
                                          </p:val>
                                        </p:tav>
                                      </p:tavLst>
                                    </p:anim>
                                    <p:anim calcmode="lin" valueType="num">
                                      <p:cBhvr additive="base">
                                        <p:cTn id="14"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98837" y="692696"/>
            <a:ext cx="8177619" cy="5632311"/>
          </a:xfrm>
          <a:prstGeom prst="rect">
            <a:avLst/>
          </a:prstGeom>
          <a:noFill/>
        </p:spPr>
        <p:txBody>
          <a:bodyPr wrap="square" rtlCol="0">
            <a:spAutoFit/>
          </a:bodyPr>
          <a:lstStyle/>
          <a:p>
            <a:pPr algn="just"/>
            <a:r>
              <a:rPr lang="it-IT" sz="4000" dirty="0"/>
              <a:t>Molti obiettivi dell’Agenda 2030 potranno essere realizzati solo quando le necessità della donna saranno considerate alla pari di quelle dell’uomo. Tra le questioni urgenti da risolvere per la sfera femminile ci sono le pratiche tradizionali, come le </a:t>
            </a:r>
            <a:r>
              <a:rPr lang="it-IT" sz="4000" dirty="0">
                <a:solidFill>
                  <a:srgbClr val="0328E3"/>
                </a:solidFill>
              </a:rPr>
              <a:t>mutilazioni genitali femminili</a:t>
            </a:r>
            <a:r>
              <a:rPr lang="it-IT" sz="4000" dirty="0"/>
              <a:t>.</a:t>
            </a:r>
          </a:p>
        </p:txBody>
      </p:sp>
    </p:spTree>
    <p:extLst>
      <p:ext uri="{BB962C8B-B14F-4D97-AF65-F5344CB8AC3E}">
        <p14:creationId xmlns:p14="http://schemas.microsoft.com/office/powerpoint/2010/main" val="261041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375" accel="50000" decel="50000" autoRev="1" fill="hold">
                                          <p:stCondLst>
                                            <p:cond delay="0"/>
                                          </p:stCondLst>
                                        </p:cTn>
                                        <p:tgtEl>
                                          <p:spTgt spid="2"/>
                                        </p:tgtEl>
                                        <p:attrNameLst>
                                          <p:attrName>ppt_x</p:attrName>
                                          <p:attrName>ppt_y</p:attrName>
                                        </p:attrNameLst>
                                      </p:cBhvr>
                                    </p:animMotion>
                                    <p:animRot by="1500000">
                                      <p:cBhvr>
                                        <p:cTn id="7" dur="188" fill="hold">
                                          <p:stCondLst>
                                            <p:cond delay="0"/>
                                          </p:stCondLst>
                                        </p:cTn>
                                        <p:tgtEl>
                                          <p:spTgt spid="2"/>
                                        </p:tgtEl>
                                        <p:attrNameLst>
                                          <p:attrName>r</p:attrName>
                                        </p:attrNameLst>
                                      </p:cBhvr>
                                    </p:animRot>
                                    <p:animRot by="-1500000">
                                      <p:cBhvr>
                                        <p:cTn id="8" dur="188" fill="hold">
                                          <p:stCondLst>
                                            <p:cond delay="188"/>
                                          </p:stCondLst>
                                        </p:cTn>
                                        <p:tgtEl>
                                          <p:spTgt spid="2"/>
                                        </p:tgtEl>
                                        <p:attrNameLst>
                                          <p:attrName>r</p:attrName>
                                        </p:attrNameLst>
                                      </p:cBhvr>
                                    </p:animRot>
                                    <p:animRot by="-1500000">
                                      <p:cBhvr>
                                        <p:cTn id="9" dur="188" fill="hold">
                                          <p:stCondLst>
                                            <p:cond delay="375"/>
                                          </p:stCondLst>
                                        </p:cTn>
                                        <p:tgtEl>
                                          <p:spTgt spid="2"/>
                                        </p:tgtEl>
                                        <p:attrNameLst>
                                          <p:attrName>r</p:attrName>
                                        </p:attrNameLst>
                                      </p:cBhvr>
                                    </p:animRot>
                                    <p:animRot by="1500000">
                                      <p:cBhvr>
                                        <p:cTn id="10" dur="188" fill="hold">
                                          <p:stCondLst>
                                            <p:cond delay="563"/>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C:\Users\Gianluca\AppData\Local\Microsoft\Windows\INetCache\IE\4P8N19U5\cm-728x45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97778"/>
            <a:ext cx="4464496" cy="582756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491208" y="697778"/>
            <a:ext cx="3744416" cy="5755422"/>
          </a:xfrm>
          <a:prstGeom prst="rect">
            <a:avLst/>
          </a:prstGeom>
          <a:noFill/>
        </p:spPr>
        <p:txBody>
          <a:bodyPr wrap="square" rtlCol="0">
            <a:spAutoFit/>
          </a:bodyPr>
          <a:lstStyle/>
          <a:p>
            <a:pPr algn="just"/>
            <a:r>
              <a:rPr lang="it-IT" sz="2300" dirty="0">
                <a:solidFill>
                  <a:srgbClr val="E83894"/>
                </a:solidFill>
              </a:rPr>
              <a:t>Negli ultimi decenni si è registrato un calo della percentuale dei matrimoni precoci. Ma non c’è ancora un solo Paese che vuole eliminare completamente questa pratica. Le spose bambine sono ancora diffuse tra le classi sociali meno ricche e quindi le nazioni devono accelerare i progressi per eliminare questo fenomeno entro il 2030.</a:t>
            </a:r>
          </a:p>
        </p:txBody>
      </p:sp>
    </p:spTree>
    <p:extLst>
      <p:ext uri="{BB962C8B-B14F-4D97-AF65-F5344CB8AC3E}">
        <p14:creationId xmlns:p14="http://schemas.microsoft.com/office/powerpoint/2010/main" val="107204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20000" fill="hold"/>
                                        <p:tgtEl>
                                          <p:spTgt spid="2"/>
                                        </p:tgtEl>
                                        <p:attrNameLst>
                                          <p:attrName>style.color</p:attrName>
                                        </p:attrNameLst>
                                      </p:cBhvr>
                                      <p:by>
                                        <p:hsl h="7200000" s="0" l="0"/>
                                      </p:by>
                                    </p:animClr>
                                    <p:animClr clrSpc="hsl" dir="cw">
                                      <p:cBhvr>
                                        <p:cTn id="7" dur="20000" fill="hold"/>
                                        <p:tgtEl>
                                          <p:spTgt spid="2"/>
                                        </p:tgtEl>
                                        <p:attrNameLst>
                                          <p:attrName>fillcolor</p:attrName>
                                        </p:attrNameLst>
                                      </p:cBhvr>
                                      <p:by>
                                        <p:hsl h="7200000" s="0" l="0"/>
                                      </p:by>
                                    </p:animClr>
                                    <p:animClr clrSpc="hsl" dir="cw">
                                      <p:cBhvr>
                                        <p:cTn id="8" dur="20000" fill="hold"/>
                                        <p:tgtEl>
                                          <p:spTgt spid="2"/>
                                        </p:tgtEl>
                                        <p:attrNameLst>
                                          <p:attrName>stroke.color</p:attrName>
                                        </p:attrNameLst>
                                      </p:cBhvr>
                                      <p:by>
                                        <p:hsl h="7200000" s="0" l="0"/>
                                      </p:by>
                                    </p:animClr>
                                    <p:set>
                                      <p:cBhvr>
                                        <p:cTn id="9" dur="200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Gianluca\AppData\Local\Microsoft\Windows\INetCache\IE\QS80VL8G\0812194314__200405_medium_mainstory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692696"/>
            <a:ext cx="4104456" cy="5832648"/>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493525" y="332655"/>
            <a:ext cx="4041607" cy="6186309"/>
          </a:xfrm>
          <a:prstGeom prst="rect">
            <a:avLst/>
          </a:prstGeom>
          <a:noFill/>
        </p:spPr>
        <p:txBody>
          <a:bodyPr wrap="square" rtlCol="0">
            <a:spAutoFit/>
          </a:bodyPr>
          <a:lstStyle/>
          <a:p>
            <a:pPr algn="just"/>
            <a:r>
              <a:rPr lang="it-IT" sz="3300" dirty="0"/>
              <a:t>Il raggiungimento della parità di genere richiede delle norme per l’emancipazione femminile e la necessità di un’educazione secondaria per tutte le ragazze, anche attraverso la tecnologia.</a:t>
            </a:r>
          </a:p>
        </p:txBody>
      </p:sp>
    </p:spTree>
    <p:extLst>
      <p:ext uri="{BB962C8B-B14F-4D97-AF65-F5344CB8AC3E}">
        <p14:creationId xmlns:p14="http://schemas.microsoft.com/office/powerpoint/2010/main" val="40508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2500" fill="hold"/>
                                        <p:tgtEl>
                                          <p:spTgt spid="2"/>
                                        </p:tgtEl>
                                        <p:attrNameLst>
                                          <p:attrName>style.color</p:attrName>
                                        </p:attrNameLst>
                                      </p:cBhvr>
                                      <p:to>
                                        <p:clrVal>
                                          <a:srgbClr val="00B0F0"/>
                                        </p:clrVal>
                                      </p:to>
                                    </p:set>
                                    <p:set>
                                      <p:cBhvr>
                                        <p:cTn id="7" dur="2500" fill="hold"/>
                                        <p:tgtEl>
                                          <p:spTgt spid="2"/>
                                        </p:tgtEl>
                                        <p:attrNameLst>
                                          <p:attrName>fillcolor</p:attrName>
                                        </p:attrNameLst>
                                      </p:cBhvr>
                                      <p:to>
                                        <p:clrVal>
                                          <a:srgbClr val="00B0F0"/>
                                        </p:clrVal>
                                      </p:to>
                                    </p:set>
                                    <p:set>
                                      <p:cBhvr>
                                        <p:cTn id="8" dur="2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0680" y="692696"/>
            <a:ext cx="2952328"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467544" y="980728"/>
            <a:ext cx="5253136" cy="5693866"/>
          </a:xfrm>
          <a:prstGeom prst="rect">
            <a:avLst/>
          </a:prstGeom>
          <a:noFill/>
        </p:spPr>
        <p:txBody>
          <a:bodyPr wrap="square" rtlCol="0">
            <a:spAutoFit/>
          </a:bodyPr>
          <a:lstStyle/>
          <a:p>
            <a:pPr algn="just"/>
            <a:r>
              <a:rPr lang="it-IT" sz="2800" dirty="0">
                <a:solidFill>
                  <a:srgbClr val="0070C0"/>
                </a:solidFill>
              </a:rPr>
              <a:t>Il WPC ha fatto notare l’importanza delle quote rosa all’interno dei consigli d’amministrazione; nel 2018 infatti le società fiduciarie dei fondi pensionistici hanno cominciato a contribuire economicamente agli obiettivi dello sviluppo sostenibile dell’ONU per raggiungere la parità di genere e l’emancipazione di tutte le donne e le ragazze. </a:t>
            </a:r>
          </a:p>
        </p:txBody>
      </p:sp>
    </p:spTree>
    <p:extLst>
      <p:ext uri="{BB962C8B-B14F-4D97-AF65-F5344CB8AC3E}">
        <p14:creationId xmlns:p14="http://schemas.microsoft.com/office/powerpoint/2010/main" val="177818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22000" fill="hold"/>
                                        <p:tgtEl>
                                          <p:spTgt spid="2"/>
                                        </p:tgtEl>
                                        <p:attrNameLst>
                                          <p:attrName>style.color</p:attrName>
                                        </p:attrNameLst>
                                      </p:cBhvr>
                                      <p:by>
                                        <p:hsl h="7200000" s="0" l="0"/>
                                      </p:by>
                                    </p:animClr>
                                    <p:animClr clrSpc="hsl" dir="cw">
                                      <p:cBhvr>
                                        <p:cTn id="7" dur="22000" fill="hold"/>
                                        <p:tgtEl>
                                          <p:spTgt spid="2"/>
                                        </p:tgtEl>
                                        <p:attrNameLst>
                                          <p:attrName>fillcolor</p:attrName>
                                        </p:attrNameLst>
                                      </p:cBhvr>
                                      <p:by>
                                        <p:hsl h="7200000" s="0" l="0"/>
                                      </p:by>
                                    </p:animClr>
                                    <p:animClr clrSpc="hsl" dir="cw">
                                      <p:cBhvr>
                                        <p:cTn id="8" dur="22000" fill="hold"/>
                                        <p:tgtEl>
                                          <p:spTgt spid="2"/>
                                        </p:tgtEl>
                                        <p:attrNameLst>
                                          <p:attrName>stroke.color</p:attrName>
                                        </p:attrNameLst>
                                      </p:cBhvr>
                                      <p:by>
                                        <p:hsl h="7200000" s="0" l="0"/>
                                      </p:by>
                                    </p:animClr>
                                    <p:set>
                                      <p:cBhvr>
                                        <p:cTn id="9" dur="220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nodeType="clickEffect">
                                  <p:stCondLst>
                                    <p:cond delay="0"/>
                                  </p:stCondLst>
                                  <p:childTnLst>
                                    <p:anim calcmode="lin" valueType="num">
                                      <p:cBhvr>
                                        <p:cTn id="13" dur="1000"/>
                                        <p:tgtEl>
                                          <p:spTgt spid="5124"/>
                                        </p:tgtEl>
                                        <p:attrNameLst>
                                          <p:attrName>ppt_w</p:attrName>
                                        </p:attrNameLst>
                                      </p:cBhvr>
                                      <p:tavLst>
                                        <p:tav tm="0">
                                          <p:val>
                                            <p:strVal val="ppt_w"/>
                                          </p:val>
                                        </p:tav>
                                        <p:tav tm="100000">
                                          <p:val>
                                            <p:fltVal val="0"/>
                                          </p:val>
                                        </p:tav>
                                      </p:tavLst>
                                    </p:anim>
                                    <p:anim calcmode="lin" valueType="num">
                                      <p:cBhvr>
                                        <p:cTn id="14" dur="1000"/>
                                        <p:tgtEl>
                                          <p:spTgt spid="5124"/>
                                        </p:tgtEl>
                                        <p:attrNameLst>
                                          <p:attrName>ppt_h</p:attrName>
                                        </p:attrNameLst>
                                      </p:cBhvr>
                                      <p:tavLst>
                                        <p:tav tm="0">
                                          <p:val>
                                            <p:strVal val="ppt_h"/>
                                          </p:val>
                                        </p:tav>
                                        <p:tav tm="100000">
                                          <p:val>
                                            <p:fltVal val="0"/>
                                          </p:val>
                                        </p:tav>
                                      </p:tavLst>
                                    </p:anim>
                                    <p:anim calcmode="lin" valueType="num">
                                      <p:cBhvr>
                                        <p:cTn id="15" dur="1000"/>
                                        <p:tgtEl>
                                          <p:spTgt spid="5124"/>
                                        </p:tgtEl>
                                        <p:attrNameLst>
                                          <p:attrName>style.rotation</p:attrName>
                                        </p:attrNameLst>
                                      </p:cBhvr>
                                      <p:tavLst>
                                        <p:tav tm="0">
                                          <p:val>
                                            <p:fltVal val="0"/>
                                          </p:val>
                                        </p:tav>
                                        <p:tav tm="100000">
                                          <p:val>
                                            <p:fltVal val="90"/>
                                          </p:val>
                                        </p:tav>
                                      </p:tavLst>
                                    </p:anim>
                                    <p:animEffect transition="out" filter="fade">
                                      <p:cBhvr>
                                        <p:cTn id="16" dur="1000"/>
                                        <p:tgtEl>
                                          <p:spTgt spid="5124"/>
                                        </p:tgtEl>
                                      </p:cBhvr>
                                    </p:animEffect>
                                    <p:set>
                                      <p:cBhvr>
                                        <p:cTn id="17" dur="1" fill="hold">
                                          <p:stCondLst>
                                            <p:cond delay="999"/>
                                          </p:stCondLst>
                                        </p:cTn>
                                        <p:tgtEl>
                                          <p:spTgt spid="512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6" presetClass="exit" presetSubtype="0" fill="hold" grpId="1" nodeType="clickEffect">
                                  <p:stCondLst>
                                    <p:cond delay="0"/>
                                  </p:stCondLst>
                                  <p:childTnLst>
                                    <p:animEffect transition="out" filter="wipe(down)">
                                      <p:cBhvr>
                                        <p:cTn id="21" dur="180" accel="50000">
                                          <p:stCondLst>
                                            <p:cond delay="1820"/>
                                          </p:stCondLst>
                                        </p:cTn>
                                        <p:tgtEl>
                                          <p:spTgt spid="2"/>
                                        </p:tgtEl>
                                      </p:cBhvr>
                                    </p:animEffect>
                                    <p:anim calcmode="lin" valueType="num">
                                      <p:cBhvr>
                                        <p:cTn id="22"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23"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24"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5"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6"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7"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8"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29" dur="26">
                                          <p:stCondLst>
                                            <p:cond delay="620"/>
                                          </p:stCondLst>
                                        </p:cTn>
                                        <p:tgtEl>
                                          <p:spTgt spid="2"/>
                                        </p:tgtEl>
                                      </p:cBhvr>
                                      <p:to x="100000" y="60000"/>
                                    </p:animScale>
                                    <p:animScale>
                                      <p:cBhvr>
                                        <p:cTn id="30" dur="166" decel="50000">
                                          <p:stCondLst>
                                            <p:cond delay="646"/>
                                          </p:stCondLst>
                                        </p:cTn>
                                        <p:tgtEl>
                                          <p:spTgt spid="2"/>
                                        </p:tgtEl>
                                      </p:cBhvr>
                                      <p:to x="100000" y="100000"/>
                                    </p:animScale>
                                    <p:animScale>
                                      <p:cBhvr>
                                        <p:cTn id="31" dur="26">
                                          <p:stCondLst>
                                            <p:cond delay="1312"/>
                                          </p:stCondLst>
                                        </p:cTn>
                                        <p:tgtEl>
                                          <p:spTgt spid="2"/>
                                        </p:tgtEl>
                                      </p:cBhvr>
                                      <p:to x="100000" y="80000"/>
                                    </p:animScale>
                                    <p:animScale>
                                      <p:cBhvr>
                                        <p:cTn id="32" dur="166" decel="50000">
                                          <p:stCondLst>
                                            <p:cond delay="1338"/>
                                          </p:stCondLst>
                                        </p:cTn>
                                        <p:tgtEl>
                                          <p:spTgt spid="2"/>
                                        </p:tgtEl>
                                      </p:cBhvr>
                                      <p:to x="100000" y="100000"/>
                                    </p:animScale>
                                    <p:animScale>
                                      <p:cBhvr>
                                        <p:cTn id="33" dur="26">
                                          <p:stCondLst>
                                            <p:cond delay="1642"/>
                                          </p:stCondLst>
                                        </p:cTn>
                                        <p:tgtEl>
                                          <p:spTgt spid="2"/>
                                        </p:tgtEl>
                                      </p:cBhvr>
                                      <p:to x="100000" y="90000"/>
                                    </p:animScale>
                                    <p:animScale>
                                      <p:cBhvr>
                                        <p:cTn id="34" dur="166" decel="50000">
                                          <p:stCondLst>
                                            <p:cond delay="1668"/>
                                          </p:stCondLst>
                                        </p:cTn>
                                        <p:tgtEl>
                                          <p:spTgt spid="2"/>
                                        </p:tgtEl>
                                      </p:cBhvr>
                                      <p:to x="100000" y="100000"/>
                                    </p:animScale>
                                    <p:animScale>
                                      <p:cBhvr>
                                        <p:cTn id="35" dur="26">
                                          <p:stCondLst>
                                            <p:cond delay="1808"/>
                                          </p:stCondLst>
                                        </p:cTn>
                                        <p:tgtEl>
                                          <p:spTgt spid="2"/>
                                        </p:tgtEl>
                                      </p:cBhvr>
                                      <p:to x="100000" y="95000"/>
                                    </p:animScale>
                                    <p:animScale>
                                      <p:cBhvr>
                                        <p:cTn id="36" dur="166" decel="50000">
                                          <p:stCondLst>
                                            <p:cond delay="1834"/>
                                          </p:stCondLst>
                                        </p:cTn>
                                        <p:tgtEl>
                                          <p:spTgt spid="2"/>
                                        </p:tgtEl>
                                      </p:cBhvr>
                                      <p:to x="100000" y="100000"/>
                                    </p:animScale>
                                    <p:set>
                                      <p:cBhvr>
                                        <p:cTn id="3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107</TotalTime>
  <Words>224</Words>
  <Application>Microsoft Office PowerPoint</Application>
  <PresentationFormat>Presentazione su schermo (4:3)</PresentationFormat>
  <Paragraphs>7</Paragraphs>
  <Slides>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vt:i4>
      </vt:variant>
    </vt:vector>
  </HeadingPairs>
  <TitlesOfParts>
    <vt:vector size="9" baseType="lpstr">
      <vt:lpstr>Century Gothic</vt:lpstr>
      <vt:lpstr>Wingdings 2</vt:lpstr>
      <vt:lpstr>Austin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Gianluca</dc:creator>
  <cp:lastModifiedBy>Vincenza Simeoli</cp:lastModifiedBy>
  <cp:revision>12</cp:revision>
  <dcterms:created xsi:type="dcterms:W3CDTF">2022-03-14T15:33:17Z</dcterms:created>
  <dcterms:modified xsi:type="dcterms:W3CDTF">2022-03-15T10:39:08Z</dcterms:modified>
</cp:coreProperties>
</file>