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9" r:id="rId8"/>
    <p:sldId id="270" r:id="rId9"/>
    <p:sldId id="271" r:id="rId10"/>
    <p:sldId id="258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2EF0A8-5CED-439A-93B4-63203911A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40A714-88F1-46EC-AA11-DB64B1E59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B4E49A-D8A6-4B5D-8532-B6F10EA7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3AD2E-DF6D-40FF-B5D7-E63DAA1D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F4CBF6-498A-4241-AD10-617A68BC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45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D5F04-A2F6-4904-9030-8C618FAB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658FAB-A2D8-47F9-B879-91DAD675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307BF2-4F97-4E83-9E41-D1A3A485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B8D342-ED92-401C-9321-ECBA6767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492E35-27E1-4FDA-8053-A8186FBE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33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2BE7E2F-8C81-4A65-A50A-45A29997F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B3128C-5F8C-423D-BB49-88F5E969F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0C7799-D17A-4222-AB8A-DF2327D3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38A6AE-72D3-4028-9F90-1770ADCE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192065-5F4C-4343-8577-047DCC55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013E9-14C0-4DB8-9761-8645BB3B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3AEDDF-7061-43B8-BC5E-69BCC8056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4E7758-D4E5-44D0-B86B-2F655695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7C7D1D-62C3-4326-8C27-BA600108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E1B823-1076-415F-8F83-E1C14822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4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5CFC22-8BC9-477A-98D3-99D610719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12F9A0-1C78-4F55-B11F-DD5B333EB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325003-F408-434B-A53E-DF1D0857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EFA788-96AA-49C4-941F-DD4E0323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A21164-3F9F-4BE7-9915-D60EC92A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74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52199-BE72-4916-8919-D7E75305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C84C32-9260-4A63-83C8-32526F38B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BA2B09-11BD-470E-B30D-87A8E6D68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EFC456-E738-486E-9E6B-3D131B2A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49DF38-C0A4-49F8-B0F8-C9CC7D00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94FD3E-49E6-4DA2-A06C-2CC1F5A4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62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E8A48A-6ADA-4357-A404-FB4CFD0C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20FAF8-2B7B-4748-9046-44F916F6D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007EE6-B096-4629-84C2-CFA9B196B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A73078-1C4A-4905-A211-A648B9BCE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344C07C-53DC-4FCE-88E1-1218C453D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2F0A30B-DCAA-4C94-B200-7EB26778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DFF61FB-E226-4BF2-81FC-04093DF4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DE8215-0698-44D8-BA53-987A82A1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AB5D2-4E77-4AB7-9677-3484AC79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D6BB26-455D-42DC-98ED-34004F00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181249-6E1A-4818-B645-DC56B38E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C72366-E9EF-45CB-B168-167C5BAF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84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63A783-6238-45BE-86AE-8E6F1F65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E9A1EF-0DD7-4864-8E04-94A3D793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757F50-8043-4177-87F1-7B8AAAD5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03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22DB6-38FF-4DFE-839A-6228A9BD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6EE765-EB48-450B-8F85-B65D50FC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063CB0-3D5C-4995-BB27-D6F94AC73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8C2A02-7CB5-4576-A5E7-A01F2247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991580-7A55-45B7-BDC8-67650189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058D30-9A1A-4CD9-9FD7-A03901E8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41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A53AC-F0DA-4970-8210-31098F2A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CB4B6B1-B2B0-462B-85D6-8654E8914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248502-31AA-4FB3-8BA1-F7DD7CDBF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B6D305-E99D-4E81-9692-5C24F335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636188-29DF-40E8-A3E1-0820E2A7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A53B2E-35E8-40A4-8F9B-97F663DF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7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B6AC80-DFA3-4B45-8670-AC51C541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C41F97-091D-4964-B1FB-B89630BE2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16A49B-CCBE-448B-A4BA-784121246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76A5-AF82-4DF4-9474-804F3DFBD1FC}" type="datetimeFigureOut">
              <a:rPr lang="it-IT" smtClean="0"/>
              <a:t>19/03/2022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759B8-0144-49A6-9BB6-482119AB1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D1BE0E-F321-42BD-AC61-2C7605A3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C7B2-0307-4567-B32E-F5D9CBFA27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09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6A7C25C6-D820-4910-ADBA-AF818656E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4955" y="4389122"/>
            <a:ext cx="4382087" cy="1167618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Professoressa: </a:t>
            </a:r>
            <a:r>
              <a:rPr lang="it-IT" sz="2000" b="1" dirty="0"/>
              <a:t>Simeoli Vincenza</a:t>
            </a:r>
            <a:br>
              <a:rPr lang="it-IT" sz="2000" b="1" dirty="0"/>
            </a:br>
            <a:r>
              <a:rPr lang="it-IT" sz="2000" dirty="0"/>
              <a:t>Materia: </a:t>
            </a:r>
            <a:r>
              <a:rPr lang="it-IT" sz="2000" b="1" dirty="0"/>
              <a:t>Educazione Civica</a:t>
            </a:r>
            <a:br>
              <a:rPr lang="it-IT" sz="2000" dirty="0"/>
            </a:br>
            <a:r>
              <a:rPr lang="it-IT" sz="2200" dirty="0"/>
              <a:t>Alunno: </a:t>
            </a:r>
            <a:r>
              <a:rPr lang="it-IT" sz="2200" b="1" dirty="0"/>
              <a:t>Varriale Emanuel Francesco </a:t>
            </a:r>
            <a:r>
              <a:rPr lang="it-IT" sz="2200" dirty="0"/>
              <a:t>Classe: </a:t>
            </a:r>
            <a:r>
              <a:rPr lang="it-IT" sz="2200" b="1" dirty="0"/>
              <a:t>I D    </a:t>
            </a:r>
            <a:r>
              <a:rPr lang="it-IT" sz="2200" dirty="0"/>
              <a:t>Anno: </a:t>
            </a:r>
            <a:r>
              <a:rPr lang="it-IT" sz="2200" b="1" dirty="0"/>
              <a:t>2021-22</a:t>
            </a:r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E1DB4A3F-FB45-4379-A7BB-9F172203C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9544" y="1182394"/>
            <a:ext cx="3652911" cy="80115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Scuola Secondaria di 1° grado</a:t>
            </a:r>
          </a:p>
          <a:p>
            <a:r>
              <a:rPr lang="it-IT" dirty="0"/>
              <a:t>‘’MARINO GUARANO</a:t>
            </a:r>
            <a:r>
              <a:rPr lang="it-IT" dirty="0">
                <a:ea typeface="Arimo" panose="020B0604020202020204" pitchFamily="34" charset="0"/>
                <a:cs typeface="Arimo" panose="020B0604020202020204" pitchFamily="34" charset="0"/>
              </a:rPr>
              <a:t>’’</a:t>
            </a:r>
          </a:p>
          <a:p>
            <a:pPr algn="l"/>
            <a:endParaRPr lang="it-IT" dirty="0"/>
          </a:p>
        </p:txBody>
      </p:sp>
      <p:sp>
        <p:nvSpPr>
          <p:cNvPr id="14" name="Titolo 10">
            <a:extLst>
              <a:ext uri="{FF2B5EF4-FFF2-40B4-BE49-F238E27FC236}">
                <a16:creationId xmlns:a16="http://schemas.microsoft.com/office/drawing/2014/main" id="{E446846B-01B5-4989-8363-B0BEA8FB3517}"/>
              </a:ext>
            </a:extLst>
          </p:cNvPr>
          <p:cNvSpPr txBox="1">
            <a:spLocks/>
          </p:cNvSpPr>
          <p:nvPr/>
        </p:nvSpPr>
        <p:spPr>
          <a:xfrm>
            <a:off x="2205692" y="2782596"/>
            <a:ext cx="7435951" cy="1167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/>
              <a:t>La guerra </a:t>
            </a:r>
          </a:p>
          <a:p>
            <a:r>
              <a:rPr lang="it-IT" sz="4400" dirty="0"/>
              <a:t>e l’articolo 11 della Costituzione</a:t>
            </a:r>
            <a:endParaRPr lang="it-IT" sz="4400" b="1" dirty="0"/>
          </a:p>
        </p:txBody>
      </p:sp>
      <p:pic>
        <p:nvPicPr>
          <p:cNvPr id="2" name="AUD-20220306-WA0000">
            <a:hlinkClick r:id="" action="ppaction://media"/>
            <a:extLst>
              <a:ext uri="{FF2B5EF4-FFF2-40B4-BE49-F238E27FC236}">
                <a16:creationId xmlns:a16="http://schemas.microsoft.com/office/drawing/2014/main" id="{DC2BE2E5-C959-4AB8-A7F3-647DD4BE5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695" y="5782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6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0" grpId="0" build="p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B104C2-5984-4427-9087-C28FFC9A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137" y="657347"/>
            <a:ext cx="6073725" cy="5543306"/>
          </a:xfrm>
        </p:spPr>
        <p:txBody>
          <a:bodyPr>
            <a:noAutofit/>
          </a:bodyPr>
          <a:lstStyle/>
          <a:p>
            <a:r>
              <a:rPr lang="it-IT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WAR</a:t>
            </a:r>
          </a:p>
        </p:txBody>
      </p:sp>
    </p:spTree>
    <p:extLst>
      <p:ext uri="{BB962C8B-B14F-4D97-AF65-F5344CB8AC3E}">
        <p14:creationId xmlns:p14="http://schemas.microsoft.com/office/powerpoint/2010/main" val="6103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20000" r="-1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85438-249C-4C38-9AF0-362F4C0F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9" y="204323"/>
            <a:ext cx="7644618" cy="1196389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Art.11 della Costituzione Italiana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6E78FB-9B24-4873-9ABF-84C9232F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93" y="4709160"/>
            <a:ext cx="9965201" cy="19445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«L’Italia ripudia la guerra come strumento di offesa alla libertà degli altri popoli e come mezzo di risoluzione delle controversie internazionali; consente, in condizioni di parità con gli altri Stati, alle limitazioni di sovranità necessarie ad un ordinamento che assicuri la pace e la giustizia fra le Nazioni; promuove e favorisce le organizzazioni internazionali rivolte a tale scopo.»</a:t>
            </a:r>
            <a:endParaRPr lang="it-IT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C6EEE-734F-462E-87DA-B7298725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Febbraio 2022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guerra è iniziata. I russi alle porte di Kiev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5039DBC-2003-45DA-B00B-E1EA78EA2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488856"/>
            <a:ext cx="3287184" cy="18802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2E8639-5B30-47FE-B4A2-141FCFAA5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289" y="2488856"/>
            <a:ext cx="3143114" cy="18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2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A02B5A-6B08-46F0-B292-3FB435D05B6D}"/>
              </a:ext>
            </a:extLst>
          </p:cNvPr>
          <p:cNvSpPr txBox="1"/>
          <p:nvPr/>
        </p:nvSpPr>
        <p:spPr>
          <a:xfrm>
            <a:off x="617938" y="5657671"/>
            <a:ext cx="10956124" cy="1200329"/>
          </a:xfrm>
          <a:prstGeom prst="rect">
            <a:avLst/>
          </a:prstGeom>
          <a:noFill/>
          <a:scene3d>
            <a:camera prst="orthographicFront"/>
            <a:lightRig rig="freezing" dir="t"/>
          </a:scene3d>
          <a:sp3d>
            <a:bevelT w="139700" h="139700" prst="divot"/>
            <a:bevelB w="114300"/>
          </a:sp3d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la domanda che, con l’inizio dell’operazione militare, chi non segue costantemente la politica internazionale si sta facendo. Per capirne le ragioni è ovviamente necessario fare un passo indietro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C9D4EA-5057-4309-A705-852F20889E80}"/>
              </a:ext>
            </a:extLst>
          </p:cNvPr>
          <p:cNvSpPr txBox="1"/>
          <p:nvPr/>
        </p:nvSpPr>
        <p:spPr>
          <a:xfrm>
            <a:off x="341141" y="132735"/>
            <a:ext cx="60983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la Russia ha iniziato la guerra in Ucraina? </a:t>
            </a:r>
          </a:p>
        </p:txBody>
      </p:sp>
    </p:spTree>
    <p:extLst>
      <p:ext uri="{BB962C8B-B14F-4D97-AF65-F5344CB8AC3E}">
        <p14:creationId xmlns:p14="http://schemas.microsoft.com/office/powerpoint/2010/main" val="24603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7000" r="35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53F23D-F69F-4DAB-AD5F-C56EDD3FCEAB}"/>
              </a:ext>
            </a:extLst>
          </p:cNvPr>
          <p:cNvSpPr txBox="1"/>
          <p:nvPr/>
        </p:nvSpPr>
        <p:spPr>
          <a:xfrm>
            <a:off x="8764172" y="438167"/>
            <a:ext cx="278540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L’Ucraina nasce come Stato indipendente nel 1991, a seguito della dissoluzione dell’Unione Sovietica, ma sperimenta una crescente instabilità, soprattutto agli inizi del nuovo millennio, data dalla contrapposizione tra i fautori dell’avvicinamento all’Unione Europea e all’Occidente e i sostenitori del legame storico con la Russia.</a:t>
            </a:r>
          </a:p>
        </p:txBody>
      </p:sp>
    </p:spTree>
    <p:extLst>
      <p:ext uri="{BB962C8B-B14F-4D97-AF65-F5344CB8AC3E}">
        <p14:creationId xmlns:p14="http://schemas.microsoft.com/office/powerpoint/2010/main" val="234569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C8A3DBC-D469-41A1-A09E-B7EDA14167D0}"/>
              </a:ext>
            </a:extLst>
          </p:cNvPr>
          <p:cNvSpPr/>
          <p:nvPr/>
        </p:nvSpPr>
        <p:spPr>
          <a:xfrm>
            <a:off x="6485206" y="4948129"/>
            <a:ext cx="3784208" cy="1646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L’Ucraina perde un pezzo del proprio territorio: nel marzo 2014 infatti la Russia sancisce ufficialmente la secessione della Repubblica di Crimea dall’Ucraina e la sua annessione alla Federazione </a:t>
            </a:r>
            <a:r>
              <a:rPr lang="it-IT" dirty="0"/>
              <a:t>Russa.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9EA3557-A2BD-4E07-8501-931430D0A639}"/>
              </a:ext>
            </a:extLst>
          </p:cNvPr>
          <p:cNvSpPr/>
          <p:nvPr/>
        </p:nvSpPr>
        <p:spPr>
          <a:xfrm>
            <a:off x="8996515" y="1883351"/>
            <a:ext cx="3132169" cy="2862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5879BB-E9B3-45AD-A517-FFB9F3507FBE}"/>
              </a:ext>
            </a:extLst>
          </p:cNvPr>
          <p:cNvSpPr txBox="1"/>
          <p:nvPr/>
        </p:nvSpPr>
        <p:spPr>
          <a:xfrm>
            <a:off x="8996515" y="1853600"/>
            <a:ext cx="31321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regione del Donbass, nell’Est dell’Ucraina, segue a ruota l’esempio della Crimea, scatenando una guerra civile nelle province di Donetsk e Lugansk, che si autoproclamano repubbliche indipendenti (si tratta di due repubbliche riconosciute da Putin).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1267243-04FF-4A39-8DE3-5C0F1244297B}"/>
              </a:ext>
            </a:extLst>
          </p:cNvPr>
          <p:cNvCxnSpPr>
            <a:cxnSpLocks/>
          </p:cNvCxnSpPr>
          <p:nvPr/>
        </p:nvCxnSpPr>
        <p:spPr>
          <a:xfrm flipH="1">
            <a:off x="8004517" y="3429000"/>
            <a:ext cx="991998" cy="239151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5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A82B43-E0DD-4ED3-B703-33FB30B9ABCA}"/>
              </a:ext>
            </a:extLst>
          </p:cNvPr>
          <p:cNvSpPr txBox="1"/>
          <p:nvPr/>
        </p:nvSpPr>
        <p:spPr>
          <a:xfrm>
            <a:off x="109023" y="889843"/>
            <a:ext cx="29858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progressivo allargamento a Est della Nato (a eccezione degli Stati dell’ex Jugoslavia, tutti i Paesi entrati nell’Alleanza Atlantica dal 1990 a oggi erano parte dell’Unione Sovietica o legati a essa dal Patto di Varsavia: parliamo di </a:t>
            </a:r>
            <a:r>
              <a:rPr lang="it-IT" u="sng" dirty="0"/>
              <a:t>Lettonia</a:t>
            </a:r>
            <a:r>
              <a:rPr lang="it-IT" dirty="0"/>
              <a:t>, </a:t>
            </a:r>
            <a:r>
              <a:rPr lang="it-IT" u="sng" dirty="0"/>
              <a:t>Lituania</a:t>
            </a:r>
            <a:r>
              <a:rPr lang="it-IT" dirty="0"/>
              <a:t>,</a:t>
            </a:r>
            <a:r>
              <a:rPr lang="it-IT" u="sng" dirty="0"/>
              <a:t> Estonia</a:t>
            </a:r>
            <a:r>
              <a:rPr lang="it-IT" dirty="0"/>
              <a:t>, </a:t>
            </a:r>
            <a:r>
              <a:rPr lang="it-IT" u="sng" dirty="0"/>
              <a:t>Polonia</a:t>
            </a:r>
            <a:r>
              <a:rPr lang="it-IT" dirty="0"/>
              <a:t>,</a:t>
            </a:r>
            <a:r>
              <a:rPr lang="it-IT" u="sng" dirty="0"/>
              <a:t> Romania</a:t>
            </a:r>
            <a:r>
              <a:rPr lang="it-IT" dirty="0"/>
              <a:t>, </a:t>
            </a:r>
            <a:r>
              <a:rPr lang="it-IT" u="sng" dirty="0"/>
              <a:t>Bulgaria</a:t>
            </a:r>
            <a:r>
              <a:rPr lang="it-IT" dirty="0"/>
              <a:t>,</a:t>
            </a:r>
            <a:r>
              <a:rPr lang="it-IT" u="sng" dirty="0"/>
              <a:t> Repubblica ceca</a:t>
            </a:r>
            <a:r>
              <a:rPr lang="it-IT" dirty="0"/>
              <a:t>,</a:t>
            </a:r>
            <a:r>
              <a:rPr lang="it-IT" u="sng" dirty="0"/>
              <a:t> Slovacchia</a:t>
            </a:r>
            <a:r>
              <a:rPr lang="it-IT" dirty="0"/>
              <a:t>, </a:t>
            </a:r>
            <a:r>
              <a:rPr lang="it-IT" u="sng" dirty="0"/>
              <a:t>Ungheria</a:t>
            </a:r>
            <a:r>
              <a:rPr lang="it-IT" dirty="0"/>
              <a:t>) e il timore da parte della Russia che l’Ucraina possa entrare a far parte del Patto atlantico: una prospettiva inaccettabile per Putin che avrebbe così gli americani sul portone di casa.</a:t>
            </a:r>
          </a:p>
        </p:txBody>
      </p:sp>
    </p:spTree>
    <p:extLst>
      <p:ext uri="{BB962C8B-B14F-4D97-AF65-F5344CB8AC3E}">
        <p14:creationId xmlns:p14="http://schemas.microsoft.com/office/powerpoint/2010/main" val="78471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B72B7B51-3D4E-4392-833A-87AB227DA8FA}"/>
              </a:ext>
            </a:extLst>
          </p:cNvPr>
          <p:cNvSpPr/>
          <p:nvPr/>
        </p:nvSpPr>
        <p:spPr>
          <a:xfrm>
            <a:off x="4748214" y="198696"/>
            <a:ext cx="7226071" cy="3230303"/>
          </a:xfrm>
          <a:prstGeom prst="rect">
            <a:avLst/>
          </a:prstGeom>
          <a:blipFill>
            <a:blip r:embed="rId2"/>
            <a:stretch>
              <a:fillRect l="-5000" t="-4000" r="-5000" b="-1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597979-907C-4231-BC47-3743479F7EB3}"/>
              </a:ext>
            </a:extLst>
          </p:cNvPr>
          <p:cNvSpPr txBox="1"/>
          <p:nvPr/>
        </p:nvSpPr>
        <p:spPr>
          <a:xfrm>
            <a:off x="125869" y="2839092"/>
            <a:ext cx="24306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l’Italia in ottemperanza all’art. 11 della Costituzione darà il suo contributo</a:t>
            </a: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seguendo le strade della diplomazia per cercare di mettere fine al conflitto ed aiutare i profughi ucraini in fuga dalla guerra.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A1448B6-2FC9-4750-9D3E-287412CA4061}"/>
              </a:ext>
            </a:extLst>
          </p:cNvPr>
          <p:cNvSpPr/>
          <p:nvPr/>
        </p:nvSpPr>
        <p:spPr>
          <a:xfrm>
            <a:off x="2641600" y="2354567"/>
            <a:ext cx="4615543" cy="3962400"/>
          </a:xfrm>
          <a:prstGeom prst="rect">
            <a:avLst/>
          </a:prstGeom>
          <a:blipFill dpi="0" rotWithShape="1">
            <a:blip r:embed="rId3"/>
            <a:srcRect/>
            <a:stretch>
              <a:fillRect t="-26000" r="-4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964A80-5F35-4433-ABF5-34F569E57C10}"/>
              </a:ext>
            </a:extLst>
          </p:cNvPr>
          <p:cNvSpPr/>
          <p:nvPr/>
        </p:nvSpPr>
        <p:spPr>
          <a:xfrm>
            <a:off x="7010400" y="3736776"/>
            <a:ext cx="4963886" cy="2982685"/>
          </a:xfrm>
          <a:prstGeom prst="rect">
            <a:avLst/>
          </a:prstGeom>
          <a:blipFill>
            <a:blip r:embed="rId4"/>
            <a:stretch>
              <a:fillRect l="-5000" t="-4000" r="-5000" b="-1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9A5CF5-3848-4188-9C5B-5D6050E4D795}"/>
              </a:ext>
            </a:extLst>
          </p:cNvPr>
          <p:cNvSpPr txBox="1"/>
          <p:nvPr/>
        </p:nvSpPr>
        <p:spPr>
          <a:xfrm>
            <a:off x="490311" y="877585"/>
            <a:ext cx="39152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Ovviamente i paesi del mondo cercano di mediare per la pace ma contemporaneamente inviano aiuti sia militare che umanitari.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F5FAEA-CFC9-494A-B664-7F1209CDF3C1}"/>
              </a:ext>
            </a:extLst>
          </p:cNvPr>
          <p:cNvSpPr txBox="1"/>
          <p:nvPr/>
        </p:nvSpPr>
        <p:spPr>
          <a:xfrm>
            <a:off x="232683" y="169699"/>
            <a:ext cx="4430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possiamo fare?</a:t>
            </a:r>
          </a:p>
        </p:txBody>
      </p:sp>
    </p:spTree>
    <p:extLst>
      <p:ext uri="{BB962C8B-B14F-4D97-AF65-F5344CB8AC3E}">
        <p14:creationId xmlns:p14="http://schemas.microsoft.com/office/powerpoint/2010/main" val="166229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5" grpId="0" animBg="1"/>
      <p:bldP spid="4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4F19054-78A0-4A2C-B582-11C0E683C49C}"/>
              </a:ext>
            </a:extLst>
          </p:cNvPr>
          <p:cNvSpPr/>
          <p:nvPr/>
        </p:nvSpPr>
        <p:spPr>
          <a:xfrm>
            <a:off x="6565506" y="1547854"/>
            <a:ext cx="5143500" cy="3614057"/>
          </a:xfrm>
          <a:prstGeom prst="rect">
            <a:avLst/>
          </a:prstGeom>
          <a:blipFill dpi="0" rotWithShape="1">
            <a:blip r:embed="rId2"/>
            <a:srcRect/>
            <a:stretch>
              <a:fillRect l="-5000" t="-4000" r="-5000" b="-1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BFEA74F-38C6-4C55-A06E-3AA249405244}"/>
              </a:ext>
            </a:extLst>
          </p:cNvPr>
          <p:cNvSpPr/>
          <p:nvPr/>
        </p:nvSpPr>
        <p:spPr>
          <a:xfrm>
            <a:off x="609599" y="1547855"/>
            <a:ext cx="5143499" cy="3614057"/>
          </a:xfrm>
          <a:prstGeom prst="rect">
            <a:avLst/>
          </a:prstGeom>
          <a:blipFill dpi="0" rotWithShape="1">
            <a:blip r:embed="rId3"/>
            <a:srcRect/>
            <a:stretch>
              <a:fillRect l="-5000" t="-5000" r="-5000" b="-13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7D95B7-DAD1-4D52-8FC9-5EF846BFCCF6}"/>
              </a:ext>
            </a:extLst>
          </p:cNvPr>
          <p:cNvSpPr txBox="1"/>
          <p:nvPr/>
        </p:nvSpPr>
        <p:spPr>
          <a:xfrm>
            <a:off x="609599" y="5565090"/>
            <a:ext cx="110994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L’Unione Europea importa il 36% di gas naturale dalla Russia, a differenza di altre nazioni che possiedono fonti di energia alternative e rinnovabili, l’Italia è costretta a farne maggiormente richiesta. Pertanto un’eventuale interruzione della fornitura provocherebbe notevoli disagi nel nostro Paese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0BE8BE-2A68-426E-A561-A45D4F5266C5}"/>
              </a:ext>
            </a:extLst>
          </p:cNvPr>
          <p:cNvSpPr txBox="1"/>
          <p:nvPr/>
        </p:nvSpPr>
        <p:spPr>
          <a:xfrm>
            <a:off x="2182387" y="148832"/>
            <a:ext cx="7953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Oltre alle conseguenze umanitarie abbiamo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anche quelle economiche...</a:t>
            </a:r>
          </a:p>
        </p:txBody>
      </p:sp>
    </p:spTree>
    <p:extLst>
      <p:ext uri="{BB962C8B-B14F-4D97-AF65-F5344CB8AC3E}">
        <p14:creationId xmlns:p14="http://schemas.microsoft.com/office/powerpoint/2010/main" val="17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496</Words>
  <Application>Microsoft Office PowerPoint</Application>
  <PresentationFormat>Widescreen</PresentationFormat>
  <Paragraphs>22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Sitka Banner</vt:lpstr>
      <vt:lpstr>Tema di Office</vt:lpstr>
      <vt:lpstr>Professoressa: Simeoli Vincenza Materia: Educazione Civica Alunno: Varriale Emanuel Francesco Classe: I D    Anno: 2021-22</vt:lpstr>
      <vt:lpstr>Art.11 della Costituzione Italiana</vt:lpstr>
      <vt:lpstr>24 Febbraio 2022 La guerra è iniziata. I russi alle porte di Kiev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Professoressa   Simeoli Vincenza Alunno   Varriale Emanuel Francesco Classe   I D</dc:title>
  <dc:creator>Compaq</dc:creator>
  <cp:lastModifiedBy>Vincenza Simeoli</cp:lastModifiedBy>
  <cp:revision>9</cp:revision>
  <dcterms:created xsi:type="dcterms:W3CDTF">2022-03-04T14:05:45Z</dcterms:created>
  <dcterms:modified xsi:type="dcterms:W3CDTF">2022-03-19T07:39:07Z</dcterms:modified>
</cp:coreProperties>
</file>