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corriere.it/esteri/22_febbraio_22/discorso-putin-lenin-ucraina-invasione-donbass-cosa-ha-detto-cfb4d046-93d3-11ec-b277-6e3576ab2932.s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14546" y="285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Perché c’è in atto una guerra</a:t>
            </a:r>
            <a:r>
              <a:rPr lang="it-IT" sz="2400" b="1" dirty="0" smtClean="0"/>
              <a:t> tra la Russia e l’Ucraina</a:t>
            </a:r>
            <a:r>
              <a:rPr lang="it-IT" sz="2400" dirty="0" smtClean="0"/>
              <a:t>? Cosa vuole il presidente russo </a:t>
            </a:r>
            <a:r>
              <a:rPr lang="it-IT" sz="2400" b="1" dirty="0" smtClean="0"/>
              <a:t>Vladimir Putin</a:t>
            </a:r>
            <a:r>
              <a:rPr lang="it-IT" sz="2400" dirty="0" smtClean="0"/>
              <a:t>? </a:t>
            </a:r>
            <a:endParaRPr lang="it-IT" sz="2400" dirty="0"/>
          </a:p>
        </p:txBody>
      </p:sp>
      <p:sp>
        <p:nvSpPr>
          <p:cNvPr id="1026" name="AutoShape 2" descr="Le news del 24 febbraio sulla guerra tra Russia e Ucra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Le news del 24 febbraio sulla guerra tra Russia e Ucra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85720" y="2000240"/>
            <a:ext cx="657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</a:t>
            </a:r>
            <a:r>
              <a:rPr lang="it-IT" dirty="0" smtClean="0"/>
              <a:t>guerra è scoppiata il 24 </a:t>
            </a:r>
            <a:r>
              <a:rPr lang="it-IT" dirty="0" smtClean="0"/>
              <a:t>febbraio. </a:t>
            </a:r>
            <a:r>
              <a:rPr lang="it-IT" dirty="0" smtClean="0"/>
              <a:t>Molti pensavano che le operazioni militari si sarebbero concluse in poco tempo, ma così non è stato. La Russia non è ancora arrivata alla vittoria e gli scontri si sono inaspriti, con attacchi sempre più frequenti che hanno colpito anche la popolazione </a:t>
            </a:r>
            <a:r>
              <a:rPr lang="it-IT" dirty="0" smtClean="0"/>
              <a:t>civile.</a:t>
            </a:r>
            <a:endParaRPr lang="it-IT" dirty="0"/>
          </a:p>
        </p:txBody>
      </p:sp>
      <p:sp>
        <p:nvSpPr>
          <p:cNvPr id="1030" name="AutoShape 6" descr="Ucraina, le foto del palazzo squarciato da un razzo in un quartiere  residenziale di Kie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2" name="AutoShape 8" descr="Ucraina, le foto del palazzo squarciato da un razzo in un quartiere  residenziale di Kie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 descr="1645865969615_rainewsebcfaddbdcaca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3500438"/>
            <a:ext cx="4714908" cy="3071794"/>
          </a:xfrm>
          <a:prstGeom prst="rect">
            <a:avLst/>
          </a:prstGeom>
        </p:spPr>
      </p:pic>
      <p:pic>
        <p:nvPicPr>
          <p:cNvPr id="1034" name="Picture 10" descr="Guerra Ucraina, raid a Leopoli: 35 morti e 57 feriti. Bombardato un centro  di addestramento, feriti cittadini olandesi. Ancora 400 italiani in Ucraina:  alcuni intrappolati - Gazzetta del Su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3643338" cy="2857496"/>
          </a:xfrm>
          <a:prstGeom prst="rect">
            <a:avLst/>
          </a:prstGeom>
          <a:noFill/>
        </p:spPr>
      </p:pic>
      <p:sp>
        <p:nvSpPr>
          <p:cNvPr id="10" name="Stella a 5 punte 9"/>
          <p:cNvSpPr/>
          <p:nvPr/>
        </p:nvSpPr>
        <p:spPr>
          <a:xfrm>
            <a:off x="7715272" y="642918"/>
            <a:ext cx="45719" cy="714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0"/>
            <a:ext cx="62151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Nel settimo giorno di offensiva russa in Ucraina</a:t>
            </a:r>
            <a:r>
              <a:rPr lang="it-IT" dirty="0" smtClean="0"/>
              <a:t>, </a:t>
            </a:r>
            <a:r>
              <a:rPr lang="it-IT" dirty="0" smtClean="0"/>
              <a:t>le sirene d'allarme per gli attacchi aerei </a:t>
            </a:r>
            <a:r>
              <a:rPr lang="it-IT" dirty="0" smtClean="0"/>
              <a:t>sono </a:t>
            </a:r>
            <a:r>
              <a:rPr lang="it-IT" dirty="0" smtClean="0"/>
              <a:t>suonate in tutta la regione di </a:t>
            </a:r>
            <a:r>
              <a:rPr lang="it-IT" dirty="0" smtClean="0"/>
              <a:t>Kiev. </a:t>
            </a:r>
            <a:r>
              <a:rPr lang="it-IT" dirty="0" smtClean="0"/>
              <a:t>Un allarme antiaereo è stato avvertito anche su </a:t>
            </a:r>
            <a:r>
              <a:rPr lang="it-IT" b="1" dirty="0" smtClean="0"/>
              <a:t>Kiev, </a:t>
            </a:r>
            <a:r>
              <a:rPr lang="it-IT" dirty="0" smtClean="0"/>
              <a:t>mentre ennesime, forti esplosioni sono state udite nella capitale in serata, come riporta il </a:t>
            </a:r>
            <a:r>
              <a:rPr lang="it-IT" i="1" dirty="0" smtClean="0"/>
              <a:t>Kiev </a:t>
            </a:r>
            <a:r>
              <a:rPr lang="it-IT" i="1" dirty="0" err="1" smtClean="0"/>
              <a:t>Independent</a:t>
            </a:r>
            <a:r>
              <a:rPr lang="it-IT" dirty="0" smtClean="0"/>
              <a:t>, anche nei pressi della principale stazione ferroviaria. La </a:t>
            </a:r>
            <a:r>
              <a:rPr lang="it-IT" dirty="0" smtClean="0"/>
              <a:t>Russia </a:t>
            </a:r>
            <a:r>
              <a:rPr lang="it-IT" dirty="0" smtClean="0"/>
              <a:t>ha fornito per la prima volta un </a:t>
            </a:r>
            <a:r>
              <a:rPr lang="it-IT" b="1" dirty="0" smtClean="0"/>
              <a:t>bilancio ufficiale delle sue vittime </a:t>
            </a:r>
            <a:r>
              <a:rPr lang="it-IT" dirty="0" smtClean="0"/>
              <a:t>nell'offensiva in Ucraina, parlando di </a:t>
            </a:r>
            <a:r>
              <a:rPr lang="it-IT" b="1" dirty="0" smtClean="0"/>
              <a:t>498 soldati uccisi</a:t>
            </a:r>
            <a:r>
              <a:rPr lang="it-IT" dirty="0" smtClean="0"/>
              <a:t> e 1.597 </a:t>
            </a:r>
            <a:r>
              <a:rPr lang="it-IT" dirty="0" smtClean="0"/>
              <a:t>feriti.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286248" y="3286124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L'ufficio </a:t>
            </a:r>
            <a:r>
              <a:rPr lang="it-IT" dirty="0" smtClean="0"/>
              <a:t>per i diritti umani delle Nazioni Unite afferma che 227 civili sono stati uccisi nei primi cinque giorni dell'invasione </a:t>
            </a:r>
            <a:r>
              <a:rPr lang="it-IT" dirty="0" smtClean="0"/>
              <a:t>russa. </a:t>
            </a:r>
            <a:r>
              <a:rPr lang="it-IT" dirty="0" smtClean="0"/>
              <a:t>Funzionari affermano che altri 525 civili sono stati feriti in tutta l'Ucraina durante il conflitto.</a:t>
            </a:r>
          </a:p>
          <a:p>
            <a:r>
              <a:rPr lang="it-IT" dirty="0" smtClean="0"/>
              <a:t>"La maggior parte di queste vittime sono state causate dall'uso di armi </a:t>
            </a:r>
            <a:r>
              <a:rPr lang="it-IT" dirty="0" smtClean="0"/>
              <a:t>esplosive.</a:t>
            </a:r>
            <a:r>
              <a:rPr lang="it-IT" b="1" dirty="0" smtClean="0"/>
              <a:t> </a:t>
            </a:r>
            <a:r>
              <a:rPr lang="it-IT" dirty="0" smtClean="0"/>
              <a:t>L'organizzazione </a:t>
            </a:r>
            <a:r>
              <a:rPr lang="it-IT" dirty="0" smtClean="0"/>
              <a:t>afferma di ritenere che il vero bilancio delle vittime sia "notevolmente più alto</a:t>
            </a:r>
            <a:r>
              <a:rPr lang="it-IT" dirty="0" smtClean="0"/>
              <a:t>". </a:t>
            </a:r>
            <a:r>
              <a:rPr lang="it-IT" dirty="0" smtClean="0"/>
              <a:t>Le cifre del governo ucraino, invece, parlano di 2000 civili uccisi e 1.684 feriti.</a:t>
            </a:r>
            <a:endParaRPr lang="it-IT" dirty="0"/>
          </a:p>
        </p:txBody>
      </p:sp>
      <p:pic>
        <p:nvPicPr>
          <p:cNvPr id="15362" name="Picture 2" descr="Guerra Ucraina-Russia: le ultime notizie di oggi venerdì 25 febbraio 2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3643338" cy="3071834"/>
          </a:xfrm>
          <a:prstGeom prst="rect">
            <a:avLst/>
          </a:prstGeom>
          <a:noFill/>
        </p:spPr>
      </p:pic>
      <p:pic>
        <p:nvPicPr>
          <p:cNvPr id="15364" name="Picture 4" descr="L'Ucraina nella morsa della guerra, i morti sono migliaia. Oggi il secondo round dei negoziat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714356"/>
            <a:ext cx="2500330" cy="225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214290"/>
            <a:ext cx="657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 smtClean="0"/>
              <a:t>L'Ucraina è divisa in 24 regioni e una repubblica autonoma: la </a:t>
            </a:r>
            <a:r>
              <a:rPr lang="it-IT" b="1" dirty="0" smtClean="0"/>
              <a:t>Crimea</a:t>
            </a:r>
            <a:r>
              <a:rPr lang="it-IT" dirty="0" smtClean="0"/>
              <a:t>. Tra queste regioni c’è il </a:t>
            </a:r>
            <a:r>
              <a:rPr lang="it-IT" b="1" dirty="0" err="1" smtClean="0"/>
              <a:t>Donbass</a:t>
            </a:r>
            <a:r>
              <a:rPr lang="it-IT" b="1" dirty="0" smtClean="0"/>
              <a:t>.</a:t>
            </a:r>
            <a:r>
              <a:rPr lang="it-IT" dirty="0" smtClean="0"/>
              <a:t> </a:t>
            </a:r>
            <a:endParaRPr lang="it-IT" dirty="0" smtClean="0"/>
          </a:p>
          <a:p>
            <a:pPr fontAlgn="base"/>
            <a:r>
              <a:rPr lang="it-IT" dirty="0" smtClean="0"/>
              <a:t>Il </a:t>
            </a:r>
            <a:r>
              <a:rPr lang="it-IT" dirty="0" err="1" smtClean="0"/>
              <a:t>Donbass</a:t>
            </a:r>
            <a:r>
              <a:rPr lang="it-IT" dirty="0" smtClean="0"/>
              <a:t> </a:t>
            </a:r>
            <a:r>
              <a:rPr lang="it-IT" dirty="0" smtClean="0"/>
              <a:t>è </a:t>
            </a:r>
            <a:r>
              <a:rPr lang="it-IT" dirty="0" smtClean="0"/>
              <a:t>un'area dell'Ucraina orientale suddivisa in tre regioni: quella di </a:t>
            </a:r>
            <a:r>
              <a:rPr lang="it-IT" b="1" dirty="0" err="1" smtClean="0"/>
              <a:t>Donetsk</a:t>
            </a:r>
            <a:r>
              <a:rPr lang="it-IT" dirty="0" smtClean="0"/>
              <a:t>, che è la città principale; quella di </a:t>
            </a:r>
            <a:r>
              <a:rPr lang="it-IT" b="1" dirty="0" err="1" smtClean="0"/>
              <a:t>Luhansk</a:t>
            </a:r>
            <a:r>
              <a:rPr lang="it-IT" dirty="0" smtClean="0"/>
              <a:t> e quella di </a:t>
            </a:r>
            <a:r>
              <a:rPr lang="it-IT" b="1" dirty="0" err="1" smtClean="0"/>
              <a:t>Dnipropetrovsk</a:t>
            </a:r>
            <a:r>
              <a:rPr lang="it-IT" dirty="0" smtClean="0"/>
              <a:t>. </a:t>
            </a:r>
            <a:r>
              <a:rPr lang="it-IT" dirty="0" smtClean="0"/>
              <a:t>In questa zona tutto, o quasi, è a </a:t>
            </a:r>
            <a:r>
              <a:rPr lang="it-IT" b="1" dirty="0" smtClean="0"/>
              <a:t>predominanza russa</a:t>
            </a:r>
            <a:r>
              <a:rPr lang="it-IT" dirty="0" smtClean="0"/>
              <a:t>: dalla lingua alla chiesa.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435769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dirty="0" smtClean="0"/>
              <a:t>Il presidente russo ritiene che il suo Paese abbia un </a:t>
            </a:r>
            <a:r>
              <a:rPr lang="it-IT" b="1" dirty="0" smtClean="0"/>
              <a:t>«diritto storico» sull’Ucraina, che faceva parte dell’Unione Sovietica fino al collasso del 1991</a:t>
            </a:r>
            <a:r>
              <a:rPr lang="it-IT" dirty="0" smtClean="0"/>
              <a:t>: lo ha anche scritto apertamente in un lungo articolo pubblicato lo scorso anno, in cui definisce </a:t>
            </a:r>
            <a:r>
              <a:rPr lang="it-IT" u="sng" dirty="0" smtClean="0">
                <a:hlinkClick r:id="rId2"/>
              </a:rPr>
              <a:t>Russia e Ucraina «una nazione</a:t>
            </a:r>
            <a:r>
              <a:rPr lang="it-IT" u="sng" dirty="0" smtClean="0">
                <a:hlinkClick r:id="rId2"/>
              </a:rPr>
              <a:t>»</a:t>
            </a:r>
            <a:r>
              <a:rPr lang="it-IT" dirty="0" smtClean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crollo dell’Unione Sovietica ha lasciato profonde cicatrici in parte del popolo russo: l</a:t>
            </a:r>
            <a:r>
              <a:rPr lang="it-IT" b="1" dirty="0" smtClean="0"/>
              <a:t>o stesso Putin lo aveva definito «la più grande catastrofe geopolitica» e l’Ucraina era stata la perdita più dolorosa</a:t>
            </a:r>
            <a:r>
              <a:rPr lang="it-IT" dirty="0" smtClean="0"/>
              <a:t>. </a:t>
            </a:r>
            <a:r>
              <a:rPr lang="it-IT" u="sng" dirty="0" smtClean="0">
                <a:hlinkClick r:id="rId2"/>
              </a:rPr>
              <a:t>Nel </a:t>
            </a:r>
            <a:r>
              <a:rPr lang="it-IT" u="sng" dirty="0" smtClean="0">
                <a:hlinkClick r:id="rId2"/>
              </a:rPr>
              <a:t>discorso di </a:t>
            </a:r>
            <a:r>
              <a:rPr lang="it-IT" u="sng" dirty="0" smtClean="0">
                <a:hlinkClick r:id="rId2"/>
              </a:rPr>
              <a:t>lunedì</a:t>
            </a:r>
            <a:r>
              <a:rPr lang="it-IT" dirty="0" smtClean="0"/>
              <a:t>, 48 ore prima di ordinare l’invasione, ha accusato i leader bolscevichi di aver strappato pezzi di territorio all’Unione Sovietica per formare l’Ucraina. In molti, scrive David </a:t>
            </a:r>
            <a:r>
              <a:rPr lang="it-IT" dirty="0" err="1" smtClean="0"/>
              <a:t>Sanger</a:t>
            </a:r>
            <a:r>
              <a:rPr lang="it-IT" dirty="0" smtClean="0"/>
              <a:t> sul </a:t>
            </a:r>
            <a:r>
              <a:rPr lang="it-IT" i="1" dirty="0" smtClean="0"/>
              <a:t>New York </a:t>
            </a:r>
            <a:r>
              <a:rPr lang="it-IT" i="1" dirty="0" err="1" smtClean="0"/>
              <a:t>Times</a:t>
            </a:r>
            <a:r>
              <a:rPr lang="it-IT" dirty="0" smtClean="0"/>
              <a:t>, ritengono che Putin si ritenga ora </a:t>
            </a:r>
            <a:r>
              <a:rPr lang="it-IT" b="1" dirty="0" smtClean="0"/>
              <a:t>«in missione per correggere questo errore»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14338" name="Picture 2" descr="Crisi Ucraina, 4 semplici domande per capire cosa sta succede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3116"/>
            <a:ext cx="4714908" cy="2028828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85720" y="328612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Perche è scoppiata?</a:t>
            </a:r>
            <a:endParaRPr lang="it-IT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5966</TotalTime>
  <Words>174</Words>
  <PresentationFormat>Presentazione su schermo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25</cp:revision>
  <dcterms:created xsi:type="dcterms:W3CDTF">2022-03-19T10:56:17Z</dcterms:created>
  <dcterms:modified xsi:type="dcterms:W3CDTF">2022-03-23T14:33:38Z</dcterms:modified>
</cp:coreProperties>
</file>