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4AD2"/>
    <a:srgbClr val="37B6F5"/>
    <a:srgbClr val="60CC65"/>
    <a:srgbClr val="F8660C"/>
    <a:srgbClr val="EF1D07"/>
    <a:srgbClr val="F76987"/>
    <a:srgbClr val="F169AD"/>
    <a:srgbClr val="B70D5A"/>
    <a:srgbClr val="E95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9CFE-1138-44DE-8860-87D93E187D53}" type="datetimeFigureOut">
              <a:rPr lang="it-IT" smtClean="0"/>
              <a:pPr/>
              <a:t>22/03/2022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CDB0-417E-4426-898B-C454791FF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9CFE-1138-44DE-8860-87D93E187D53}" type="datetimeFigureOut">
              <a:rPr lang="it-IT" smtClean="0"/>
              <a:pPr/>
              <a:t>22/03/2022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CDB0-417E-4426-898B-C454791FF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9CFE-1138-44DE-8860-87D93E187D53}" type="datetimeFigureOut">
              <a:rPr lang="it-IT" smtClean="0"/>
              <a:pPr/>
              <a:t>22/03/2022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CDB0-417E-4426-898B-C454791FF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9CFE-1138-44DE-8860-87D93E187D53}" type="datetimeFigureOut">
              <a:rPr lang="it-IT" smtClean="0"/>
              <a:pPr/>
              <a:t>22/03/2022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CDB0-417E-4426-898B-C454791FF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9CFE-1138-44DE-8860-87D93E187D53}" type="datetimeFigureOut">
              <a:rPr lang="it-IT" smtClean="0"/>
              <a:pPr/>
              <a:t>22/03/2022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CDB0-417E-4426-898B-C454791FF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9CFE-1138-44DE-8860-87D93E187D53}" type="datetimeFigureOut">
              <a:rPr lang="it-IT" smtClean="0"/>
              <a:pPr/>
              <a:t>22/03/2022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CDB0-417E-4426-898B-C454791FF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9CFE-1138-44DE-8860-87D93E187D53}" type="datetimeFigureOut">
              <a:rPr lang="it-IT" smtClean="0"/>
              <a:pPr/>
              <a:t>22/03/2022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CDB0-417E-4426-898B-C454791FF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9CFE-1138-44DE-8860-87D93E187D53}" type="datetimeFigureOut">
              <a:rPr lang="it-IT" smtClean="0"/>
              <a:pPr/>
              <a:t>22/03/2022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CDB0-417E-4426-898B-C454791FF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9CFE-1138-44DE-8860-87D93E187D53}" type="datetimeFigureOut">
              <a:rPr lang="it-IT" smtClean="0"/>
              <a:pPr/>
              <a:t>22/03/2022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CDB0-417E-4426-898B-C454791FF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9CFE-1138-44DE-8860-87D93E187D53}" type="datetimeFigureOut">
              <a:rPr lang="it-IT" smtClean="0"/>
              <a:pPr/>
              <a:t>22/03/2022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CDB0-417E-4426-898B-C454791FF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9CFE-1138-44DE-8860-87D93E187D53}" type="datetimeFigureOut">
              <a:rPr lang="it-IT" smtClean="0"/>
              <a:pPr/>
              <a:t>22/03/2022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CDB0-417E-4426-898B-C454791FF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C9CFE-1138-44DE-8860-87D93E187D53}" type="datetimeFigureOut">
              <a:rPr lang="it-IT" smtClean="0"/>
              <a:pPr/>
              <a:t>22/03/2022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8CDB0-417E-4426-898B-C454791FFAD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4968552" cy="116205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600" b="0" dirty="0">
                <a:solidFill>
                  <a:srgbClr val="60CC65"/>
                </a:solidFill>
              </a:rPr>
              <a:t>𝓘 𝓼𝓮𝓼𝓽𝓲 𝓬𝓪𝓷𝓽𝓲 𝓭𝓮𝓵𝓵𝓪                      𝓓𝓲𝓿𝓲𝓷𝓪 𝓒𝓸𝓶𝓶𝓮𝓭𝓲𝓪:</a:t>
            </a:r>
            <a:endParaRPr lang="it-IT" sz="3600" dirty="0">
              <a:solidFill>
                <a:srgbClr val="60CC65"/>
              </a:solidFill>
            </a:endParaRPr>
          </a:p>
        </p:txBody>
      </p:sp>
      <p:pic>
        <p:nvPicPr>
          <p:cNvPr id="5" name="Segnaposto contenuto 4" descr="86a2478e-2db4-11eb-b83d-41802abb4d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2348880"/>
            <a:ext cx="4860230" cy="3622946"/>
          </a:xfrm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1520" y="1772816"/>
            <a:ext cx="3635896" cy="4680520"/>
          </a:xfrm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it-IT" sz="2000" dirty="0"/>
              <a:t>Il sesto canto di ogni canto della </a:t>
            </a:r>
            <a:r>
              <a:rPr lang="it-IT" sz="2000" b="1" dirty="0">
                <a:solidFill>
                  <a:srgbClr val="60CC65"/>
                </a:solidFill>
              </a:rPr>
              <a:t>Divina Commedia </a:t>
            </a:r>
            <a:r>
              <a:rPr lang="it-IT" sz="2000" dirty="0"/>
              <a:t>di Dante Alighieri, tratta di un argomento politico. </a:t>
            </a:r>
          </a:p>
          <a:p>
            <a:r>
              <a:rPr lang="it-IT" sz="2000" dirty="0"/>
              <a:t>Precisamente:</a:t>
            </a:r>
          </a:p>
          <a:p>
            <a:pPr>
              <a:buFont typeface="Wingdings" pitchFamily="2" charset="2"/>
              <a:buChar char="§"/>
            </a:pPr>
            <a:r>
              <a:rPr lang="it-IT" sz="2000" dirty="0"/>
              <a:t> il </a:t>
            </a:r>
            <a:r>
              <a:rPr lang="it-IT" sz="2000" dirty="0" err="1"/>
              <a:t>VI</a:t>
            </a:r>
            <a:r>
              <a:rPr lang="it-IT" sz="2000" dirty="0"/>
              <a:t> canto dell’</a:t>
            </a:r>
            <a:r>
              <a:rPr lang="it-IT" sz="2000" dirty="0">
                <a:solidFill>
                  <a:srgbClr val="EF1D07"/>
                </a:solidFill>
              </a:rPr>
              <a:t>𝓘𝓷𝓯𝓮𝓻𝓷𝓸</a:t>
            </a:r>
            <a:r>
              <a:rPr lang="it-IT" sz="2000" dirty="0"/>
              <a:t> è dedicato alla dimissione cittadina di Firenze;</a:t>
            </a:r>
          </a:p>
          <a:p>
            <a:pPr>
              <a:buFont typeface="Wingdings" pitchFamily="2" charset="2"/>
              <a:buChar char="§"/>
            </a:pPr>
            <a:r>
              <a:rPr lang="it-IT" sz="2000" dirty="0"/>
              <a:t> il </a:t>
            </a:r>
            <a:r>
              <a:rPr lang="it-IT" sz="2000" dirty="0" err="1"/>
              <a:t>VI</a:t>
            </a:r>
            <a:r>
              <a:rPr lang="it-IT" sz="2000" dirty="0"/>
              <a:t> canto del </a:t>
            </a:r>
            <a:r>
              <a:rPr lang="it-IT" sz="2000" dirty="0">
                <a:solidFill>
                  <a:srgbClr val="F8660C"/>
                </a:solidFill>
              </a:rPr>
              <a:t>𝓟𝓾𝓻𝓰𝓪𝓽𝓸𝓻𝓲𝓸 </a:t>
            </a:r>
            <a:r>
              <a:rPr lang="it-IT" sz="2000" dirty="0"/>
              <a:t>invece è dedicato  a quella nazionale dell’Italia;</a:t>
            </a:r>
          </a:p>
          <a:p>
            <a:pPr>
              <a:buFont typeface="Wingdings" pitchFamily="2" charset="2"/>
              <a:buChar char="§"/>
            </a:pPr>
            <a:r>
              <a:rPr lang="it-IT" sz="2000" dirty="0"/>
              <a:t> il </a:t>
            </a:r>
            <a:r>
              <a:rPr lang="it-IT" sz="2000" dirty="0" err="1"/>
              <a:t>VI</a:t>
            </a:r>
            <a:r>
              <a:rPr lang="it-IT" sz="2000" dirty="0"/>
              <a:t> canto del </a:t>
            </a:r>
            <a:r>
              <a:rPr lang="it-IT" sz="2000" dirty="0">
                <a:solidFill>
                  <a:srgbClr val="37B6F5"/>
                </a:solidFill>
              </a:rPr>
              <a:t>𝓟𝓪𝓻𝓪𝓭𝓲𝓼𝓸</a:t>
            </a:r>
            <a:r>
              <a:rPr lang="it-IT" sz="2000" dirty="0"/>
              <a:t>infine è dedicato alla dimensione universale dell’Impero.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24936" cy="130606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4400" b="0" dirty="0">
                <a:solidFill>
                  <a:srgbClr val="EF1D07"/>
                </a:solidFill>
              </a:rPr>
              <a:t>𝓘𝓷𝓿𝓮𝓽𝓽𝓲𝓿𝓪 𝓬𝓸𝓷𝓽𝓻𝓸 𝓕𝓲𝓻𝓮𝓷𝔃𝓮                                                            (𝓘𝓷𝓯𝓮𝓻𝓷𝓸, 𝓥𝓘):</a:t>
            </a:r>
            <a:endParaRPr lang="it-IT" sz="4400" dirty="0">
              <a:solidFill>
                <a:srgbClr val="EF1D07"/>
              </a:solidFill>
            </a:endParaRPr>
          </a:p>
        </p:txBody>
      </p:sp>
      <p:pic>
        <p:nvPicPr>
          <p:cNvPr id="5" name="Segnaposto contenuto 4" descr="canto-6-inferno-dan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708920"/>
            <a:ext cx="4968552" cy="2675737"/>
          </a:xfrm>
          <a:ln>
            <a:noFill/>
          </a:ln>
          <a:effectLst>
            <a:glow rad="101600">
              <a:srgbClr val="EF1D07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64088" y="2348880"/>
            <a:ext cx="3636912" cy="3456384"/>
          </a:xfrm>
          <a:ln>
            <a:noFill/>
          </a:ln>
          <a:effectLst>
            <a:glow rad="63500">
              <a:srgbClr val="EF1D07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r>
              <a:rPr lang="it-IT" sz="2000" dirty="0"/>
              <a:t>Nel </a:t>
            </a:r>
            <a:r>
              <a:rPr lang="it-IT" sz="2000" dirty="0" err="1"/>
              <a:t>VI</a:t>
            </a:r>
            <a:r>
              <a:rPr lang="it-IT" sz="2000" dirty="0"/>
              <a:t> canto dell’</a:t>
            </a:r>
            <a:r>
              <a:rPr lang="it-IT" sz="2000" dirty="0">
                <a:solidFill>
                  <a:srgbClr val="EF1D07"/>
                </a:solidFill>
              </a:rPr>
              <a:t>𝓘𝓷𝓯𝓮𝓻𝓷𝓸</a:t>
            </a:r>
            <a:r>
              <a:rPr lang="it-IT" sz="2000" dirty="0"/>
              <a:t> Dante e Virgilio incontrano </a:t>
            </a:r>
            <a:r>
              <a:rPr lang="it-IT" sz="2000" b="1" dirty="0" err="1">
                <a:solidFill>
                  <a:srgbClr val="EF1D07"/>
                </a:solidFill>
              </a:rPr>
              <a:t>Ciacco</a:t>
            </a:r>
            <a:r>
              <a:rPr lang="it-IT" sz="2000" dirty="0"/>
              <a:t>, che si rivolge a Dante e gli descrive la situazione specifica della città legata all’esperienza personale di Dante, cioè </a:t>
            </a:r>
            <a:r>
              <a:rPr lang="it-IT" sz="2000" b="1" dirty="0">
                <a:solidFill>
                  <a:srgbClr val="EF1D07"/>
                </a:solidFill>
              </a:rPr>
              <a:t>Firenze</a:t>
            </a:r>
            <a:r>
              <a:rPr lang="it-IT" sz="2000" dirty="0"/>
              <a:t>. Secondo la profezia di </a:t>
            </a:r>
            <a:r>
              <a:rPr lang="it-IT" sz="2000" dirty="0" err="1"/>
              <a:t>Ciacco</a:t>
            </a:r>
            <a:r>
              <a:rPr lang="it-IT" sz="2000" dirty="0"/>
              <a:t> su Firenze ci sarebbe stata una lotta tra Bianchi e Neri, con la conseguente vittoria dei Neri grazie all’aiuto di  Papa Bonifacio VIII.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363272" cy="116205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4000" b="0" dirty="0">
                <a:solidFill>
                  <a:srgbClr val="F8660C"/>
                </a:solidFill>
              </a:rPr>
              <a:t>𝓘𝓷𝓿𝓮𝓽𝓽𝓲𝓿𝓪 𝓬𝓸𝓷𝓽𝓻𝓸 𝓵'𝓘𝓽𝓪𝓵𝓲𝓪            (𝓟𝓾𝓻𝓰𝓪𝓽𝓸𝓻𝓲𝓸, 𝓥𝓘):</a:t>
            </a:r>
            <a:endParaRPr lang="it-IT" sz="4000" dirty="0">
              <a:solidFill>
                <a:srgbClr val="F8660C"/>
              </a:solidFill>
            </a:endParaRPr>
          </a:p>
        </p:txBody>
      </p:sp>
      <p:pic>
        <p:nvPicPr>
          <p:cNvPr id="7" name="Segnaposto contenuto 6" descr="sordello-159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772816"/>
            <a:ext cx="3549814" cy="4536504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427984" y="2060848"/>
            <a:ext cx="4464496" cy="3816424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it-IT" sz="2400" dirty="0"/>
              <a:t>Nel </a:t>
            </a:r>
            <a:r>
              <a:rPr lang="it-IT" sz="2400" dirty="0" err="1"/>
              <a:t>VI</a:t>
            </a:r>
            <a:r>
              <a:rPr lang="it-IT" sz="2400" dirty="0"/>
              <a:t> canto del </a:t>
            </a:r>
            <a:r>
              <a:rPr lang="it-IT" sz="2400" dirty="0">
                <a:solidFill>
                  <a:srgbClr val="F8660C"/>
                </a:solidFill>
              </a:rPr>
              <a:t>𝓟𝓾𝓻𝓰𝓪𝓽𝓸𝓻𝓲𝓸</a:t>
            </a:r>
            <a:r>
              <a:rPr lang="it-IT" sz="2400" dirty="0"/>
              <a:t>Dante e Virgilio incontrano </a:t>
            </a:r>
            <a:r>
              <a:rPr lang="it-IT" sz="2400" b="1" dirty="0" err="1">
                <a:solidFill>
                  <a:srgbClr val="F8660C"/>
                </a:solidFill>
              </a:rPr>
              <a:t>Sordello</a:t>
            </a:r>
            <a:r>
              <a:rPr lang="it-IT" sz="2400" b="1" dirty="0">
                <a:solidFill>
                  <a:srgbClr val="F8660C"/>
                </a:solidFill>
              </a:rPr>
              <a:t> da Mantova</a:t>
            </a:r>
            <a:r>
              <a:rPr lang="it-IT" sz="2400" dirty="0"/>
              <a:t>. L’</a:t>
            </a:r>
            <a:r>
              <a:rPr lang="it-IT" sz="2400" b="1" dirty="0">
                <a:solidFill>
                  <a:srgbClr val="F8660C"/>
                </a:solidFill>
              </a:rPr>
              <a:t>Italia</a:t>
            </a:r>
            <a:r>
              <a:rPr lang="it-IT" sz="2400" dirty="0"/>
              <a:t> non è più signora di province, ma luogo di vizi, afferma inoltre l’inutilità delle leggi di Giustiniano. Ci fu inoltre un giudizio negativo su Alberto I d’Austria, il cui abbandono dell’Italia causa dei contrasti all’interno delle città. 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116205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4000" b="0" dirty="0">
                <a:solidFill>
                  <a:srgbClr val="37B6F5"/>
                </a:solidFill>
              </a:rPr>
              <a:t>𝓘𝓷𝓿𝓮𝓽𝓽𝓲𝓿𝓪 𝓬𝓸𝓷𝓽𝓻𝓸 𝓵'𝓘𝓶𝓹𝓮𝓻𝓸     (𝓟𝓪𝓻𝓪𝓭𝓲𝓼𝓸, 𝓥𝓘):</a:t>
            </a:r>
            <a:endParaRPr lang="it-IT" sz="4000" dirty="0">
              <a:solidFill>
                <a:srgbClr val="37B6F5"/>
              </a:solidFill>
            </a:endParaRPr>
          </a:p>
        </p:txBody>
      </p:sp>
      <p:pic>
        <p:nvPicPr>
          <p:cNvPr id="5" name="Segnaposto contenuto 4" descr="Paradiso di Dan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00808"/>
            <a:ext cx="3368782" cy="4680520"/>
          </a:xfr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16016" y="1844824"/>
            <a:ext cx="3960440" cy="4464496"/>
          </a:xfr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r>
              <a:rPr lang="it-IT" sz="2400" dirty="0"/>
              <a:t>Infine nel </a:t>
            </a:r>
            <a:r>
              <a:rPr lang="it-IT" sz="2400" dirty="0" err="1"/>
              <a:t>VI</a:t>
            </a:r>
            <a:r>
              <a:rPr lang="it-IT" sz="2400" dirty="0"/>
              <a:t> canto del             </a:t>
            </a:r>
            <a:r>
              <a:rPr lang="it-IT" sz="2400" dirty="0">
                <a:solidFill>
                  <a:srgbClr val="37B6F5"/>
                </a:solidFill>
              </a:rPr>
              <a:t>𝓟𝓪𝓻𝓪𝓭𝓲𝓼𝓸 </a:t>
            </a:r>
            <a:r>
              <a:rPr lang="it-IT" sz="2400" dirty="0"/>
              <a:t>Dante incontra </a:t>
            </a:r>
            <a:r>
              <a:rPr lang="it-IT" sz="2400" b="1" dirty="0">
                <a:solidFill>
                  <a:srgbClr val="37B6F5"/>
                </a:solidFill>
              </a:rPr>
              <a:t>Giustiniano</a:t>
            </a:r>
            <a:r>
              <a:rPr lang="it-IT" sz="2400" dirty="0"/>
              <a:t>, Guelfi e Ghibellini, che laceravano il grande tessuto unitario della vita morale e sociale, e pretendono di farsi interpreti della chiesa e dell’</a:t>
            </a:r>
            <a:r>
              <a:rPr lang="it-IT" sz="2400" b="1" dirty="0">
                <a:solidFill>
                  <a:srgbClr val="37B6F5"/>
                </a:solidFill>
              </a:rPr>
              <a:t>Impero</a:t>
            </a:r>
            <a:r>
              <a:rPr lang="it-IT" sz="2400" dirty="0"/>
              <a:t>, ma nel momento in cui contrappongono li fanno decadere nella loro funzione universalistica, e Giustiniano sarà l’autorità che interverrà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>
                <a:solidFill>
                  <a:srgbClr val="A14AD2"/>
                </a:solidFill>
              </a:rPr>
              <a:t>𝓟𝓸𝔀𝓮𝓻 𝓹𝓸𝓲𝓷𝓽 𝓭𝓲: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483768" y="5301208"/>
            <a:ext cx="4248472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3600" dirty="0"/>
              <a:t>𝑀𝒶𝓇𝓉𝒾𝓃𝒶 𝒟𝒶𝓋𝒾𝒹𝑒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411760" y="4005064"/>
            <a:ext cx="4464496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3600" dirty="0"/>
              <a:t>𝒟𝒶𝓃𝒾𝑒𝓁𝒶 𝒞𝒽𝒾𝒶𝓃𝑒𝓈𝑒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267744" y="2636912"/>
            <a:ext cx="468052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3600" dirty="0"/>
              <a:t>𝒟𝑒𝓃𝒾𝓈𝑒</a:t>
            </a:r>
            <a:r>
              <a:rPr lang="it-IT" dirty="0"/>
              <a:t> </a:t>
            </a:r>
            <a:r>
              <a:rPr lang="it-IT" sz="3600" dirty="0"/>
              <a:t>𝒜𝓊𝓇𝒾𝑒𝓂𝓂𝒶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242</TotalTime>
  <Words>285</Words>
  <Application>Microsoft Office PowerPoint</Application>
  <PresentationFormat>Presentazione su schermo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di Office</vt:lpstr>
      <vt:lpstr>𝓘 𝓼𝓮𝓼𝓽𝓲 𝓬𝓪𝓷𝓽𝓲 𝓭𝓮𝓵𝓵𝓪                      𝓓𝓲𝓿𝓲𝓷𝓪 𝓒𝓸𝓶𝓶𝓮𝓭𝓲𝓪:</vt:lpstr>
      <vt:lpstr>𝓘𝓷𝓿𝓮𝓽𝓽𝓲𝓿𝓪 𝓬𝓸𝓷𝓽𝓻𝓸 𝓕𝓲𝓻𝓮𝓷𝔃𝓮                                                            (𝓘𝓷𝓯𝓮𝓻𝓷𝓸, 𝓥𝓘):</vt:lpstr>
      <vt:lpstr>𝓘𝓷𝓿𝓮𝓽𝓽𝓲𝓿𝓪 𝓬𝓸𝓷𝓽𝓻𝓸 𝓵'𝓘𝓽𝓪𝓵𝓲𝓪            (𝓟𝓾𝓻𝓰𝓪𝓽𝓸𝓻𝓲𝓸, 𝓥𝓘):</vt:lpstr>
      <vt:lpstr>𝓘𝓷𝓿𝓮𝓽𝓽𝓲𝓿𝓪 𝓬𝓸𝓷𝓽𝓻𝓸 𝓵'𝓘𝓶𝓹𝓮𝓻𝓸     (𝓟𝓪𝓻𝓪𝓭𝓲𝓼𝓸, 𝓥𝓘):</vt:lpstr>
      <vt:lpstr>𝓟𝓸𝔀𝓮𝓻 𝓹𝓸𝓲𝓷𝓽 𝓭𝓲: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Gennaro Chianese</dc:creator>
  <cp:lastModifiedBy>Maia</cp:lastModifiedBy>
  <cp:revision>27</cp:revision>
  <dcterms:created xsi:type="dcterms:W3CDTF">2022-03-02T22:06:24Z</dcterms:created>
  <dcterms:modified xsi:type="dcterms:W3CDTF">2022-03-22T17:56:31Z</dcterms:modified>
</cp:coreProperties>
</file>