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1" clrIdx="0">
    <p:extLst>
      <p:ext uri="{19B8F6BF-5375-455C-9EA6-DF929625EA0E}">
        <p15:presenceInfo xmlns:p15="http://schemas.microsoft.com/office/powerpoint/2012/main" userId="Ute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B7EEE44-6787-4386-BD0D-1DD3215CDD7D}" type="datetimeFigureOut">
              <a:rPr lang="it-IT" smtClean="0"/>
              <a:t>09/05/2022</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215176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B7EEE44-6787-4386-BD0D-1DD3215CDD7D}" type="datetimeFigureOut">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59616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B7EEE44-6787-4386-BD0D-1DD3215CDD7D}" type="datetimeFigureOut">
              <a:rPr lang="it-IT" smtClean="0"/>
              <a:t>09/05/2022</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32869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B7EEE44-6787-4386-BD0D-1DD3215CDD7D}" type="datetimeFigureOut">
              <a:rPr lang="it-IT" smtClean="0"/>
              <a:t>09/05/2022</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42BF4C13-D90E-48C8-A88E-4366F3CE27D7}"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994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B7EEE44-6787-4386-BD0D-1DD3215CDD7D}" type="datetimeFigureOut">
              <a:rPr lang="it-IT" smtClean="0"/>
              <a:t>09/05/2022</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17785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0B7EEE44-6787-4386-BD0D-1DD3215CDD7D}" type="datetimeFigureOut">
              <a:rPr lang="it-IT" smtClean="0"/>
              <a:t>09/05/2022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188909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0B7EEE44-6787-4386-BD0D-1DD3215CDD7D}" type="datetimeFigureOut">
              <a:rPr lang="it-IT" smtClean="0"/>
              <a:t>09/05/2022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6218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B7EEE44-6787-4386-BD0D-1DD3215CDD7D}" type="datetimeFigureOut">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2852635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B7EEE44-6787-4386-BD0D-1DD3215CDD7D}" type="datetimeFigureOut">
              <a:rPr lang="it-IT" smtClean="0"/>
              <a:t>09/05/2022</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148531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B7EEE44-6787-4386-BD0D-1DD3215CDD7D}" type="datetimeFigureOut">
              <a:rPr lang="it-IT" smtClean="0"/>
              <a:t>09/05/2022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146597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B7EEE44-6787-4386-BD0D-1DD3215CDD7D}" type="datetimeFigureOut">
              <a:rPr lang="it-IT" smtClean="0"/>
              <a:t>09/05/2022</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40381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B7EEE44-6787-4386-BD0D-1DD3215CDD7D}" type="datetimeFigureOut">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39089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B7EEE44-6787-4386-BD0D-1DD3215CDD7D}" type="datetimeFigureOut">
              <a:rPr lang="it-IT" smtClean="0"/>
              <a:t>09/05/2022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294696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B7EEE44-6787-4386-BD0D-1DD3215CDD7D}" type="datetimeFigureOut">
              <a:rPr lang="it-IT" smtClean="0"/>
              <a:t>09/05/2022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117906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EEE44-6787-4386-BD0D-1DD3215CDD7D}" type="datetimeFigureOut">
              <a:rPr lang="it-IT" smtClean="0"/>
              <a:t>09/05/2022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167696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B7EEE44-6787-4386-BD0D-1DD3215CDD7D}" type="datetimeFigureOut">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33951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B7EEE44-6787-4386-BD0D-1DD3215CDD7D}" type="datetimeFigureOut">
              <a:rPr lang="it-IT" smtClean="0"/>
              <a:t>09/05/2022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BF4C13-D90E-48C8-A88E-4366F3CE27D7}" type="slidenum">
              <a:rPr lang="it-IT" smtClean="0"/>
              <a:t>‹N›</a:t>
            </a:fld>
            <a:endParaRPr lang="it-IT"/>
          </a:p>
        </p:txBody>
      </p:sp>
    </p:spTree>
    <p:extLst>
      <p:ext uri="{BB962C8B-B14F-4D97-AF65-F5344CB8AC3E}">
        <p14:creationId xmlns:p14="http://schemas.microsoft.com/office/powerpoint/2010/main" val="216632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7EEE44-6787-4386-BD0D-1DD3215CDD7D}" type="datetimeFigureOut">
              <a:rPr lang="it-IT" smtClean="0"/>
              <a:t>09/05/2022</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2BF4C13-D90E-48C8-A88E-4366F3CE27D7}" type="slidenum">
              <a:rPr lang="it-IT" smtClean="0"/>
              <a:t>‹N›</a:t>
            </a:fld>
            <a:endParaRPr lang="it-IT"/>
          </a:p>
        </p:txBody>
      </p:sp>
    </p:spTree>
    <p:extLst>
      <p:ext uri="{BB962C8B-B14F-4D97-AF65-F5344CB8AC3E}">
        <p14:creationId xmlns:p14="http://schemas.microsoft.com/office/powerpoint/2010/main" val="34209342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8049" y="550475"/>
            <a:ext cx="10515600" cy="1325563"/>
          </a:xfrm>
        </p:spPr>
        <p:txBody>
          <a:bodyPr>
            <a:normAutofit/>
          </a:bodyPr>
          <a:lstStyle/>
          <a:p>
            <a:r>
              <a:rPr lang="it-IT" sz="5400" dirty="0" smtClean="0">
                <a:solidFill>
                  <a:schemeClr val="accent1"/>
                </a:solidFill>
                <a:latin typeface="Times New Roman" panose="02020603050405020304" pitchFamily="18" charset="0"/>
                <a:cs typeface="Times New Roman" panose="02020603050405020304" pitchFamily="18" charset="0"/>
              </a:rPr>
              <a:t>GUERRA</a:t>
            </a:r>
            <a:r>
              <a:rPr lang="it-IT" sz="5400" dirty="0" smtClean="0">
                <a:latin typeface="Times New Roman" panose="02020603050405020304" pitchFamily="18" charset="0"/>
                <a:cs typeface="Times New Roman" panose="02020603050405020304" pitchFamily="18" charset="0"/>
              </a:rPr>
              <a:t> 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7146" y="2075935"/>
            <a:ext cx="7265773" cy="3939896"/>
          </a:xfrm>
        </p:spPr>
      </p:pic>
    </p:spTree>
    <p:extLst>
      <p:ext uri="{BB962C8B-B14F-4D97-AF65-F5344CB8AC3E}">
        <p14:creationId xmlns:p14="http://schemas.microsoft.com/office/powerpoint/2010/main" val="271057014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0" y="1064855"/>
            <a:ext cx="10820399" cy="2801935"/>
          </a:xfrm>
        </p:spPr>
        <p:txBody>
          <a:bodyPr>
            <a:normAutofit/>
          </a:bodyPr>
          <a:lstStyle/>
          <a:p>
            <a:r>
              <a:rPr lang="it-IT" sz="5400" dirty="0" smtClean="0">
                <a:solidFill>
                  <a:srgbClr val="7030A0"/>
                </a:solidFill>
                <a:latin typeface="Times New Roman" panose="02020603050405020304" pitchFamily="18" charset="0"/>
                <a:cs typeface="Times New Roman" panose="02020603050405020304" pitchFamily="18" charset="0"/>
              </a:rPr>
              <a:t>G</a:t>
            </a:r>
            <a:r>
              <a:rPr lang="it-IT" sz="5400" dirty="0" smtClean="0">
                <a:solidFill>
                  <a:schemeClr val="accent1">
                    <a:lumMod val="60000"/>
                    <a:lumOff val="40000"/>
                  </a:schemeClr>
                </a:solidFill>
                <a:latin typeface="Times New Roman" panose="02020603050405020304" pitchFamily="18" charset="0"/>
                <a:cs typeface="Times New Roman" panose="02020603050405020304" pitchFamily="18" charset="0"/>
              </a:rPr>
              <a:t>r</a:t>
            </a:r>
            <a:r>
              <a:rPr lang="it-IT" sz="5400" dirty="0" smtClean="0">
                <a:solidFill>
                  <a:schemeClr val="accent1">
                    <a:lumMod val="40000"/>
                    <a:lumOff val="60000"/>
                  </a:schemeClr>
                </a:solidFill>
                <a:latin typeface="Times New Roman" panose="02020603050405020304" pitchFamily="18" charset="0"/>
                <a:cs typeface="Times New Roman" panose="02020603050405020304" pitchFamily="18" charset="0"/>
              </a:rPr>
              <a:t>a</a:t>
            </a:r>
            <a:r>
              <a:rPr lang="it-IT" sz="5400" dirty="0" smtClean="0">
                <a:solidFill>
                  <a:schemeClr val="accent1">
                    <a:lumMod val="20000"/>
                    <a:lumOff val="80000"/>
                  </a:schemeClr>
                </a:solidFill>
                <a:latin typeface="Times New Roman" panose="02020603050405020304" pitchFamily="18" charset="0"/>
                <a:cs typeface="Times New Roman" panose="02020603050405020304" pitchFamily="18" charset="0"/>
              </a:rPr>
              <a:t>z</a:t>
            </a:r>
            <a:r>
              <a:rPr lang="it-IT" sz="5400" dirty="0" smtClean="0">
                <a:solidFill>
                  <a:schemeClr val="accent2">
                    <a:lumMod val="20000"/>
                    <a:lumOff val="80000"/>
                  </a:schemeClr>
                </a:solidFill>
                <a:latin typeface="Times New Roman" panose="02020603050405020304" pitchFamily="18" charset="0"/>
                <a:cs typeface="Times New Roman" panose="02020603050405020304" pitchFamily="18" charset="0"/>
              </a:rPr>
              <a:t>i</a:t>
            </a:r>
            <a:r>
              <a:rPr lang="it-IT" sz="5400" dirty="0" smtClean="0">
                <a:solidFill>
                  <a:schemeClr val="accent2">
                    <a:lumMod val="40000"/>
                    <a:lumOff val="60000"/>
                  </a:schemeClr>
                </a:solidFill>
                <a:latin typeface="Times New Roman" panose="02020603050405020304" pitchFamily="18" charset="0"/>
                <a:cs typeface="Times New Roman" panose="02020603050405020304" pitchFamily="18" charset="0"/>
              </a:rPr>
              <a:t>e</a:t>
            </a:r>
            <a:r>
              <a:rPr lang="it-IT" sz="5400" dirty="0" smtClean="0">
                <a:latin typeface="Times New Roman" panose="02020603050405020304" pitchFamily="18" charset="0"/>
                <a:cs typeface="Times New Roman" panose="02020603050405020304" pitchFamily="18" charset="0"/>
              </a:rPr>
              <a:t> </a:t>
            </a:r>
            <a:r>
              <a:rPr lang="it-IT" sz="5400" dirty="0" smtClean="0">
                <a:solidFill>
                  <a:schemeClr val="accent2">
                    <a:lumMod val="60000"/>
                    <a:lumOff val="40000"/>
                  </a:schemeClr>
                </a:solidFill>
                <a:latin typeface="Times New Roman" panose="02020603050405020304" pitchFamily="18" charset="0"/>
                <a:cs typeface="Times New Roman" panose="02020603050405020304" pitchFamily="18" charset="0"/>
              </a:rPr>
              <a:t>p</a:t>
            </a:r>
            <a:r>
              <a:rPr lang="it-IT" sz="5400" dirty="0" smtClean="0">
                <a:solidFill>
                  <a:schemeClr val="accent2">
                    <a:lumMod val="75000"/>
                  </a:schemeClr>
                </a:solidFill>
                <a:latin typeface="Times New Roman" panose="02020603050405020304" pitchFamily="18" charset="0"/>
                <a:cs typeface="Times New Roman" panose="02020603050405020304" pitchFamily="18" charset="0"/>
              </a:rPr>
              <a:t>e</a:t>
            </a:r>
            <a:r>
              <a:rPr lang="it-IT" sz="5400" dirty="0" smtClean="0">
                <a:solidFill>
                  <a:schemeClr val="accent3">
                    <a:lumMod val="60000"/>
                    <a:lumOff val="40000"/>
                  </a:schemeClr>
                </a:solidFill>
                <a:latin typeface="Times New Roman" panose="02020603050405020304" pitchFamily="18" charset="0"/>
                <a:cs typeface="Times New Roman" panose="02020603050405020304" pitchFamily="18" charset="0"/>
              </a:rPr>
              <a:t>r</a:t>
            </a:r>
            <a:r>
              <a:rPr lang="it-IT" sz="5400" dirty="0" smtClean="0">
                <a:latin typeface="Times New Roman" panose="02020603050405020304" pitchFamily="18" charset="0"/>
                <a:cs typeface="Times New Roman" panose="02020603050405020304" pitchFamily="18" charset="0"/>
              </a:rPr>
              <a:t> </a:t>
            </a:r>
            <a:r>
              <a:rPr lang="it-IT" sz="5400" dirty="0" smtClean="0">
                <a:solidFill>
                  <a:schemeClr val="accent3">
                    <a:lumMod val="60000"/>
                    <a:lumOff val="40000"/>
                  </a:schemeClr>
                </a:solidFill>
                <a:latin typeface="Times New Roman" panose="02020603050405020304" pitchFamily="18" charset="0"/>
                <a:cs typeface="Times New Roman" panose="02020603050405020304" pitchFamily="18" charset="0"/>
              </a:rPr>
              <a:t>l</a:t>
            </a:r>
            <a:r>
              <a:rPr lang="it-IT" sz="5400" dirty="0" smtClean="0">
                <a:solidFill>
                  <a:schemeClr val="accent3">
                    <a:lumMod val="75000"/>
                  </a:schemeClr>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 </a:t>
            </a:r>
            <a:r>
              <a:rPr lang="it-IT" sz="5400" dirty="0" smtClean="0">
                <a:solidFill>
                  <a:schemeClr val="accent4">
                    <a:lumMod val="60000"/>
                    <a:lumOff val="40000"/>
                  </a:schemeClr>
                </a:solidFill>
                <a:latin typeface="Times New Roman" panose="02020603050405020304" pitchFamily="18" charset="0"/>
                <a:cs typeface="Times New Roman" panose="02020603050405020304" pitchFamily="18" charset="0"/>
              </a:rPr>
              <a:t>v</a:t>
            </a:r>
            <a:r>
              <a:rPr lang="it-IT" sz="5400" dirty="0" smtClean="0">
                <a:solidFill>
                  <a:schemeClr val="accent4">
                    <a:lumMod val="75000"/>
                  </a:schemeClr>
                </a:solidFill>
                <a:latin typeface="Times New Roman" panose="02020603050405020304" pitchFamily="18" charset="0"/>
                <a:cs typeface="Times New Roman" panose="02020603050405020304" pitchFamily="18" charset="0"/>
              </a:rPr>
              <a:t>i</a:t>
            </a:r>
            <a:r>
              <a:rPr lang="it-IT" sz="5400" dirty="0" smtClean="0">
                <a:solidFill>
                  <a:schemeClr val="accent4">
                    <a:lumMod val="50000"/>
                  </a:schemeClr>
                </a:solidFill>
                <a:latin typeface="Times New Roman" panose="02020603050405020304" pitchFamily="18" charset="0"/>
                <a:cs typeface="Times New Roman" panose="02020603050405020304" pitchFamily="18" charset="0"/>
              </a:rPr>
              <a:t>s</a:t>
            </a:r>
            <a:r>
              <a:rPr lang="it-IT" sz="5400" dirty="0" smtClean="0">
                <a:solidFill>
                  <a:schemeClr val="accent5">
                    <a:lumMod val="60000"/>
                    <a:lumOff val="40000"/>
                  </a:schemeClr>
                </a:solidFill>
                <a:latin typeface="Times New Roman" panose="02020603050405020304" pitchFamily="18" charset="0"/>
                <a:cs typeface="Times New Roman" panose="02020603050405020304" pitchFamily="18" charset="0"/>
              </a:rPr>
              <a:t>i</a:t>
            </a:r>
            <a:r>
              <a:rPr lang="it-IT" sz="5400" dirty="0" smtClean="0">
                <a:solidFill>
                  <a:schemeClr val="accent5">
                    <a:lumMod val="75000"/>
                  </a:schemeClr>
                </a:solidFill>
                <a:latin typeface="Times New Roman" panose="02020603050405020304" pitchFamily="18" charset="0"/>
                <a:cs typeface="Times New Roman" panose="02020603050405020304" pitchFamily="18" charset="0"/>
              </a:rPr>
              <a:t>o</a:t>
            </a:r>
            <a:r>
              <a:rPr lang="it-IT" sz="5400" dirty="0" smtClean="0">
                <a:solidFill>
                  <a:schemeClr val="accent6">
                    <a:lumMod val="60000"/>
                    <a:lumOff val="40000"/>
                  </a:schemeClr>
                </a:solidFill>
                <a:latin typeface="Times New Roman" panose="02020603050405020304" pitchFamily="18" charset="0"/>
                <a:cs typeface="Times New Roman" panose="02020603050405020304" pitchFamily="18" charset="0"/>
              </a:rPr>
              <a:t>n</a:t>
            </a:r>
            <a:r>
              <a:rPr lang="it-IT" sz="5400" dirty="0" smtClean="0">
                <a:solidFill>
                  <a:schemeClr val="accent6">
                    <a:lumMod val="75000"/>
                  </a:schemeClr>
                </a:solidFill>
                <a:latin typeface="Times New Roman" panose="02020603050405020304" pitchFamily="18" charset="0"/>
                <a:cs typeface="Times New Roman" panose="02020603050405020304" pitchFamily="18" charset="0"/>
              </a:rPr>
              <a:t>e</a:t>
            </a:r>
            <a:endParaRPr lang="it-IT" sz="5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Segnaposto testo 6"/>
          <p:cNvSpPr>
            <a:spLocks noGrp="1"/>
          </p:cNvSpPr>
          <p:nvPr>
            <p:ph type="body" idx="1"/>
          </p:nvPr>
        </p:nvSpPr>
        <p:spPr>
          <a:xfrm>
            <a:off x="1701800" y="5890655"/>
            <a:ext cx="10490200" cy="955675"/>
          </a:xfrm>
        </p:spPr>
        <p:txBody>
          <a:bodyPr>
            <a:normAutofit fontScale="92500"/>
          </a:bodyPr>
          <a:lstStyle/>
          <a:p>
            <a:r>
              <a:rPr lang="it-IT" dirty="0" err="1" smtClean="0"/>
              <a:t>Powerpoint</a:t>
            </a:r>
            <a:r>
              <a:rPr lang="it-IT" dirty="0" smtClean="0"/>
              <a:t> di Martina Bastelli, Gaia Dentice, Antonio Guarino e Giuseppe Perfetto</a:t>
            </a:r>
          </a:p>
          <a:p>
            <a:r>
              <a:rPr lang="it-IT" dirty="0" smtClean="0">
                <a:solidFill>
                  <a:srgbClr val="FF0000"/>
                </a:solidFill>
              </a:rPr>
              <a:t>III E</a:t>
            </a:r>
            <a:endParaRPr lang="it-IT" dirty="0">
              <a:solidFill>
                <a:srgbClr val="FF0000"/>
              </a:solidFill>
            </a:endParaRPr>
          </a:p>
        </p:txBody>
      </p:sp>
    </p:spTree>
    <p:extLst>
      <p:ext uri="{BB962C8B-B14F-4D97-AF65-F5344CB8AC3E}">
        <p14:creationId xmlns:p14="http://schemas.microsoft.com/office/powerpoint/2010/main" val="216258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73240" cy="1600200"/>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8415" t="-697" r="34358" b="697"/>
          <a:stretch/>
        </p:blipFill>
        <p:spPr>
          <a:xfrm>
            <a:off x="6873240" y="751241"/>
            <a:ext cx="4455160" cy="5467443"/>
          </a:xfrm>
        </p:spPr>
      </p:pic>
      <p:sp>
        <p:nvSpPr>
          <p:cNvPr id="4" name="Segnaposto testo 3"/>
          <p:cNvSpPr>
            <a:spLocks noGrp="1"/>
          </p:cNvSpPr>
          <p:nvPr>
            <p:ph type="body" sz="half" idx="2"/>
          </p:nvPr>
        </p:nvSpPr>
        <p:spPr>
          <a:xfrm>
            <a:off x="0" y="2100649"/>
            <a:ext cx="6873240" cy="3262183"/>
          </a:xfrm>
        </p:spPr>
        <p:txBody>
          <a:bodyPr/>
          <a:lstStyle/>
          <a:p>
            <a:pPr algn="just"/>
            <a:r>
              <a:rPr lang="it-IT" sz="1800" dirty="0">
                <a:latin typeface="Times New Roman" panose="02020603050405020304" pitchFamily="18" charset="0"/>
                <a:cs typeface="Times New Roman" panose="02020603050405020304" pitchFamily="18" charset="0"/>
              </a:rPr>
              <a:t>L'attuale crisi fra Russia e </a:t>
            </a:r>
            <a:r>
              <a:rPr lang="it-IT" sz="1800" dirty="0" smtClean="0">
                <a:latin typeface="Times New Roman" panose="02020603050405020304" pitchFamily="18" charset="0"/>
                <a:cs typeface="Times New Roman" panose="02020603050405020304" pitchFamily="18" charset="0"/>
              </a:rPr>
              <a:t>Ucraina ha avuto inizio a dicembre quando </a:t>
            </a:r>
            <a:r>
              <a:rPr lang="it-IT" sz="1800" dirty="0">
                <a:latin typeface="Times New Roman" panose="02020603050405020304" pitchFamily="18" charset="0"/>
                <a:cs typeface="Times New Roman" panose="02020603050405020304" pitchFamily="18" charset="0"/>
              </a:rPr>
              <a:t>Mosca ammassa </a:t>
            </a:r>
            <a:r>
              <a:rPr lang="it-IT" sz="1800" dirty="0" smtClean="0">
                <a:latin typeface="Times New Roman" panose="02020603050405020304" pitchFamily="18" charset="0"/>
                <a:cs typeface="Times New Roman" panose="02020603050405020304" pitchFamily="18" charset="0"/>
              </a:rPr>
              <a:t>le sue truppe </a:t>
            </a:r>
            <a:r>
              <a:rPr lang="it-IT" sz="1800" dirty="0">
                <a:latin typeface="Times New Roman" panose="02020603050405020304" pitchFamily="18" charset="0"/>
                <a:cs typeface="Times New Roman" panose="02020603050405020304" pitchFamily="18" charset="0"/>
              </a:rPr>
              <a:t>al confine con l'Ucraina</a:t>
            </a:r>
            <a:r>
              <a:rPr lang="it-IT" sz="1800" dirty="0" smtClean="0">
                <a:latin typeface="Times New Roman" panose="02020603050405020304" pitchFamily="18" charset="0"/>
                <a:cs typeface="Times New Roman" panose="02020603050405020304" pitchFamily="18" charset="0"/>
              </a:rPr>
              <a:t>.</a:t>
            </a:r>
          </a:p>
          <a:p>
            <a:pPr algn="just"/>
            <a:r>
              <a:rPr lang="it-IT" sz="1800" dirty="0" smtClean="0">
                <a:latin typeface="Times New Roman" panose="02020603050405020304" pitchFamily="18" charset="0"/>
                <a:cs typeface="Times New Roman" panose="02020603050405020304" pitchFamily="18" charset="0"/>
              </a:rPr>
              <a:t>Secondo </a:t>
            </a:r>
            <a:r>
              <a:rPr lang="it-IT" sz="1800" dirty="0">
                <a:latin typeface="Times New Roman" panose="02020603050405020304" pitchFamily="18" charset="0"/>
                <a:cs typeface="Times New Roman" panose="02020603050405020304" pitchFamily="18" charset="0"/>
              </a:rPr>
              <a:t>stime americane, si tratta di oltre 100mila uomini, fra cui 83 battaglioni tattici, ciascuno con 750 soldati, a cui si aggiungono tutto il supporto aereo, medico e logistico necessario al funzionamento di un esercito.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Nella </a:t>
            </a:r>
            <a:r>
              <a:rPr lang="it-IT" sz="1800" dirty="0">
                <a:latin typeface="Times New Roman" panose="02020603050405020304" pitchFamily="18" charset="0"/>
                <a:cs typeface="Times New Roman" panose="02020603050405020304" pitchFamily="18" charset="0"/>
              </a:rPr>
              <a:t>vicina Bielorussia, uno stato autoritario strettamente alleato con Mosca, sono arrivati 30mila soldati russi, aerei e missili </a:t>
            </a:r>
            <a:r>
              <a:rPr lang="it-IT" sz="1800" dirty="0" err="1">
                <a:latin typeface="Times New Roman" panose="02020603050405020304" pitchFamily="18" charset="0"/>
                <a:cs typeface="Times New Roman" panose="02020603050405020304" pitchFamily="18" charset="0"/>
              </a:rPr>
              <a:t>Iskander</a:t>
            </a:r>
            <a:r>
              <a:rPr lang="it-IT" sz="1800" dirty="0">
                <a:latin typeface="Times New Roman" panose="02020603050405020304" pitchFamily="18" charset="0"/>
                <a:cs typeface="Times New Roman" panose="02020603050405020304" pitchFamily="18" charset="0"/>
              </a:rPr>
              <a:t> su piattaforme mobili, in grado di colpire Kiev,  la capitale ucraina. Navi da guerra russe sono state inviate nel mar Nero.</a:t>
            </a:r>
          </a:p>
        </p:txBody>
      </p:sp>
    </p:spTree>
    <p:extLst>
      <p:ext uri="{BB962C8B-B14F-4D97-AF65-F5344CB8AC3E}">
        <p14:creationId xmlns:p14="http://schemas.microsoft.com/office/powerpoint/2010/main" val="3907833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0800"/>
            <a:ext cx="6873240" cy="1600200"/>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31250" r="31250"/>
          <a:stretch>
            <a:fillRect/>
          </a:stretch>
        </p:blipFill>
        <p:spPr>
          <a:xfrm>
            <a:off x="7367239" y="751241"/>
            <a:ext cx="4692956" cy="5467443"/>
          </a:xfrm>
        </p:spPr>
      </p:pic>
      <p:sp>
        <p:nvSpPr>
          <p:cNvPr id="4" name="Segnaposto testo 3"/>
          <p:cNvSpPr>
            <a:spLocks noGrp="1"/>
          </p:cNvSpPr>
          <p:nvPr>
            <p:ph type="body" sz="half" idx="2"/>
          </p:nvPr>
        </p:nvSpPr>
        <p:spPr>
          <a:xfrm>
            <a:off x="493999" y="1816444"/>
            <a:ext cx="6166293" cy="3472248"/>
          </a:xfrm>
        </p:spPr>
        <p:txBody>
          <a:bodyPr>
            <a:normAutofit/>
          </a:bodyPr>
          <a:lstStyle/>
          <a:p>
            <a:pPr algn="just"/>
            <a:r>
              <a:rPr lang="it-IT" sz="1800" dirty="0">
                <a:latin typeface="Times New Roman" panose="02020603050405020304" pitchFamily="18" charset="0"/>
                <a:cs typeface="Times New Roman" panose="02020603050405020304" pitchFamily="18" charset="0"/>
              </a:rPr>
              <a:t>Il presidente russo Vladimir Putin non ha nascosto in alcun modo questi movimenti, esibiti tramite video di propaganda. Inizialmente per giustificare questo movimento di soldati si è parlato di esercitazioni militari, ma bastava guardare una cartina geografica per capire come un così alto numero di armi e uomini al confine rappresentasse una grave minaccia per l'Ucraina che - effettivamente - è stata poi attaccata su più fronti.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Come previsto, l' attacco militare è scattato </a:t>
            </a:r>
            <a:r>
              <a:rPr lang="it-IT" sz="1800" dirty="0" smtClean="0">
                <a:latin typeface="Times New Roman" panose="02020603050405020304" pitchFamily="18" charset="0"/>
                <a:cs typeface="Times New Roman" panose="02020603050405020304" pitchFamily="18" charset="0"/>
              </a:rPr>
              <a:t>il 22 </a:t>
            </a:r>
            <a:r>
              <a:rPr lang="it-IT" sz="1800" dirty="0">
                <a:latin typeface="Times New Roman" panose="02020603050405020304" pitchFamily="18" charset="0"/>
                <a:cs typeface="Times New Roman" panose="02020603050405020304" pitchFamily="18" charset="0"/>
              </a:rPr>
              <a:t>febbraio, quando sono finite le Olimpiadi di Pechino (per non irritare la Cina), ma prima della fine di </a:t>
            </a:r>
            <a:r>
              <a:rPr lang="it-IT" sz="1800" dirty="0" smtClean="0">
                <a:latin typeface="Times New Roman" panose="02020603050405020304" pitchFamily="18" charset="0"/>
                <a:cs typeface="Times New Roman" panose="02020603050405020304" pitchFamily="18" charset="0"/>
              </a:rPr>
              <a:t>marzo perché un'invasione </a:t>
            </a:r>
            <a:r>
              <a:rPr lang="it-IT" sz="1800" dirty="0">
                <a:latin typeface="Times New Roman" panose="02020603050405020304" pitchFamily="18" charset="0"/>
                <a:cs typeface="Times New Roman" panose="02020603050405020304" pitchFamily="18" charset="0"/>
              </a:rPr>
              <a:t>con i carri armati </a:t>
            </a:r>
            <a:r>
              <a:rPr lang="it-IT" sz="1800" dirty="0" smtClean="0">
                <a:latin typeface="Times New Roman" panose="02020603050405020304" pitchFamily="18" charset="0"/>
                <a:cs typeface="Times New Roman" panose="02020603050405020304" pitchFamily="18" charset="0"/>
              </a:rPr>
              <a:t>su un terreno disgelato, li avrebbero bloccati nel fango.</a:t>
            </a:r>
          </a:p>
        </p:txBody>
      </p:sp>
    </p:spTree>
    <p:extLst>
      <p:ext uri="{BB962C8B-B14F-4D97-AF65-F5344CB8AC3E}">
        <p14:creationId xmlns:p14="http://schemas.microsoft.com/office/powerpoint/2010/main" val="2889877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73240" cy="1600200"/>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786" t="1161" r="56693" b="-1161"/>
          <a:stretch/>
        </p:blipFill>
        <p:spPr>
          <a:xfrm>
            <a:off x="7101840" y="800100"/>
            <a:ext cx="5090160" cy="5467443"/>
          </a:xfrm>
        </p:spPr>
      </p:pic>
      <p:sp>
        <p:nvSpPr>
          <p:cNvPr id="4" name="Segnaposto testo 3"/>
          <p:cNvSpPr>
            <a:spLocks noGrp="1"/>
          </p:cNvSpPr>
          <p:nvPr>
            <p:ph type="body" sz="half" idx="2"/>
          </p:nvPr>
        </p:nvSpPr>
        <p:spPr>
          <a:xfrm>
            <a:off x="0" y="1927654"/>
            <a:ext cx="6873240" cy="4105679"/>
          </a:xfrm>
        </p:spPr>
        <p:txBody>
          <a:bodyPr>
            <a:noAutofit/>
          </a:bodyPr>
          <a:lstStyle/>
          <a:p>
            <a:pPr algn="just"/>
            <a:r>
              <a:rPr lang="it-IT" sz="1800" dirty="0">
                <a:latin typeface="Times New Roman" panose="02020603050405020304" pitchFamily="18" charset="0"/>
                <a:cs typeface="Times New Roman" panose="02020603050405020304" pitchFamily="18" charset="0"/>
              </a:rPr>
              <a:t>L'invasione russa preoccupa in primo luogo l'Ucraina, ma anche la Nato, </a:t>
            </a:r>
            <a:r>
              <a:rPr lang="it-IT" sz="1800" dirty="0" smtClean="0">
                <a:latin typeface="Times New Roman" panose="02020603050405020304" pitchFamily="18" charset="0"/>
                <a:cs typeface="Times New Roman" panose="02020603050405020304" pitchFamily="18" charset="0"/>
              </a:rPr>
              <a:t>alleanza </a:t>
            </a:r>
            <a:r>
              <a:rPr lang="it-IT" sz="1800" dirty="0">
                <a:latin typeface="Times New Roman" panose="02020603050405020304" pitchFamily="18" charset="0"/>
                <a:cs typeface="Times New Roman" panose="02020603050405020304" pitchFamily="18" charset="0"/>
              </a:rPr>
              <a:t>militare difensiva che unisce gli Stati Uniti, il Canada, 27 paesi europei e un paese euroasiatico (la Turchia).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L'Ucraina </a:t>
            </a:r>
            <a:r>
              <a:rPr lang="it-IT" sz="1800" dirty="0">
                <a:latin typeface="Times New Roman" panose="02020603050405020304" pitchFamily="18" charset="0"/>
                <a:cs typeface="Times New Roman" panose="02020603050405020304" pitchFamily="18" charset="0"/>
              </a:rPr>
              <a:t>chiede da tempo di entrare nella Nato, ma </a:t>
            </a:r>
            <a:r>
              <a:rPr lang="it-IT" sz="1800" dirty="0" smtClean="0">
                <a:latin typeface="Times New Roman" panose="02020603050405020304" pitchFamily="18" charset="0"/>
                <a:cs typeface="Times New Roman" panose="02020603050405020304" pitchFamily="18" charset="0"/>
              </a:rPr>
              <a:t>attualmente non </a:t>
            </a:r>
            <a:r>
              <a:rPr lang="it-IT" sz="1800" dirty="0">
                <a:latin typeface="Times New Roman" panose="02020603050405020304" pitchFamily="18" charset="0"/>
                <a:cs typeface="Times New Roman" panose="02020603050405020304" pitchFamily="18" charset="0"/>
              </a:rPr>
              <a:t>ne fa parte. La </a:t>
            </a:r>
            <a:r>
              <a:rPr lang="it-IT" sz="1800" dirty="0" smtClean="0">
                <a:latin typeface="Times New Roman" panose="02020603050405020304" pitchFamily="18" charset="0"/>
                <a:cs typeface="Times New Roman" panose="02020603050405020304" pitchFamily="18" charset="0"/>
              </a:rPr>
              <a:t>Nato, quindi, non </a:t>
            </a:r>
            <a:r>
              <a:rPr lang="it-IT" sz="1800" dirty="0">
                <a:latin typeface="Times New Roman" panose="02020603050405020304" pitchFamily="18" charset="0"/>
                <a:cs typeface="Times New Roman" panose="02020603050405020304" pitchFamily="18" charset="0"/>
              </a:rPr>
              <a:t>è </a:t>
            </a:r>
            <a:r>
              <a:rPr lang="it-IT" sz="1800" dirty="0" smtClean="0">
                <a:latin typeface="Times New Roman" panose="02020603050405020304" pitchFamily="18" charset="0"/>
                <a:cs typeface="Times New Roman" panose="02020603050405020304" pitchFamily="18" charset="0"/>
              </a:rPr>
              <a:t>obbligata </a:t>
            </a:r>
            <a:r>
              <a:rPr lang="it-IT" sz="1800" dirty="0">
                <a:latin typeface="Times New Roman" panose="02020603050405020304" pitchFamily="18" charset="0"/>
                <a:cs typeface="Times New Roman" panose="02020603050405020304" pitchFamily="18" charset="0"/>
              </a:rPr>
              <a:t>a difenderla, né intende mandare truppe in </a:t>
            </a:r>
            <a:r>
              <a:rPr lang="it-IT" sz="1800" dirty="0" smtClean="0">
                <a:latin typeface="Times New Roman" panose="02020603050405020304" pitchFamily="18" charset="0"/>
                <a:cs typeface="Times New Roman" panose="02020603050405020304" pitchFamily="18" charset="0"/>
              </a:rPr>
              <a:t>Ucraina. </a:t>
            </a:r>
            <a:r>
              <a:rPr lang="it-IT" sz="1800" dirty="0">
                <a:latin typeface="Times New Roman" panose="02020603050405020304" pitchFamily="18" charset="0"/>
                <a:cs typeface="Times New Roman" panose="02020603050405020304" pitchFamily="18" charset="0"/>
              </a:rPr>
              <a:t>Ma intanto diversi membri dell'Alleanza (Stati Uniti, Canada, Gran Bretagna, Polonia) hanno inviato munizioni, armi anti tank </a:t>
            </a:r>
            <a:r>
              <a:rPr lang="it-IT" sz="1800" dirty="0" smtClean="0">
                <a:latin typeface="Times New Roman" panose="02020603050405020304" pitchFamily="18" charset="0"/>
                <a:cs typeface="Times New Roman" panose="02020603050405020304" pitchFamily="18" charset="0"/>
              </a:rPr>
              <a:t>e </a:t>
            </a:r>
            <a:r>
              <a:rPr lang="it-IT" sz="1800" dirty="0">
                <a:latin typeface="Times New Roman" panose="02020603050405020304" pitchFamily="18" charset="0"/>
                <a:cs typeface="Times New Roman" panose="02020603050405020304" pitchFamily="18" charset="0"/>
              </a:rPr>
              <a:t>istruttori militari per migliorare le capacità difensive dell'esercito ucraino. La Nato ha inoltre rafforzato la propria presenza militare nei paesi membri dell'est, con gli Stati Uniti che hanno dato il maggior contributo inviando 3mila soldati.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Per </a:t>
            </a:r>
            <a:r>
              <a:rPr lang="it-IT" sz="1800" dirty="0">
                <a:latin typeface="Times New Roman" panose="02020603050405020304" pitchFamily="18" charset="0"/>
                <a:cs typeface="Times New Roman" panose="02020603050405020304" pitchFamily="18" charset="0"/>
              </a:rPr>
              <a:t>evitare il conflitto, l'Occidente ha avviato una importante offensiva diplomatica, purtroppo senza successo, a cui </a:t>
            </a:r>
            <a:r>
              <a:rPr lang="it-IT" sz="1800" dirty="0" smtClean="0">
                <a:latin typeface="Times New Roman" panose="02020603050405020304" pitchFamily="18" charset="0"/>
                <a:cs typeface="Times New Roman" panose="02020603050405020304" pitchFamily="18" charset="0"/>
              </a:rPr>
              <a:t>stanno seguendo le gravi </a:t>
            </a:r>
            <a:r>
              <a:rPr lang="it-IT" sz="1800" dirty="0">
                <a:latin typeface="Times New Roman" panose="02020603050405020304" pitchFamily="18" charset="0"/>
                <a:cs typeface="Times New Roman" panose="02020603050405020304" pitchFamily="18" charset="0"/>
              </a:rPr>
              <a:t>sanzioni economiche annunciate dall'Europa.</a:t>
            </a:r>
          </a:p>
        </p:txBody>
      </p:sp>
    </p:spTree>
    <p:extLst>
      <p:ext uri="{BB962C8B-B14F-4D97-AF65-F5344CB8AC3E}">
        <p14:creationId xmlns:p14="http://schemas.microsoft.com/office/powerpoint/2010/main" val="3996136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8100"/>
            <a:ext cx="6873240" cy="1600200"/>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789" t="2969" r="14731" b="-2969"/>
          <a:stretch/>
        </p:blipFill>
        <p:spPr>
          <a:xfrm>
            <a:off x="6786880" y="838200"/>
            <a:ext cx="5420360" cy="5467443"/>
          </a:xfrm>
        </p:spPr>
      </p:pic>
      <p:sp>
        <p:nvSpPr>
          <p:cNvPr id="4" name="Segnaposto testo 3"/>
          <p:cNvSpPr>
            <a:spLocks noGrp="1"/>
          </p:cNvSpPr>
          <p:nvPr>
            <p:ph type="body" sz="half" idx="2"/>
          </p:nvPr>
        </p:nvSpPr>
        <p:spPr>
          <a:xfrm>
            <a:off x="0" y="2928551"/>
            <a:ext cx="6623222" cy="2706130"/>
          </a:xfrm>
        </p:spPr>
        <p:txBody>
          <a:bodyPr>
            <a:normAutofit/>
          </a:bodyPr>
          <a:lstStyle/>
          <a:p>
            <a:pPr algn="just"/>
            <a:r>
              <a:rPr lang="it-IT" dirty="0"/>
              <a:t> </a:t>
            </a:r>
            <a:r>
              <a:rPr lang="it-IT" sz="1800" dirty="0">
                <a:latin typeface="Times New Roman" panose="02020603050405020304" pitchFamily="18" charset="0"/>
                <a:cs typeface="Times New Roman" panose="02020603050405020304" pitchFamily="18" charset="0"/>
              </a:rPr>
              <a:t>Putin pone l'intera questione sul piano della sicurezza della </a:t>
            </a:r>
            <a:r>
              <a:rPr lang="it-IT" sz="1800" dirty="0" smtClean="0">
                <a:latin typeface="Times New Roman" panose="02020603050405020304" pitchFamily="18" charset="0"/>
                <a:cs typeface="Times New Roman" panose="02020603050405020304" pitchFamily="18" charset="0"/>
              </a:rPr>
              <a:t>Russia, a suo </a:t>
            </a:r>
            <a:r>
              <a:rPr lang="it-IT" sz="1800" dirty="0">
                <a:latin typeface="Times New Roman" panose="02020603050405020304" pitchFamily="18" charset="0"/>
                <a:cs typeface="Times New Roman" panose="02020603050405020304" pitchFamily="18" charset="0"/>
              </a:rPr>
              <a:t>dire minacciata </a:t>
            </a:r>
            <a:r>
              <a:rPr lang="it-IT" sz="1800" dirty="0" smtClean="0">
                <a:latin typeface="Times New Roman" panose="02020603050405020304" pitchFamily="18" charset="0"/>
                <a:cs typeface="Times New Roman" panose="02020603050405020304" pitchFamily="18" charset="0"/>
              </a:rPr>
              <a:t>dalla possibile </a:t>
            </a:r>
            <a:r>
              <a:rPr lang="it-IT" sz="1800" dirty="0">
                <a:latin typeface="Times New Roman" panose="02020603050405020304" pitchFamily="18" charset="0"/>
                <a:cs typeface="Times New Roman" panose="02020603050405020304" pitchFamily="18" charset="0"/>
              </a:rPr>
              <a:t>vicinanza della Nato.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Quindi Putin ha </a:t>
            </a:r>
            <a:r>
              <a:rPr lang="it-IT" sz="1800" dirty="0">
                <a:latin typeface="Times New Roman" panose="02020603050405020304" pitchFamily="18" charset="0"/>
                <a:cs typeface="Times New Roman" panose="02020603050405020304" pitchFamily="18" charset="0"/>
              </a:rPr>
              <a:t>presentato due </a:t>
            </a:r>
            <a:r>
              <a:rPr lang="it-IT" sz="1800" dirty="0" smtClean="0">
                <a:latin typeface="Times New Roman" panose="02020603050405020304" pitchFamily="18" charset="0"/>
                <a:cs typeface="Times New Roman" panose="02020603050405020304" pitchFamily="18" charset="0"/>
              </a:rPr>
              <a:t>richieste, </a:t>
            </a:r>
            <a:r>
              <a:rPr lang="it-IT" sz="1800" dirty="0">
                <a:latin typeface="Times New Roman" panose="02020603050405020304" pitchFamily="18" charset="0"/>
                <a:cs typeface="Times New Roman" panose="02020603050405020304" pitchFamily="18" charset="0"/>
              </a:rPr>
              <a:t>che sapeva sarebbero state respinte: far uscire dalla Nato i paesi dell'Europa dell'Est e garantire che l'Ucraina non entrerà mai a farne parte. La Nato risponde che è pronta a negoziare la dislocazione di missili e soldati sul proprio fianco est, a patto che anche Mosca ritiri le sue truppe dai confini dell'Ucraina.</a:t>
            </a:r>
          </a:p>
        </p:txBody>
      </p:sp>
    </p:spTree>
    <p:extLst>
      <p:ext uri="{BB962C8B-B14F-4D97-AF65-F5344CB8AC3E}">
        <p14:creationId xmlns:p14="http://schemas.microsoft.com/office/powerpoint/2010/main" val="158803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73240" cy="1173892"/>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61" t="-3541" r="12804" b="3541"/>
          <a:stretch/>
        </p:blipFill>
        <p:spPr>
          <a:xfrm>
            <a:off x="6759146" y="606511"/>
            <a:ext cx="5343954" cy="5467443"/>
          </a:xfrm>
        </p:spPr>
      </p:pic>
      <p:sp>
        <p:nvSpPr>
          <p:cNvPr id="4" name="Segnaposto testo 3"/>
          <p:cNvSpPr>
            <a:spLocks noGrp="1"/>
          </p:cNvSpPr>
          <p:nvPr>
            <p:ph type="body" sz="half" idx="2"/>
          </p:nvPr>
        </p:nvSpPr>
        <p:spPr>
          <a:xfrm>
            <a:off x="-50316" y="1173892"/>
            <a:ext cx="6809462" cy="5506573"/>
          </a:xfrm>
        </p:spPr>
        <p:txBody>
          <a:bodyPr>
            <a:noAutofit/>
          </a:bodyPr>
          <a:lstStyle/>
          <a:p>
            <a:pPr algn="just"/>
            <a:r>
              <a:rPr lang="it-IT" sz="1800" dirty="0" smtClean="0">
                <a:latin typeface="Times New Roman" panose="02020603050405020304" pitchFamily="18" charset="0"/>
                <a:cs typeface="Times New Roman" panose="02020603050405020304" pitchFamily="18" charset="0"/>
              </a:rPr>
              <a:t>Per </a:t>
            </a:r>
            <a:r>
              <a:rPr lang="it-IT" sz="1800" dirty="0">
                <a:latin typeface="Times New Roman" panose="02020603050405020304" pitchFamily="18" charset="0"/>
                <a:cs typeface="Times New Roman" panose="02020603050405020304" pitchFamily="18" charset="0"/>
              </a:rPr>
              <a:t>capire meglio la crisi e i possibili scenari futuri, bisogna ora fare un passo indietro.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Ucraina</a:t>
            </a:r>
            <a:r>
              <a:rPr lang="it-IT" sz="1800" dirty="0">
                <a:latin typeface="Times New Roman" panose="02020603050405020304" pitchFamily="18" charset="0"/>
                <a:cs typeface="Times New Roman" panose="02020603050405020304" pitchFamily="18" charset="0"/>
              </a:rPr>
              <a:t>, Russia e Bielorussia sono unite da forti legami culturali e molti dei loro cittadini sono fra loro imparentati. Prima di separarsi in tre nazioni distinte con il crollo dell'Urss nel 1991, le 'tre sorelle slave' sono state unite politicamente per secoli sotto l'impero zarista e poi nell'Unione Sovietica.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Putin </a:t>
            </a:r>
            <a:r>
              <a:rPr lang="it-IT" sz="1800" dirty="0">
                <a:latin typeface="Times New Roman" panose="02020603050405020304" pitchFamily="18" charset="0"/>
                <a:cs typeface="Times New Roman" panose="02020603050405020304" pitchFamily="18" charset="0"/>
              </a:rPr>
              <a:t>ripete spesso che russi e ucraini sono lo stesso popolo. Ma il suo scopo è prima di tutto mantenere l'Ucraina sotto il controllo di Mosca,  mentre la maggioranza degli ucraini guarda invece al modello dell'Europa occidentale.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Ai </a:t>
            </a:r>
            <a:r>
              <a:rPr lang="it-IT" sz="1800" dirty="0">
                <a:latin typeface="Times New Roman" panose="02020603050405020304" pitchFamily="18" charset="0"/>
                <a:cs typeface="Times New Roman" panose="02020603050405020304" pitchFamily="18" charset="0"/>
              </a:rPr>
              <a:t>primi del 2014, la rivolta di piazza </a:t>
            </a:r>
            <a:r>
              <a:rPr lang="it-IT" sz="1800" dirty="0" err="1">
                <a:latin typeface="Times New Roman" panose="02020603050405020304" pitchFamily="18" charset="0"/>
                <a:cs typeface="Times New Roman" panose="02020603050405020304" pitchFamily="18" charset="0"/>
              </a:rPr>
              <a:t>Maidan</a:t>
            </a:r>
            <a:r>
              <a:rPr lang="it-IT" sz="1800" dirty="0">
                <a:latin typeface="Times New Roman" panose="02020603050405020304" pitchFamily="18" charset="0"/>
                <a:cs typeface="Times New Roman" panose="02020603050405020304" pitchFamily="18" charset="0"/>
              </a:rPr>
              <a:t> ha portato alla cacciata del presidente filorusso Viktor </a:t>
            </a:r>
            <a:r>
              <a:rPr lang="it-IT" sz="1800" dirty="0" err="1">
                <a:latin typeface="Times New Roman" panose="02020603050405020304" pitchFamily="18" charset="0"/>
                <a:cs typeface="Times New Roman" panose="02020603050405020304" pitchFamily="18" charset="0"/>
              </a:rPr>
              <a:t>Yanukovych</a:t>
            </a:r>
            <a:r>
              <a:rPr lang="it-IT" sz="1800" dirty="0">
                <a:latin typeface="Times New Roman" panose="02020603050405020304" pitchFamily="18" charset="0"/>
                <a:cs typeface="Times New Roman" panose="02020603050405020304" pitchFamily="18" charset="0"/>
              </a:rPr>
              <a:t>, sottraendo il governo di Kiev all'influenza diretta di Mosca. Putin ha reagito con l'invasione e l'annessione della Crimea nel febbraio dello stesso anno. E ha poi alimentato una rivolta armata separatista nella regione di confine del </a:t>
            </a:r>
            <a:r>
              <a:rPr lang="it-IT" sz="1800" dirty="0" err="1">
                <a:latin typeface="Times New Roman" panose="02020603050405020304" pitchFamily="18" charset="0"/>
                <a:cs typeface="Times New Roman" panose="02020603050405020304" pitchFamily="18" charset="0"/>
              </a:rPr>
              <a:t>Donbass</a:t>
            </a:r>
            <a:r>
              <a:rPr lang="it-IT" sz="1800" dirty="0">
                <a:latin typeface="Times New Roman" panose="02020603050405020304" pitchFamily="18" charset="0"/>
                <a:cs typeface="Times New Roman" panose="02020603050405020304" pitchFamily="18" charset="0"/>
              </a:rPr>
              <a:t>, dove i ribelli filorussi hanno proclamato due repubbliche autonome a Donetsk e Lugansk. </a:t>
            </a:r>
            <a:endParaRPr lang="it-IT" sz="1800" dirty="0" smtClean="0">
              <a:latin typeface="Times New Roman" panose="02020603050405020304" pitchFamily="18" charset="0"/>
              <a:cs typeface="Times New Roman" panose="02020603050405020304" pitchFamily="18" charset="0"/>
            </a:endParaRPr>
          </a:p>
          <a:p>
            <a:pPr algn="just"/>
            <a:r>
              <a:rPr lang="it-IT" sz="1800" dirty="0" smtClean="0">
                <a:latin typeface="Times New Roman" panose="02020603050405020304" pitchFamily="18" charset="0"/>
                <a:cs typeface="Times New Roman" panose="02020603050405020304" pitchFamily="18" charset="0"/>
              </a:rPr>
              <a:t>Il </a:t>
            </a:r>
            <a:r>
              <a:rPr lang="it-IT" sz="1800" dirty="0">
                <a:latin typeface="Times New Roman" panose="02020603050405020304" pitchFamily="18" charset="0"/>
                <a:cs typeface="Times New Roman" panose="02020603050405020304" pitchFamily="18" charset="0"/>
              </a:rPr>
              <a:t>conflitto in questa regione è già costato almeno 14mila morti e ancora non è risolto.</a:t>
            </a:r>
          </a:p>
        </p:txBody>
      </p:sp>
    </p:spTree>
    <p:extLst>
      <p:ext uri="{BB962C8B-B14F-4D97-AF65-F5344CB8AC3E}">
        <p14:creationId xmlns:p14="http://schemas.microsoft.com/office/powerpoint/2010/main" val="384021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5903"/>
            <a:ext cx="6873240" cy="1600200"/>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778" t="-465" r="11520" b="465"/>
          <a:stretch/>
        </p:blipFill>
        <p:spPr>
          <a:xfrm>
            <a:off x="7089484" y="866003"/>
            <a:ext cx="5219762" cy="5467443"/>
          </a:xfrm>
        </p:spPr>
      </p:pic>
      <p:sp>
        <p:nvSpPr>
          <p:cNvPr id="4" name="Segnaposto testo 3"/>
          <p:cNvSpPr>
            <a:spLocks noGrp="1"/>
          </p:cNvSpPr>
          <p:nvPr>
            <p:ph type="body" sz="half" idx="2"/>
          </p:nvPr>
        </p:nvSpPr>
        <p:spPr>
          <a:xfrm>
            <a:off x="216244" y="1816443"/>
            <a:ext cx="6873240" cy="4204533"/>
          </a:xfrm>
        </p:spPr>
        <p:txBody>
          <a:bodyPr>
            <a:noAutofit/>
          </a:bodyPr>
          <a:lstStyle/>
          <a:p>
            <a:pPr algn="just"/>
            <a:r>
              <a:rPr lang="it-IT" sz="2000" dirty="0">
                <a:latin typeface="Times New Roman" panose="02020603050405020304" pitchFamily="18" charset="0"/>
                <a:cs typeface="Times New Roman" panose="02020603050405020304" pitchFamily="18" charset="0"/>
              </a:rPr>
              <a:t>Cosa potrebbe succedere </a:t>
            </a:r>
            <a:r>
              <a:rPr lang="it-IT" sz="2000" dirty="0" smtClean="0">
                <a:latin typeface="Times New Roman" panose="02020603050405020304" pitchFamily="18" charset="0"/>
                <a:cs typeface="Times New Roman" panose="02020603050405020304" pitchFamily="18" charset="0"/>
              </a:rPr>
              <a:t>ora?</a:t>
            </a:r>
          </a:p>
          <a:p>
            <a:pPr algn="just"/>
            <a:r>
              <a:rPr lang="it-IT" sz="2000" dirty="0" smtClean="0">
                <a:latin typeface="Times New Roman" panose="02020603050405020304" pitchFamily="18" charset="0"/>
                <a:cs typeface="Times New Roman" panose="02020603050405020304" pitchFamily="18" charset="0"/>
              </a:rPr>
              <a:t>E’ chiaro che l'obiettivo </a:t>
            </a:r>
            <a:r>
              <a:rPr lang="it-IT" sz="2000" dirty="0">
                <a:latin typeface="Times New Roman" panose="02020603050405020304" pitchFamily="18" charset="0"/>
                <a:cs typeface="Times New Roman" panose="02020603050405020304" pitchFamily="18" charset="0"/>
              </a:rPr>
              <a:t>di Putin </a:t>
            </a:r>
            <a:r>
              <a:rPr lang="it-IT" sz="2000" dirty="0" smtClean="0">
                <a:latin typeface="Times New Roman" panose="02020603050405020304" pitchFamily="18" charset="0"/>
                <a:cs typeface="Times New Roman" panose="02020603050405020304" pitchFamily="18" charset="0"/>
              </a:rPr>
              <a:t>è controllare </a:t>
            </a:r>
            <a:r>
              <a:rPr lang="it-IT" sz="2000" dirty="0">
                <a:latin typeface="Times New Roman" panose="02020603050405020304" pitchFamily="18" charset="0"/>
                <a:cs typeface="Times New Roman" panose="02020603050405020304" pitchFamily="18" charset="0"/>
              </a:rPr>
              <a:t>il più possibile </a:t>
            </a:r>
            <a:r>
              <a:rPr lang="it-IT" sz="2000" dirty="0" smtClean="0">
                <a:latin typeface="Times New Roman" panose="02020603050405020304" pitchFamily="18" charset="0"/>
                <a:cs typeface="Times New Roman" panose="02020603050405020304" pitchFamily="18" charset="0"/>
              </a:rPr>
              <a:t>a livello politico l'Ucraina, </a:t>
            </a:r>
            <a:r>
              <a:rPr lang="it-IT" sz="2000" dirty="0">
                <a:latin typeface="Times New Roman" panose="02020603050405020304" pitchFamily="18" charset="0"/>
                <a:cs typeface="Times New Roman" panose="02020603050405020304" pitchFamily="18" charset="0"/>
              </a:rPr>
              <a:t>ma nessuno sa quali potrebbero essere le sue prossime mosse</a:t>
            </a:r>
            <a:r>
              <a:rPr lang="it-IT" sz="2000" dirty="0" smtClean="0">
                <a:latin typeface="Times New Roman" panose="02020603050405020304" pitchFamily="18" charset="0"/>
                <a:cs typeface="Times New Roman" panose="02020603050405020304" pitchFamily="18" charset="0"/>
              </a:rPr>
              <a:t>.</a:t>
            </a:r>
          </a:p>
          <a:p>
            <a:pPr algn="just"/>
            <a:r>
              <a:rPr lang="it-IT" sz="2000" dirty="0" smtClean="0">
                <a:latin typeface="Times New Roman" panose="02020603050405020304" pitchFamily="18" charset="0"/>
                <a:cs typeface="Times New Roman" panose="02020603050405020304" pitchFamily="18" charset="0"/>
              </a:rPr>
              <a:t>Se </a:t>
            </a:r>
            <a:r>
              <a:rPr lang="it-IT" sz="2000" dirty="0">
                <a:latin typeface="Times New Roman" panose="02020603050405020304" pitchFamily="18" charset="0"/>
                <a:cs typeface="Times New Roman" panose="02020603050405020304" pitchFamily="18" charset="0"/>
              </a:rPr>
              <a:t>un'invasione su larga scala poteva sembrare un'ipotesi rischiosa, </a:t>
            </a:r>
            <a:r>
              <a:rPr lang="it-IT" sz="2000" dirty="0" smtClean="0">
                <a:latin typeface="Times New Roman" panose="02020603050405020304" pitchFamily="18" charset="0"/>
                <a:cs typeface="Times New Roman" panose="02020603050405020304" pitchFamily="18" charset="0"/>
              </a:rPr>
              <a:t>adesso la </a:t>
            </a:r>
            <a:r>
              <a:rPr lang="it-IT" sz="2000" dirty="0">
                <a:latin typeface="Times New Roman" panose="02020603050405020304" pitchFamily="18" charset="0"/>
                <a:cs typeface="Times New Roman" panose="02020603050405020304" pitchFamily="18" charset="0"/>
              </a:rPr>
              <a:t>guerra è un dato di </a:t>
            </a:r>
            <a:r>
              <a:rPr lang="it-IT" sz="2000" dirty="0" smtClean="0">
                <a:latin typeface="Times New Roman" panose="02020603050405020304" pitchFamily="18" charset="0"/>
                <a:cs typeface="Times New Roman" panose="02020603050405020304" pitchFamily="18" charset="0"/>
              </a:rPr>
              <a:t>fatto, una </a:t>
            </a:r>
            <a:r>
              <a:rPr lang="it-IT" sz="2000" dirty="0">
                <a:latin typeface="Times New Roman" panose="02020603050405020304" pitchFamily="18" charset="0"/>
                <a:cs typeface="Times New Roman" panose="02020603050405020304" pitchFamily="18" charset="0"/>
              </a:rPr>
              <a:t>guerra fratricida dagli esiti incerti. </a:t>
            </a:r>
            <a:endParaRPr lang="it-IT" sz="2000" dirty="0" smtClean="0">
              <a:latin typeface="Times New Roman" panose="02020603050405020304" pitchFamily="18" charset="0"/>
              <a:cs typeface="Times New Roman" panose="02020603050405020304" pitchFamily="18" charset="0"/>
            </a:endParaRPr>
          </a:p>
          <a:p>
            <a:pPr algn="just"/>
            <a:r>
              <a:rPr lang="it-IT" sz="2000" dirty="0" smtClean="0">
                <a:latin typeface="Times New Roman" panose="02020603050405020304" pitchFamily="18" charset="0"/>
                <a:cs typeface="Times New Roman" panose="02020603050405020304" pitchFamily="18" charset="0"/>
              </a:rPr>
              <a:t>Già </a:t>
            </a:r>
            <a:r>
              <a:rPr lang="it-IT" sz="2000" dirty="0">
                <a:latin typeface="Times New Roman" panose="02020603050405020304" pitchFamily="18" charset="0"/>
                <a:cs typeface="Times New Roman" panose="02020603050405020304" pitchFamily="18" charset="0"/>
              </a:rPr>
              <a:t>da </a:t>
            </a:r>
            <a:r>
              <a:rPr lang="it-IT" sz="1800" dirty="0">
                <a:latin typeface="Times New Roman" panose="02020603050405020304" pitchFamily="18" charset="0"/>
                <a:cs typeface="Times New Roman" panose="02020603050405020304" pitchFamily="18" charset="0"/>
              </a:rPr>
              <a:t>mesi</a:t>
            </a:r>
            <a:r>
              <a:rPr lang="it-IT" sz="2000" dirty="0">
                <a:latin typeface="Times New Roman" panose="02020603050405020304" pitchFamily="18" charset="0"/>
                <a:cs typeface="Times New Roman" panose="02020603050405020304" pitchFamily="18" charset="0"/>
              </a:rPr>
              <a:t> è in corso un'offensiva di </a:t>
            </a:r>
            <a:r>
              <a:rPr lang="it-IT" sz="2000" dirty="0" err="1">
                <a:latin typeface="Times New Roman" panose="02020603050405020304" pitchFamily="18" charset="0"/>
                <a:cs typeface="Times New Roman" panose="02020603050405020304" pitchFamily="18" charset="0"/>
              </a:rPr>
              <a:t>fake</a:t>
            </a:r>
            <a:r>
              <a:rPr lang="it-IT" sz="2000" dirty="0">
                <a:latin typeface="Times New Roman" panose="02020603050405020304" pitchFamily="18" charset="0"/>
                <a:cs typeface="Times New Roman" panose="02020603050405020304" pitchFamily="18" charset="0"/>
              </a:rPr>
              <a:t> news sui social, con accuse di violazioni dei diritti umani nei confronti degli ucraini russofoni, e Washington ha accusato Mosca di preparare un falso incidente da usare come pretesto di un attacco. La speranza è che la crisi possa essere disinnescata attraverso la via diplomatica, con una soluzione che salvi la faccia a Mosca, salvaguardando l'Ucraina. Putin forse si aspettava una reazione più debole dall'Occidente ma le severe sanzioni decise dall'Europa metteranno in grave difficoltà la sua economia.</a:t>
            </a:r>
          </a:p>
        </p:txBody>
      </p:sp>
    </p:spTree>
    <p:extLst>
      <p:ext uri="{BB962C8B-B14F-4D97-AF65-F5344CB8AC3E}">
        <p14:creationId xmlns:p14="http://schemas.microsoft.com/office/powerpoint/2010/main" val="36628361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73240" cy="1600200"/>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latin typeface="Times New Roman" panose="02020603050405020304" pitchFamily="18" charset="0"/>
                <a:cs typeface="Times New Roman" panose="02020603050405020304" pitchFamily="18" charset="0"/>
              </a:rPr>
              <a:t>-</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196" t="697" r="28437" b="-697"/>
          <a:stretch/>
        </p:blipFill>
        <p:spPr>
          <a:xfrm>
            <a:off x="6464300" y="751241"/>
            <a:ext cx="5041900" cy="5467443"/>
          </a:xfrm>
        </p:spPr>
      </p:pic>
      <p:sp>
        <p:nvSpPr>
          <p:cNvPr id="4" name="Segnaposto testo 3"/>
          <p:cNvSpPr>
            <a:spLocks noGrp="1"/>
          </p:cNvSpPr>
          <p:nvPr>
            <p:ph type="body" sz="half" idx="2"/>
          </p:nvPr>
        </p:nvSpPr>
        <p:spPr>
          <a:xfrm>
            <a:off x="0" y="2656702"/>
            <a:ext cx="6464300" cy="1878228"/>
          </a:xfrm>
        </p:spPr>
        <p:txBody>
          <a:bodyPr>
            <a:normAutofit/>
          </a:bodyPr>
          <a:lstStyle/>
          <a:p>
            <a:pPr algn="just"/>
            <a:r>
              <a:rPr lang="it-IT" sz="2000" dirty="0" smtClean="0">
                <a:latin typeface="Times New Roman" panose="02020603050405020304" pitchFamily="18" charset="0"/>
                <a:cs typeface="Times New Roman" panose="02020603050405020304" pitchFamily="18" charset="0"/>
              </a:rPr>
              <a:t>Oggi la situazione in Ucraina è sempre più tragica. Le città più colpite da questo conflitto sono Kiev, Kharkiv e Chernihiv.  Nella città di Chernihiv sono state colpite anche 2 scuole, un ospedale ed edifici residenziali. Si teme tanto anche per la </a:t>
            </a:r>
            <a:r>
              <a:rPr lang="it-IT" sz="1800" dirty="0" smtClean="0">
                <a:latin typeface="Times New Roman" panose="02020603050405020304" pitchFamily="18" charset="0"/>
                <a:cs typeface="Times New Roman" panose="02020603050405020304" pitchFamily="18" charset="0"/>
              </a:rPr>
              <a:t>centrale</a:t>
            </a:r>
            <a:r>
              <a:rPr lang="it-IT" sz="2000" dirty="0" smtClean="0">
                <a:latin typeface="Times New Roman" panose="02020603050405020304" pitchFamily="18" charset="0"/>
                <a:cs typeface="Times New Roman" panose="02020603050405020304" pitchFamily="18" charset="0"/>
              </a:rPr>
              <a:t> nucleare più grande di Europa , </a:t>
            </a:r>
            <a:r>
              <a:rPr lang="it-IT" sz="2000" dirty="0" err="1" smtClean="0">
                <a:latin typeface="Times New Roman" panose="02020603050405020304" pitchFamily="18" charset="0"/>
                <a:cs typeface="Times New Roman" panose="02020603050405020304" pitchFamily="18" charset="0"/>
              </a:rPr>
              <a:t>Zaporizhzhia</a:t>
            </a:r>
            <a:r>
              <a:rPr lang="it-IT" sz="2000" dirty="0" smtClean="0">
                <a:latin typeface="Times New Roman" panose="02020603050405020304" pitchFamily="18" charset="0"/>
                <a:cs typeface="Times New Roman" panose="02020603050405020304" pitchFamily="18" charset="0"/>
              </a:rPr>
              <a:t>, stretta d’assedio  dai russi</a:t>
            </a:r>
            <a:r>
              <a:rPr lang="it-IT" sz="2000" dirty="0" smtClean="0"/>
              <a:t>.</a:t>
            </a:r>
            <a:endParaRPr lang="it-IT" sz="2000" dirty="0"/>
          </a:p>
        </p:txBody>
      </p:sp>
    </p:spTree>
    <p:extLst>
      <p:ext uri="{BB962C8B-B14F-4D97-AF65-F5344CB8AC3E}">
        <p14:creationId xmlns:p14="http://schemas.microsoft.com/office/powerpoint/2010/main" val="32925222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73240" cy="1600200"/>
          </a:xfrm>
        </p:spPr>
        <p:txBody>
          <a:bodyPr>
            <a:normAutofit/>
          </a:bodyPr>
          <a:lstStyle/>
          <a:p>
            <a:r>
              <a:rPr lang="it-IT" sz="5400" dirty="0" smtClean="0">
                <a:latin typeface="Times New Roman" panose="02020603050405020304" pitchFamily="18" charset="0"/>
                <a:cs typeface="Times New Roman" panose="02020603050405020304" pitchFamily="18" charset="0"/>
              </a:rPr>
              <a:t>R</a:t>
            </a:r>
            <a:r>
              <a:rPr lang="it-IT" sz="5400" dirty="0" smtClean="0">
                <a:solidFill>
                  <a:srgbClr val="0070C0"/>
                </a:solidFill>
                <a:latin typeface="Times New Roman" panose="02020603050405020304" pitchFamily="18" charset="0"/>
                <a:cs typeface="Times New Roman" panose="02020603050405020304" pitchFamily="18" charset="0"/>
              </a:rPr>
              <a:t>U</a:t>
            </a:r>
            <a:r>
              <a:rPr lang="it-IT" sz="5400" dirty="0" smtClean="0">
                <a:solidFill>
                  <a:srgbClr val="FF0000"/>
                </a:solidFill>
                <a:latin typeface="Times New Roman" panose="02020603050405020304" pitchFamily="18" charset="0"/>
                <a:cs typeface="Times New Roman" panose="02020603050405020304" pitchFamily="18" charset="0"/>
              </a:rPr>
              <a:t>S</a:t>
            </a:r>
            <a:r>
              <a:rPr lang="it-IT" sz="5400" dirty="0" smtClean="0">
                <a:latin typeface="Times New Roman" panose="02020603050405020304" pitchFamily="18" charset="0"/>
                <a:cs typeface="Times New Roman" panose="02020603050405020304" pitchFamily="18" charset="0"/>
              </a:rPr>
              <a:t>S</a:t>
            </a:r>
            <a:r>
              <a:rPr lang="it-IT" sz="5400" dirty="0" smtClean="0">
                <a:solidFill>
                  <a:srgbClr val="0070C0"/>
                </a:solidFill>
                <a:latin typeface="Times New Roman" panose="02020603050405020304" pitchFamily="18" charset="0"/>
                <a:cs typeface="Times New Roman" panose="02020603050405020304" pitchFamily="18" charset="0"/>
              </a:rPr>
              <a:t>I</a:t>
            </a:r>
            <a:r>
              <a:rPr lang="it-IT" sz="5400" dirty="0" smtClean="0">
                <a:solidFill>
                  <a:srgbClr val="FF0000"/>
                </a:solidFill>
                <a:latin typeface="Times New Roman" panose="02020603050405020304" pitchFamily="18" charset="0"/>
                <a:cs typeface="Times New Roman" panose="02020603050405020304" pitchFamily="18" charset="0"/>
              </a:rPr>
              <a:t>A</a:t>
            </a:r>
            <a:r>
              <a:rPr lang="it-IT" sz="5400" dirty="0" smtClean="0">
                <a:solidFill>
                  <a:srgbClr val="0070C0"/>
                </a:solidFill>
                <a:latin typeface="Times New Roman" panose="02020603050405020304" pitchFamily="18" charset="0"/>
                <a:cs typeface="Times New Roman" panose="02020603050405020304" pitchFamily="18" charset="0"/>
              </a:rPr>
              <a:t>-UCR</a:t>
            </a:r>
            <a:r>
              <a:rPr lang="it-IT" sz="5400" dirty="0" smtClean="0">
                <a:solidFill>
                  <a:srgbClr val="FFFF00"/>
                </a:solidFill>
                <a:latin typeface="Times New Roman" panose="02020603050405020304" pitchFamily="18" charset="0"/>
                <a:cs typeface="Times New Roman" panose="02020603050405020304" pitchFamily="18" charset="0"/>
              </a:rPr>
              <a:t>AINA</a:t>
            </a:r>
            <a:endParaRPr lang="it-IT" sz="5400" dirty="0">
              <a:solidFill>
                <a:srgbClr val="FFFF00"/>
              </a:solidFill>
              <a:latin typeface="Times New Roman" panose="02020603050405020304" pitchFamily="18" charset="0"/>
              <a:cs typeface="Times New Roman" panose="02020603050405020304" pitchFamily="18" charset="0"/>
            </a:endParaRP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p:pic>
      <p:sp>
        <p:nvSpPr>
          <p:cNvPr id="4" name="Segnaposto testo 3"/>
          <p:cNvSpPr>
            <a:spLocks noGrp="1"/>
          </p:cNvSpPr>
          <p:nvPr>
            <p:ph type="body" sz="half" idx="2"/>
          </p:nvPr>
        </p:nvSpPr>
        <p:spPr>
          <a:xfrm>
            <a:off x="216243" y="1888522"/>
            <a:ext cx="6873240" cy="4330161"/>
          </a:xfrm>
        </p:spPr>
        <p:txBody>
          <a:bodyPr>
            <a:normAutofit/>
          </a:bodyPr>
          <a:lstStyle/>
          <a:p>
            <a:pPr algn="just"/>
            <a:r>
              <a:rPr lang="it-IT" sz="2800" dirty="0" smtClean="0"/>
              <a:t>«Finché </a:t>
            </a:r>
            <a:r>
              <a:rPr lang="it-IT" sz="2800" dirty="0"/>
              <a:t>non ci sarà la pace il mondo non </a:t>
            </a:r>
            <a:r>
              <a:rPr lang="it-IT" sz="2800" dirty="0" smtClean="0"/>
              <a:t>sorriderà.»                          </a:t>
            </a:r>
          </a:p>
          <a:p>
            <a:pPr algn="just"/>
            <a:r>
              <a:rPr lang="it-IT" sz="2800" dirty="0" smtClean="0"/>
              <a:t>«Quando </a:t>
            </a:r>
            <a:r>
              <a:rPr lang="it-IT" sz="2800" dirty="0"/>
              <a:t>i ricchi si fanno la guerra tra loro, sono i poveri a </a:t>
            </a:r>
            <a:r>
              <a:rPr lang="it-IT" sz="2800" dirty="0" smtClean="0"/>
              <a:t>morire.»</a:t>
            </a:r>
          </a:p>
          <a:p>
            <a:pPr algn="just"/>
            <a:r>
              <a:rPr lang="it-IT" sz="2800" dirty="0" smtClean="0"/>
              <a:t>«La guerra non stabilisce chi ha ragione, ma solo chi sopravvive.»</a:t>
            </a:r>
          </a:p>
          <a:p>
            <a:pPr algn="just"/>
            <a:r>
              <a:rPr lang="it-IT" sz="2800" dirty="0" smtClean="0"/>
              <a:t>«La guerra è la scienza della distruzione.»</a:t>
            </a:r>
          </a:p>
          <a:p>
            <a:endParaRPr lang="it-IT" sz="2000" dirty="0"/>
          </a:p>
        </p:txBody>
      </p:sp>
    </p:spTree>
    <p:extLst>
      <p:ext uri="{BB962C8B-B14F-4D97-AF65-F5344CB8AC3E}">
        <p14:creationId xmlns:p14="http://schemas.microsoft.com/office/powerpoint/2010/main" val="2106478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Scia di vapore</Template>
  <TotalTime>148</TotalTime>
  <Words>976</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Century Gothic</vt:lpstr>
      <vt:lpstr>Times New Roman</vt:lpstr>
      <vt:lpstr>Scia di vapore</vt:lpstr>
      <vt:lpstr>GUERRA RUSSIA-UCRAINA</vt:lpstr>
      <vt:lpstr>Russia-UCRAINA</vt:lpstr>
      <vt:lpstr>RUSSIA-UCRAINA</vt:lpstr>
      <vt:lpstr>RUSSIA-UCRAINA</vt:lpstr>
      <vt:lpstr>RUSSIA-UCRAINA</vt:lpstr>
      <vt:lpstr>RUSSIA-UCRAINA</vt:lpstr>
      <vt:lpstr>RUSSIA-UCRAINA</vt:lpstr>
      <vt:lpstr>RUSSIA-UCRAINA</vt:lpstr>
      <vt:lpstr>RUSSIA-UCRAINA</vt:lpstr>
      <vt:lpstr>Grazie per la visione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 RUSSIA-UCRAINA</dc:title>
  <dc:creator>Utente</dc:creator>
  <cp:lastModifiedBy>Maia</cp:lastModifiedBy>
  <cp:revision>18</cp:revision>
  <dcterms:created xsi:type="dcterms:W3CDTF">2022-03-29T13:27:37Z</dcterms:created>
  <dcterms:modified xsi:type="dcterms:W3CDTF">2022-05-09T16:10:47Z</dcterms:modified>
</cp:coreProperties>
</file>