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5/9/2022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6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5/9/2022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5/9/2022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8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5/9/2022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6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2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0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5/9/2022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480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mc:AlternateContent xmlns:mc="http://schemas.openxmlformats.org/markup-compatibility/2006" xmlns:p14="http://schemas.microsoft.com/office/powerpoint/2010/main">
    <mc:Choice Requires="p14">
      <p:transition spd="slow" p14:dur="59000">
        <p:cut/>
      </p:transition>
    </mc:Choice>
    <mc:Fallback xmlns="">
      <p:transition spd="slow">
        <p:cut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duran.com/putin-sanctions-will-make-us-relations-more-difficul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vacontro.org/larpab-ha-monitorato-gli-ex-siti-militari-lucani-il-caso-dellex-base-missilistica-americana-a-tolve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prif.org/2021/06/14/three-futures-for-nato-new-fes-prif-backgrounder-for-the-2021-nato-summit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aburakgonca.blogspot.com/2011/03/nato-to-implement-un-arms-embargo-on.html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Membrii_NATO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FD4359C4-ADFF-960D-45D5-1F13553A47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de-DE">
                <a:solidFill>
                  <a:schemeClr val="bg1"/>
                </a:solidFill>
                <a:cs typeface="Calibri Light"/>
              </a:rPr>
              <a:t>GUERRA TRA RUSSIA E UCRAINA </a:t>
            </a:r>
            <a:endParaRPr lang="it-IT">
              <a:solidFill>
                <a:schemeClr val="bg1"/>
              </a:solidFill>
              <a:cs typeface="Calibri Light" panose="020F03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7" descr="Immagine che contiene persona, uomo, tuta, indossando&#10;&#10;Descrizione generata automaticamente">
            <a:extLst>
              <a:ext uri="{FF2B5EF4-FFF2-40B4-BE49-F238E27FC236}">
                <a16:creationId xmlns:a16="http://schemas.microsoft.com/office/drawing/2014/main" id="{721B0223-F05B-F7C3-644E-5A4C639D92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t="9964" b="9965"/>
          <a:stretch/>
        </p:blipFill>
        <p:spPr>
          <a:xfrm>
            <a:off x="780698" y="2866169"/>
            <a:ext cx="4748741" cy="267116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B1992-E746-FE9C-DD7E-39A608DFD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027" y="1714829"/>
            <a:ext cx="5275001" cy="404568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629920" lvl="1" indent="-305435" algn="just">
              <a:lnSpc>
                <a:spcPct val="100000"/>
              </a:lnSpc>
            </a:pPr>
            <a:r>
              <a:rPr lang="en-US" sz="1600" dirty="0" err="1"/>
              <a:t>L'invasione</a:t>
            </a:r>
            <a:r>
              <a:rPr lang="en-US" sz="1600" dirty="0"/>
              <a:t> </a:t>
            </a:r>
            <a:r>
              <a:rPr lang="en-US" sz="1600" dirty="0" err="1"/>
              <a:t>russa</a:t>
            </a:r>
            <a:r>
              <a:rPr lang="en-US" sz="1600" dirty="0"/>
              <a:t> </a:t>
            </a:r>
            <a:r>
              <a:rPr lang="en-US" sz="1600" dirty="0" err="1"/>
              <a:t>dell'Ucraina</a:t>
            </a:r>
            <a:r>
              <a:rPr lang="en-US" sz="1600" dirty="0"/>
              <a:t> è </a:t>
            </a:r>
            <a:r>
              <a:rPr lang="en-US" sz="1600" dirty="0" err="1"/>
              <a:t>iniziata</a:t>
            </a:r>
            <a:r>
              <a:rPr lang="en-US" sz="1600" dirty="0"/>
              <a:t> il 22 </a:t>
            </a:r>
            <a:r>
              <a:rPr lang="en-US" sz="1600" dirty="0" err="1"/>
              <a:t>febbraio</a:t>
            </a:r>
            <a:r>
              <a:rPr lang="en-US" sz="1600" dirty="0"/>
              <a:t> 2022,segnando </a:t>
            </a:r>
            <a:r>
              <a:rPr lang="en-US" sz="1600" dirty="0" err="1"/>
              <a:t>una</a:t>
            </a:r>
            <a:r>
              <a:rPr lang="en-US" sz="1600" dirty="0"/>
              <a:t> </a:t>
            </a:r>
            <a:r>
              <a:rPr lang="en-US" sz="1600" dirty="0" err="1"/>
              <a:t>brusca</a:t>
            </a:r>
            <a:r>
              <a:rPr lang="en-US" sz="1600" dirty="0"/>
              <a:t> escalation </a:t>
            </a:r>
            <a:r>
              <a:rPr lang="en-US" sz="1600" dirty="0" err="1"/>
              <a:t>della</a:t>
            </a:r>
            <a:r>
              <a:rPr lang="en-US" sz="1600" dirty="0"/>
              <a:t> </a:t>
            </a:r>
            <a:r>
              <a:rPr lang="en-US" sz="1600" dirty="0" err="1"/>
              <a:t>contesa</a:t>
            </a:r>
            <a:r>
              <a:rPr lang="en-US" sz="1600" dirty="0"/>
              <a:t> </a:t>
            </a:r>
            <a:r>
              <a:rPr lang="en-US" sz="1600" dirty="0" err="1"/>
              <a:t>trai</a:t>
            </a:r>
            <a:r>
              <a:rPr lang="en-US" sz="1600" dirty="0"/>
              <a:t> due </a:t>
            </a:r>
            <a:r>
              <a:rPr lang="en-US" sz="1600" dirty="0" err="1"/>
              <a:t>Paesi</a:t>
            </a:r>
            <a:r>
              <a:rPr lang="en-US" sz="1600" dirty="0"/>
              <a:t> in </a:t>
            </a:r>
            <a:r>
              <a:rPr lang="en-US" sz="1600" dirty="0" err="1"/>
              <a:t>corso</a:t>
            </a:r>
            <a:r>
              <a:rPr lang="en-US" sz="1600" dirty="0"/>
              <a:t> dal 2014. </a:t>
            </a:r>
            <a:r>
              <a:rPr lang="en-US" sz="1600" dirty="0" err="1"/>
              <a:t>L'intervento</a:t>
            </a:r>
            <a:r>
              <a:rPr lang="en-US" sz="1600" dirty="0"/>
              <a:t> </a:t>
            </a:r>
            <a:r>
              <a:rPr lang="en-US" sz="1600" dirty="0" err="1"/>
              <a:t>militare</a:t>
            </a:r>
            <a:r>
              <a:rPr lang="en-US" sz="1600" dirty="0"/>
              <a:t> </a:t>
            </a:r>
            <a:r>
              <a:rPr lang="en-US" sz="1600" dirty="0" err="1"/>
              <a:t>russo</a:t>
            </a:r>
            <a:r>
              <a:rPr lang="en-US" sz="1600" dirty="0"/>
              <a:t> è </a:t>
            </a:r>
            <a:r>
              <a:rPr lang="en-US" sz="1600" dirty="0" err="1"/>
              <a:t>stato</a:t>
            </a:r>
            <a:r>
              <a:rPr lang="en-US" sz="1600" dirty="0"/>
              <a:t> </a:t>
            </a:r>
            <a:r>
              <a:rPr lang="en-US" sz="1600" dirty="0" err="1"/>
              <a:t>preceduto</a:t>
            </a:r>
            <a:r>
              <a:rPr lang="en-US" sz="1600" dirty="0"/>
              <a:t> da un </a:t>
            </a:r>
            <a:r>
              <a:rPr lang="en-US" sz="1600" dirty="0" err="1"/>
              <a:t>addestramento</a:t>
            </a:r>
            <a:r>
              <a:rPr lang="en-US" sz="1600" dirty="0"/>
              <a:t> </a:t>
            </a:r>
            <a:r>
              <a:rPr lang="en-US" sz="1600" dirty="0" err="1"/>
              <a:t>militare</a:t>
            </a:r>
            <a:r>
              <a:rPr lang="en-US" sz="1600" dirty="0"/>
              <a:t> </a:t>
            </a:r>
            <a:r>
              <a:rPr lang="en-US" sz="1600" dirty="0" err="1"/>
              <a:t>russo</a:t>
            </a:r>
            <a:r>
              <a:rPr lang="en-US" sz="1600" dirty="0"/>
              <a:t> </a:t>
            </a:r>
            <a:r>
              <a:rPr lang="en-US" sz="1600" dirty="0" err="1"/>
              <a:t>iniziato</a:t>
            </a:r>
            <a:r>
              <a:rPr lang="en-US" sz="1600" dirty="0"/>
              <a:t> </a:t>
            </a:r>
            <a:r>
              <a:rPr lang="en-US" sz="1600" dirty="0" err="1"/>
              <a:t>nella</a:t>
            </a:r>
            <a:r>
              <a:rPr lang="en-US" sz="1600" dirty="0"/>
              <a:t> primavera del 2021, </a:t>
            </a:r>
            <a:r>
              <a:rPr lang="en-US" sz="1600" dirty="0" err="1"/>
              <a:t>motivato</a:t>
            </a:r>
            <a:r>
              <a:rPr lang="en-US" sz="1600" dirty="0"/>
              <a:t> dal </a:t>
            </a:r>
            <a:r>
              <a:rPr lang="en-US" sz="1600" dirty="0" err="1"/>
              <a:t>presidente</a:t>
            </a:r>
            <a:r>
              <a:rPr lang="en-US" sz="1600" dirty="0"/>
              <a:t> </a:t>
            </a:r>
            <a:r>
              <a:rPr lang="en-US" sz="1600" dirty="0" err="1"/>
              <a:t>russo</a:t>
            </a:r>
            <a:r>
              <a:rPr lang="en-US" sz="1600" dirty="0"/>
              <a:t> Vladimir Putin </a:t>
            </a:r>
            <a:r>
              <a:rPr lang="en-US" sz="1600" dirty="0" err="1"/>
              <a:t>sulla</a:t>
            </a:r>
            <a:r>
              <a:rPr lang="en-US" sz="1600" dirty="0"/>
              <a:t> base del </a:t>
            </a:r>
            <a:r>
              <a:rPr lang="en-US" sz="1600" dirty="0" err="1"/>
              <a:t>timore</a:t>
            </a:r>
            <a:r>
              <a:rPr lang="en-US" sz="1600" dirty="0"/>
              <a:t> di </a:t>
            </a:r>
            <a:r>
              <a:rPr lang="en-US" sz="1600" dirty="0" err="1"/>
              <a:t>un'adesione</a:t>
            </a:r>
            <a:r>
              <a:rPr lang="en-US" sz="1600" dirty="0"/>
              <a:t> </a:t>
            </a:r>
            <a:r>
              <a:rPr lang="en-US" sz="1600" dirty="0" err="1"/>
              <a:t>dell'Ucraina</a:t>
            </a:r>
            <a:r>
              <a:rPr lang="en-US" sz="1600" dirty="0"/>
              <a:t> </a:t>
            </a:r>
            <a:r>
              <a:rPr lang="en-US" sz="1600" dirty="0" err="1"/>
              <a:t>alla</a:t>
            </a:r>
            <a:r>
              <a:rPr lang="en-US" sz="1600" dirty="0"/>
              <a:t> NATO, </a:t>
            </a:r>
            <a:r>
              <a:rPr lang="en-US" sz="1600" dirty="0" err="1"/>
              <a:t>quindi</a:t>
            </a:r>
            <a:r>
              <a:rPr lang="en-US" sz="1600" dirty="0"/>
              <a:t> </a:t>
            </a:r>
            <a:r>
              <a:rPr lang="en-US" sz="1600" dirty="0" err="1"/>
              <a:t>anche</a:t>
            </a:r>
            <a:r>
              <a:rPr lang="en-US" sz="1600" dirty="0"/>
              <a:t> </a:t>
            </a:r>
            <a:r>
              <a:rPr lang="en-US" sz="1600" dirty="0" err="1"/>
              <a:t>sul</a:t>
            </a:r>
            <a:r>
              <a:rPr lang="en-US" sz="1600" dirty="0"/>
              <a:t> </a:t>
            </a:r>
            <a:r>
              <a:rPr lang="en-US" sz="1600" dirty="0" err="1"/>
              <a:t>timore</a:t>
            </a:r>
            <a:r>
              <a:rPr lang="en-US" sz="1600" dirty="0"/>
              <a:t> </a:t>
            </a:r>
            <a:r>
              <a:rPr lang="en-US" sz="1600" dirty="0" err="1"/>
              <a:t>dell'installazione</a:t>
            </a:r>
            <a:r>
              <a:rPr lang="en-US" sz="1600" dirty="0"/>
              <a:t> di </a:t>
            </a:r>
            <a:r>
              <a:rPr lang="en-US" sz="1600" dirty="0" err="1"/>
              <a:t>basi</a:t>
            </a:r>
            <a:r>
              <a:rPr lang="en-US" sz="1600" dirty="0"/>
              <a:t> </a:t>
            </a:r>
            <a:r>
              <a:rPr lang="en-US" sz="1600" dirty="0" err="1"/>
              <a:t>missilistiche</a:t>
            </a:r>
            <a:r>
              <a:rPr lang="en-US" sz="1600" dirty="0"/>
              <a:t> </a:t>
            </a:r>
            <a:r>
              <a:rPr lang="en-US" sz="1600" dirty="0" err="1"/>
              <a:t>nell'Ucraina</a:t>
            </a:r>
            <a:r>
              <a:rPr lang="en-US" sz="1600" dirty="0"/>
              <a:t>. La Russia prima </a:t>
            </a:r>
            <a:r>
              <a:rPr lang="en-US" sz="1600" dirty="0" err="1"/>
              <a:t>dell'invasione</a:t>
            </a:r>
            <a:r>
              <a:rPr lang="en-US" sz="1600" dirty="0"/>
              <a:t> ha </a:t>
            </a:r>
            <a:r>
              <a:rPr lang="en-US" sz="1600" dirty="0" err="1"/>
              <a:t>riconosciuto</a:t>
            </a:r>
            <a:r>
              <a:rPr lang="en-US" sz="1600" dirty="0"/>
              <a:t> </a:t>
            </a:r>
            <a:r>
              <a:rPr lang="en-US" sz="1600" dirty="0" err="1"/>
              <a:t>indipendenti</a:t>
            </a:r>
            <a:r>
              <a:rPr lang="en-US" sz="1600" dirty="0"/>
              <a:t> la Repubblica </a:t>
            </a:r>
            <a:r>
              <a:rPr lang="en-US" sz="1600" dirty="0" err="1"/>
              <a:t>Popolare</a:t>
            </a:r>
            <a:r>
              <a:rPr lang="en-US" sz="1600" dirty="0"/>
              <a:t> di </a:t>
            </a:r>
            <a:r>
              <a:rPr lang="en-US" sz="1600" dirty="0" err="1"/>
              <a:t>Daneck</a:t>
            </a:r>
            <a:r>
              <a:rPr lang="en-US" sz="1600" dirty="0"/>
              <a:t> e </a:t>
            </a:r>
            <a:r>
              <a:rPr lang="en-US" sz="1600" dirty="0" err="1"/>
              <a:t>quella</a:t>
            </a:r>
            <a:r>
              <a:rPr lang="en-US" sz="1600" dirty="0"/>
              <a:t> di Lugansk due </a:t>
            </a:r>
            <a:r>
              <a:rPr lang="en-US" sz="1600" dirty="0" err="1"/>
              <a:t>stati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autoproclamati</a:t>
            </a:r>
            <a:r>
              <a:rPr lang="en-US" sz="1600" dirty="0"/>
              <a:t> </a:t>
            </a:r>
            <a:r>
              <a:rPr lang="en-US" sz="1600" dirty="0" err="1"/>
              <a:t>membri</a:t>
            </a:r>
            <a:r>
              <a:rPr lang="en-US" sz="1600" dirty="0"/>
              <a:t> </a:t>
            </a:r>
            <a:r>
              <a:rPr lang="en-US" sz="1600" dirty="0" err="1"/>
              <a:t>della</a:t>
            </a:r>
            <a:r>
              <a:rPr lang="en-US" sz="1600" dirty="0"/>
              <a:t> </a:t>
            </a:r>
            <a:r>
              <a:rPr lang="en-US" sz="1600" dirty="0" err="1"/>
              <a:t>regione</a:t>
            </a:r>
            <a:r>
              <a:rPr lang="en-US" sz="1600" dirty="0"/>
              <a:t> del Donbass </a:t>
            </a:r>
            <a:r>
              <a:rPr lang="en-US" sz="1600" dirty="0" err="1"/>
              <a:t>situata</a:t>
            </a:r>
            <a:r>
              <a:rPr lang="en-US" sz="1600" dirty="0"/>
              <a:t> </a:t>
            </a:r>
            <a:r>
              <a:rPr lang="en-US" sz="1600" dirty="0" err="1"/>
              <a:t>all'interno</a:t>
            </a:r>
            <a:r>
              <a:rPr lang="en-US" sz="1600" dirty="0"/>
              <a:t> del confine </a:t>
            </a:r>
            <a:r>
              <a:rPr lang="en-US" sz="1600" dirty="0" err="1"/>
              <a:t>dell'Ucraina</a:t>
            </a:r>
            <a:r>
              <a:rPr lang="en-US" sz="1600" dirty="0"/>
              <a:t>, il 21 </a:t>
            </a:r>
            <a:r>
              <a:rPr lang="en-US" sz="1600" dirty="0" err="1"/>
              <a:t>febbraio</a:t>
            </a:r>
            <a:r>
              <a:rPr lang="en-US" sz="1600" dirty="0"/>
              <a:t> Putin vi ha </a:t>
            </a:r>
            <a:r>
              <a:rPr lang="en-US" sz="1600" dirty="0" err="1"/>
              <a:t>inviato</a:t>
            </a:r>
            <a:r>
              <a:rPr lang="en-US" sz="1600" dirty="0"/>
              <a:t> le </a:t>
            </a:r>
            <a:r>
              <a:rPr lang="en-US" sz="1600" dirty="0" err="1"/>
              <a:t>propie</a:t>
            </a:r>
            <a:r>
              <a:rPr lang="en-US" sz="1600" dirty="0"/>
              <a:t> </a:t>
            </a:r>
            <a:r>
              <a:rPr lang="en-US" sz="1600" dirty="0" err="1"/>
              <a:t>forze</a:t>
            </a:r>
            <a:r>
              <a:rPr lang="en-US" sz="1600" dirty="0"/>
              <a:t> </a:t>
            </a:r>
            <a:r>
              <a:rPr lang="en-US" sz="1600" dirty="0" err="1"/>
              <a:t>armate</a:t>
            </a:r>
            <a:r>
              <a:rPr lang="en-US" sz="1600" dirty="0"/>
              <a:t> a </a:t>
            </a:r>
            <a:r>
              <a:rPr lang="en-US" sz="1600" dirty="0" err="1"/>
              <a:t>presidiarne</a:t>
            </a:r>
            <a:r>
              <a:rPr lang="en-US" sz="1600" dirty="0"/>
              <a:t> il </a:t>
            </a:r>
            <a:r>
              <a:rPr lang="en-US" sz="1600" dirty="0" err="1"/>
              <a:t>territorio</a:t>
            </a:r>
            <a:r>
              <a:rPr lang="en-US" sz="1600" dirty="0"/>
              <a:t>. </a:t>
            </a:r>
            <a:r>
              <a:rPr lang="en-US" sz="1600" dirty="0" err="1"/>
              <a:t>Numerosi</a:t>
            </a:r>
            <a:r>
              <a:rPr lang="en-US" sz="1600" dirty="0"/>
              <a:t> </a:t>
            </a:r>
            <a:r>
              <a:rPr lang="en-US" sz="1600" dirty="0" err="1"/>
              <a:t>avvertimenti</a:t>
            </a:r>
            <a:r>
              <a:rPr lang="en-US" sz="1600" dirty="0"/>
              <a:t> </a:t>
            </a:r>
            <a:r>
              <a:rPr lang="en-US" sz="1600" dirty="0" err="1"/>
              <a:t>sull'imminente</a:t>
            </a:r>
            <a:r>
              <a:rPr lang="en-US" sz="1600" dirty="0"/>
              <a:t> </a:t>
            </a:r>
            <a:r>
              <a:rPr lang="en-US" sz="1600" dirty="0" err="1"/>
              <a:t>invasione</a:t>
            </a:r>
            <a:r>
              <a:rPr lang="en-US" sz="1600" dirty="0"/>
              <a:t> </a:t>
            </a:r>
            <a:r>
              <a:rPr lang="en-US" sz="1600" dirty="0" err="1"/>
              <a:t>erano</a:t>
            </a:r>
            <a:r>
              <a:rPr lang="en-US" sz="1600" dirty="0"/>
              <a:t> </a:t>
            </a:r>
            <a:r>
              <a:rPr lang="en-US" sz="1600" dirty="0" err="1"/>
              <a:t>già</a:t>
            </a:r>
            <a:r>
              <a:rPr lang="en-US" sz="1600" dirty="0"/>
              <a:t> </a:t>
            </a:r>
            <a:r>
              <a:rPr lang="en-US" sz="1600" dirty="0" err="1"/>
              <a:t>stati</a:t>
            </a:r>
            <a:r>
              <a:rPr lang="en-US" sz="1600" dirty="0"/>
              <a:t> </a:t>
            </a:r>
            <a:r>
              <a:rPr lang="en-US" sz="1600" dirty="0" err="1"/>
              <a:t>diramati</a:t>
            </a:r>
            <a:r>
              <a:rPr lang="en-US" sz="1600" dirty="0"/>
              <a:t> </a:t>
            </a:r>
            <a:r>
              <a:rPr lang="en-US" sz="1600" dirty="0" err="1"/>
              <a:t>nell'ottobre</a:t>
            </a:r>
            <a:r>
              <a:rPr lang="en-US" sz="1600" dirty="0"/>
              <a:t> del 2021, </a:t>
            </a:r>
            <a:r>
              <a:rPr lang="en-US" sz="1600" dirty="0" err="1"/>
              <a:t>però</a:t>
            </a:r>
            <a:r>
              <a:rPr lang="en-US" sz="1600" dirty="0"/>
              <a:t> </a:t>
            </a:r>
            <a:r>
              <a:rPr lang="en-US" sz="1600" dirty="0" err="1"/>
              <a:t>gli</a:t>
            </a:r>
            <a:r>
              <a:rPr lang="en-US" sz="1600" dirty="0"/>
              <a:t> alti </a:t>
            </a:r>
            <a:r>
              <a:rPr lang="en-US" sz="1600" dirty="0" err="1"/>
              <a:t>funzionari</a:t>
            </a:r>
            <a:r>
              <a:rPr lang="en-US" sz="1600" dirty="0"/>
              <a:t> </a:t>
            </a:r>
            <a:r>
              <a:rPr lang="en-US" sz="1600" dirty="0" err="1"/>
              <a:t>russi</a:t>
            </a:r>
            <a:r>
              <a:rPr lang="en-US" sz="1600" dirty="0"/>
              <a:t> </a:t>
            </a:r>
            <a:r>
              <a:rPr lang="en-US" sz="1600" dirty="0" err="1"/>
              <a:t>negavano</a:t>
            </a:r>
            <a:r>
              <a:rPr lang="en-US" sz="1600" dirty="0"/>
              <a:t> </a:t>
            </a:r>
            <a:r>
              <a:rPr lang="en-US" sz="1600" dirty="0" err="1"/>
              <a:t>costantemente</a:t>
            </a:r>
            <a:r>
              <a:rPr lang="en-US" sz="1600" dirty="0"/>
              <a:t> </a:t>
            </a:r>
            <a:r>
              <a:rPr lang="en-US" sz="1600" dirty="0" err="1"/>
              <a:t>l'idea</a:t>
            </a:r>
            <a:r>
              <a:rPr lang="en-US" sz="1600" dirty="0"/>
              <a:t> di un </a:t>
            </a:r>
            <a:r>
              <a:rPr lang="en-US" sz="1600" dirty="0" err="1"/>
              <a:t>invasione</a:t>
            </a:r>
            <a:r>
              <a:rPr lang="en-US" sz="1600" dirty="0"/>
              <a:t>. </a:t>
            </a:r>
            <a:endParaRPr lang="it-IT" sz="16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2C8D687-2532-51B3-152B-2C12520C3376}"/>
              </a:ext>
            </a:extLst>
          </p:cNvPr>
          <p:cNvSpPr txBox="1"/>
          <p:nvPr/>
        </p:nvSpPr>
        <p:spPr>
          <a:xfrm>
            <a:off x="6093178" y="6318956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2B7A0C8-3270-C5C4-E07D-72421B0758BD}"/>
              </a:ext>
            </a:extLst>
          </p:cNvPr>
          <p:cNvSpPr txBox="1"/>
          <p:nvPr/>
        </p:nvSpPr>
        <p:spPr>
          <a:xfrm>
            <a:off x="20" y="6172200"/>
            <a:ext cx="12191980" cy="685798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it-IT" sz="1300">
                <a:solidFill>
                  <a:srgbClr val="FFFFFF"/>
                </a:solidFill>
              </a:rPr>
              <a:t>Il presidente russo Vladimir Putin </a:t>
            </a:r>
          </a:p>
        </p:txBody>
      </p:sp>
    </p:spTree>
    <p:extLst>
      <p:ext uri="{BB962C8B-B14F-4D97-AF65-F5344CB8AC3E}">
        <p14:creationId xmlns:p14="http://schemas.microsoft.com/office/powerpoint/2010/main" val="308414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7789AC-67CB-FA6B-C666-8EB982DB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it-IT"/>
              <a:t>I MOTIVI PRINCIPALI DI PUTIN PER dichiarare GUERRA ALL'UCRAINA: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A4CA679-3546-4E14-8FB8-F57168C37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4D16E90-7C64-4C04-A50A-B866A1A92B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E4DD59-5AA2-46C6-B6A8-9B4C62D198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60CE81C-67DC-489E-BFFB-877C80B854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97787F-CDD3-5FBA-3341-4EB1B3D64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830" y="2340864"/>
            <a:ext cx="5269977" cy="363448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 algn="just">
              <a:lnSpc>
                <a:spcPct val="100000"/>
              </a:lnSpc>
            </a:pPr>
            <a:r>
              <a:rPr lang="it-IT" sz="1800"/>
              <a:t>La guerra tra Russia e Ucraina ha le sue radici in una lunga crisi diplomatica e militare fra i due paesi, ma i principali motivi che Putin ha per dichiarare guerra all'Ucraina sono:</a:t>
            </a:r>
          </a:p>
          <a:p>
            <a:pPr marL="305435" indent="-305435" algn="just">
              <a:lnSpc>
                <a:spcPct val="100000"/>
              </a:lnSpc>
            </a:pPr>
            <a:r>
              <a:rPr lang="it-IT" sz="1800"/>
              <a:t>1)  Conquistare la regione del Donbass, che è ricca di carbone;</a:t>
            </a:r>
          </a:p>
          <a:p>
            <a:pPr marL="305435" indent="-305435" algn="just">
              <a:lnSpc>
                <a:spcPct val="100000"/>
              </a:lnSpc>
            </a:pPr>
            <a:r>
              <a:rPr lang="it-IT" sz="1800"/>
              <a:t>2) Riprendere l'influenza dell'Unione Sovietica ormai persa.</a:t>
            </a:r>
          </a:p>
          <a:p>
            <a:pPr marL="305435" indent="-305435" algn="just">
              <a:lnSpc>
                <a:spcPct val="100000"/>
              </a:lnSpc>
            </a:pPr>
            <a:r>
              <a:rPr lang="it-IT" sz="1800"/>
              <a:t>3) Avere sbocchi sul mare, di cui l'Ucraina è piena come per esempio la Crimea che affaccia sul Mar Nero</a:t>
            </a:r>
          </a:p>
          <a:p>
            <a:pPr marL="305435" indent="-305435" algn="just">
              <a:lnSpc>
                <a:spcPct val="100000"/>
              </a:lnSpc>
            </a:pPr>
            <a:r>
              <a:rPr lang="it-IT" sz="1800"/>
              <a:t>4) Per il timore che la NATO possa stabilirsi anche in Ucraina, e quindi avere basi missilistiche "nemiche" affianco a sé.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592A5A-1ECF-1CEA-BA38-22279CF3743D}"/>
              </a:ext>
            </a:extLst>
          </p:cNvPr>
          <p:cNvSpPr txBox="1"/>
          <p:nvPr/>
        </p:nvSpPr>
        <p:spPr>
          <a:xfrm>
            <a:off x="5218289" y="6443133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13" name="Immagine 14">
            <a:extLst>
              <a:ext uri="{FF2B5EF4-FFF2-40B4-BE49-F238E27FC236}">
                <a16:creationId xmlns:a16="http://schemas.microsoft.com/office/drawing/2014/main" id="{E883106D-9C8F-6DBB-B745-A06D2304F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1779" y="2622170"/>
            <a:ext cx="4713890" cy="3037423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726E33E-D14D-8E6F-011A-7429BB44D2D3}"/>
              </a:ext>
            </a:extLst>
          </p:cNvPr>
          <p:cNvSpPr txBox="1"/>
          <p:nvPr/>
        </p:nvSpPr>
        <p:spPr>
          <a:xfrm rot="-10800000" flipV="1">
            <a:off x="1645745" y="5701830"/>
            <a:ext cx="2730062" cy="549604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en-US"/>
              <a:t>Una </a:t>
            </a:r>
            <a:r>
              <a:rPr lang="en-US" err="1"/>
              <a:t>delle</a:t>
            </a:r>
            <a:r>
              <a:rPr lang="en-US"/>
              <a:t> </a:t>
            </a:r>
            <a:r>
              <a:rPr lang="en-US" err="1"/>
              <a:t>tante</a:t>
            </a:r>
            <a:r>
              <a:rPr lang="en-US"/>
              <a:t> </a:t>
            </a:r>
            <a:r>
              <a:rPr lang="en-US" err="1"/>
              <a:t>basi</a:t>
            </a:r>
            <a:r>
              <a:rPr lang="en-US"/>
              <a:t> </a:t>
            </a:r>
            <a:r>
              <a:rPr lang="en-US" err="1"/>
              <a:t>missilistiche</a:t>
            </a:r>
            <a:r>
              <a:rPr lang="en-US"/>
              <a:t> </a:t>
            </a:r>
            <a:r>
              <a:rPr lang="en-US" err="1"/>
              <a:t>dalla</a:t>
            </a:r>
            <a:r>
              <a:rPr lang="en-US"/>
              <a:t> NATO</a:t>
            </a:r>
          </a:p>
        </p:txBody>
      </p:sp>
    </p:spTree>
    <p:extLst>
      <p:ext uri="{BB962C8B-B14F-4D97-AF65-F5344CB8AC3E}">
        <p14:creationId xmlns:p14="http://schemas.microsoft.com/office/powerpoint/2010/main" val="329618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0401440-1DC9-4C9E-A3BA-4DECEEB465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7" descr="Immagine che contiene testo, esterni&#10;&#10;Descrizione generata automaticamente">
            <a:extLst>
              <a:ext uri="{FF2B5EF4-FFF2-40B4-BE49-F238E27FC236}">
                <a16:creationId xmlns:a16="http://schemas.microsoft.com/office/drawing/2014/main" id="{7E2B9C5C-4D09-E724-CB98-B007F2CC3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1139" y="799517"/>
            <a:ext cx="5331481" cy="29189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E3F140-02CB-4BBC-ABC0-8BF046C9D1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36050"/>
            <a:ext cx="0" cy="1645920"/>
          </a:xfrm>
          <a:prstGeom prst="line">
            <a:avLst/>
          </a:prstGeom>
          <a:ln w="19050">
            <a:solidFill>
              <a:srgbClr val="465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4">
            <a:extLst>
              <a:ext uri="{FF2B5EF4-FFF2-40B4-BE49-F238E27FC236}">
                <a16:creationId xmlns:a16="http://schemas.microsoft.com/office/drawing/2014/main" id="{A4D34375-B483-42D7-81B5-CF9E724CD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75402" y="272953"/>
            <a:ext cx="4581189" cy="343589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6B822CC-7DA9-4417-AA94-64CEB676F0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A01E88-71CC-4FF3-9E81-51E0C32B45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59623"/>
            <a:ext cx="11303626" cy="2051143"/>
          </a:xfrm>
          <a:prstGeom prst="rect">
            <a:avLst/>
          </a:prstGeom>
          <a:solidFill>
            <a:srgbClr val="465359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D1657A-C2A4-61CB-05DF-12E5FE59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00" y="4596992"/>
            <a:ext cx="3353432" cy="1607013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CHE COS'è LA NATO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1FC9E5-D127-DC04-3FAB-2F2E7CFDC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491" y="4596992"/>
            <a:ext cx="7240909" cy="1607012"/>
          </a:xfrm>
        </p:spPr>
        <p:txBody>
          <a:bodyPr>
            <a:normAutofit/>
          </a:bodyPr>
          <a:lstStyle/>
          <a:p>
            <a:pPr marL="305435" indent="-305435"/>
            <a:r>
              <a:rPr lang="it-IT">
                <a:solidFill>
                  <a:srgbClr val="FFFFFF"/>
                </a:solidFill>
              </a:rPr>
              <a:t>La NATO è un'organizzazione politica e militare che riunisce più di 30 Paesi membri dell'Europa e dell'America Settentrionale e nasce da un trattato con la firma di tutti i Paesi, questo trattato si chiama "Trattato Nord Atlantico" ed è stato firmato il 4 aprile 1949.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A6AA7D-5C60-E393-294F-B7ECD22F3D73}"/>
              </a:ext>
            </a:extLst>
          </p:cNvPr>
          <p:cNvSpPr txBox="1"/>
          <p:nvPr/>
        </p:nvSpPr>
        <p:spPr>
          <a:xfrm>
            <a:off x="1676403" y="3643173"/>
            <a:ext cx="26020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/>
              <a:t>Sede principale della NATO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222AA1E-7076-F47A-1542-8CB462D98EE7}"/>
              </a:ext>
            </a:extLst>
          </p:cNvPr>
          <p:cNvSpPr txBox="1"/>
          <p:nvPr/>
        </p:nvSpPr>
        <p:spPr>
          <a:xfrm>
            <a:off x="7096830" y="3879494"/>
            <a:ext cx="2870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/>
              <a:t>Bandiera della NATO</a:t>
            </a:r>
          </a:p>
        </p:txBody>
      </p:sp>
    </p:spTree>
    <p:extLst>
      <p:ext uri="{BB962C8B-B14F-4D97-AF65-F5344CB8AC3E}">
        <p14:creationId xmlns:p14="http://schemas.microsoft.com/office/powerpoint/2010/main" val="3123924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AF82D72-842D-BE78-928C-B98E6A71B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it-IT"/>
              <a:t>CHE COSA FA LA NATO?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1E4A09F0-4108-BA5D-B213-8BD510D54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0698" y="3424143"/>
            <a:ext cx="4748741" cy="1555212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A02620-8530-4404-4B30-776EDADB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027" y="1362052"/>
            <a:ext cx="5246779" cy="486412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 algn="just">
              <a:lnSpc>
                <a:spcPct val="100000"/>
              </a:lnSpc>
            </a:pPr>
            <a:r>
              <a:rPr lang="it-IT" sz="1600" dirty="0"/>
              <a:t>La NATO si impegna a proteggere tutti i suoi membri con mezzi politici e militari. Promuove anche la consultazione e la cooperazione con Paesi non membri della NATO in numerosi settori collegati alla sicurezza, come la riforma della difesa e del mantenimento della pace. Attraverso l'esame dei problemi ed i </a:t>
            </a:r>
            <a:r>
              <a:rPr lang="it-IT" sz="1600" dirty="0" err="1"/>
              <a:t>partenoriati</a:t>
            </a:r>
            <a:r>
              <a:rPr lang="it-IT" sz="1600" dirty="0"/>
              <a:t> (accordo di natura economica, sociale e politica fra due o più enti con obiettivi comuni), la NATO contribuisce a prevenire i conflitti sia all'interno dei suoi paesi membri che al di là delle frontiere. Promuove i lavori democratici ed è impegnata nella risoluzione pacifica delle controversie. Se gli sforzi diplomatici non funzionano, la NATO ha la capacità per effettuare operazioni di gestione delle crisi e di mantenimento della pace da sola o in cooperazione con altri Paesi ed organizzazioni nazionali. La NATO ha anche una terza dimensione che comprende le attività nel campo della pianificazione civile di emergenza aiutando così alleati e Partner ad affrontare i disastri, come pure a promuovere la cooperazione in campo scientifico ed ambientale.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68FD80-5B87-B5E6-33E0-7AF4EB32FC51}"/>
              </a:ext>
            </a:extLst>
          </p:cNvPr>
          <p:cNvSpPr txBox="1"/>
          <p:nvPr/>
        </p:nvSpPr>
        <p:spPr>
          <a:xfrm>
            <a:off x="9451622" y="1578152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6768D82-3918-2F45-47CA-B604165F9433}"/>
              </a:ext>
            </a:extLst>
          </p:cNvPr>
          <p:cNvSpPr txBox="1"/>
          <p:nvPr/>
        </p:nvSpPr>
        <p:spPr>
          <a:xfrm>
            <a:off x="1676401" y="5618284"/>
            <a:ext cx="32088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/>
              <a:t>I territori della NATO</a:t>
            </a:r>
          </a:p>
        </p:txBody>
      </p:sp>
    </p:spTree>
    <p:extLst>
      <p:ext uri="{BB962C8B-B14F-4D97-AF65-F5344CB8AC3E}">
        <p14:creationId xmlns:p14="http://schemas.microsoft.com/office/powerpoint/2010/main" val="3744735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62C457-F2FC-B4DC-17A3-188B18EF3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EFF"/>
                </a:solidFill>
              </a:rPr>
              <a:t> I 30 MEMBRI DELLA NATO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4ED0C9-6994-274C-34E4-9D6303E65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membri della NATO sono: </a:t>
            </a:r>
          </a:p>
          <a:p>
            <a:pPr marL="0" indent="0" algn="just">
              <a:buNone/>
            </a:pPr>
            <a:r>
              <a:rPr lang="it-IT" sz="1800" dirty="0"/>
              <a:t>Albania, Belgio, Bulgaria, Canada, Croazia, Danimarca, Estonia, Francia, Germania, Grecia, Italia, Islanda, Lussemburgo, Lettonia, Lituania, Macedonia del Nord, Montenegro, Norvegia, Paesi Bassi, Polonia, Portogallo, Regno Unito, Repubblica Ceca, Romania, Slovacchia, Slovenia, Spagna, Stati Uniti, Turchia, Ungheria. In più la NATO ha moltissimi partner e alleati.</a:t>
            </a:r>
          </a:p>
        </p:txBody>
      </p:sp>
    </p:spTree>
    <p:extLst>
      <p:ext uri="{BB962C8B-B14F-4D97-AF65-F5344CB8AC3E}">
        <p14:creationId xmlns:p14="http://schemas.microsoft.com/office/powerpoint/2010/main" val="62910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43B05A4-157F-403C-939A-ED1B6A0A02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3044BE-75EE-0AC2-91B1-CB9570FB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368191"/>
            <a:ext cx="5120255" cy="30425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4000" b="0" kern="12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GRAZIE DELL'ATTENZIONE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8CCE107-A70B-4916-9A0B-751C70B9B5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925BC7-7CC5-4A0C-9B3D-8829EBF281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4244340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CBE8007-8668-236E-0521-A1B72DCFD155}"/>
              </a:ext>
            </a:extLst>
          </p:cNvPr>
          <p:cNvSpPr txBox="1"/>
          <p:nvPr/>
        </p:nvSpPr>
        <p:spPr>
          <a:xfrm>
            <a:off x="6441743" y="1507415"/>
            <a:ext cx="4819091" cy="3903331"/>
          </a:xfrm>
          <a:prstGeom prst="rect">
            <a:avLst/>
          </a:prstGeom>
          <a:ln w="57150">
            <a:noFill/>
          </a:ln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 DI: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ANTONIO MARINO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CRISTIAN DE MITRI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FRANCESCA ESPOSITO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CRISTIAN CASTIELLO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ELIANA DE MITRI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III 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67D916-28C7-4965-BA3C-287FB85797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6440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413024"/>
      </a:dk2>
      <a:lt2>
        <a:srgbClr val="E8E2E8"/>
      </a:lt2>
      <a:accent1>
        <a:srgbClr val="32B93A"/>
      </a:accent1>
      <a:accent2>
        <a:srgbClr val="59B725"/>
      </a:accent2>
      <a:accent3>
        <a:srgbClr val="90AD2F"/>
      </a:accent3>
      <a:accent4>
        <a:srgbClr val="BA9E26"/>
      </a:accent4>
      <a:accent5>
        <a:srgbClr val="D6773A"/>
      </a:accent5>
      <a:accent6>
        <a:srgbClr val="C4282C"/>
      </a:accent6>
      <a:hlink>
        <a:srgbClr val="A87738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Avenir Next LT Pro</vt:lpstr>
      <vt:lpstr>Calibri Light</vt:lpstr>
      <vt:lpstr>Wingdings 2</vt:lpstr>
      <vt:lpstr>DividendVTI</vt:lpstr>
      <vt:lpstr>GUERRA TRA RUSSIA E UCRAINA </vt:lpstr>
      <vt:lpstr>Presentazione standard di PowerPoint</vt:lpstr>
      <vt:lpstr>I MOTIVI PRINCIPALI DI PUTIN PER dichiarare GUERRA ALL'UCRAINA:</vt:lpstr>
      <vt:lpstr>CHE COS'è LA NATO</vt:lpstr>
      <vt:lpstr>CHE COSA FA LA NATO? </vt:lpstr>
      <vt:lpstr> I 30 MEMBRI DELLA NATO</vt:lpstr>
      <vt:lpstr>GRAZIE DELL'ATTENZIONE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WebLink</dc:creator>
  <cp:lastModifiedBy>Maia</cp:lastModifiedBy>
  <cp:revision>237</cp:revision>
  <dcterms:created xsi:type="dcterms:W3CDTF">2022-03-31T10:48:18Z</dcterms:created>
  <dcterms:modified xsi:type="dcterms:W3CDTF">2022-05-09T16:18:14Z</dcterms:modified>
</cp:coreProperties>
</file>