
<file path=[Content_Types].xml><?xml version="1.0" encoding="utf-8"?>
<Types xmlns="http://schemas.openxmlformats.org/package/2006/content-types">
  <Default Extension="webp" ContentType="image/web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4" r:id="rId6"/>
    <p:sldId id="259" r:id="rId7"/>
    <p:sldId id="263" r:id="rId8"/>
    <p:sldId id="262"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3E22D4-C12B-FDC1-11A6-7A93205F522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AE4DB77-AEFA-0452-9299-972E9BD06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92D33B6-D17A-85EE-6DD0-19F97CF847C0}"/>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5" name="Segnaposto piè di pagina 4">
            <a:extLst>
              <a:ext uri="{FF2B5EF4-FFF2-40B4-BE49-F238E27FC236}">
                <a16:creationId xmlns:a16="http://schemas.microsoft.com/office/drawing/2014/main" id="{59F6E90E-5509-4F5F-FF84-4B328DA980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782635-D7CB-F587-80A7-38349F298FE8}"/>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162469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98EF2A-4F0C-1A7B-EE3E-C9170E85C39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8D3784-094E-623D-EBB8-0E58871AB2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013D9E-F3CC-31A4-2C0D-136663187BF7}"/>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5" name="Segnaposto piè di pagina 4">
            <a:extLst>
              <a:ext uri="{FF2B5EF4-FFF2-40B4-BE49-F238E27FC236}">
                <a16:creationId xmlns:a16="http://schemas.microsoft.com/office/drawing/2014/main" id="{2D525907-37AD-FDB6-5A9A-78C352C84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F84731-30BD-494E-44F1-8E5B87A7035D}"/>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1946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240E2C6-C36A-8ACE-5EF3-92E9773EAAE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55DF20-1998-8942-1D6B-421A4D62706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47DDEE-79B1-C862-5174-A3C121FC9A21}"/>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5" name="Segnaposto piè di pagina 4">
            <a:extLst>
              <a:ext uri="{FF2B5EF4-FFF2-40B4-BE49-F238E27FC236}">
                <a16:creationId xmlns:a16="http://schemas.microsoft.com/office/drawing/2014/main" id="{0A194882-A111-4B4C-06F9-D446DE257B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C0F32E-60DB-678D-1ED7-8B5BE383CBFA}"/>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160387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2893FF-00E7-361C-7C16-0EE4FE8D09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CEEF4C-70FC-2118-5FAB-71BE22F039B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257839-D8F5-7B90-021E-F865E2AFEFD9}"/>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5" name="Segnaposto piè di pagina 4">
            <a:extLst>
              <a:ext uri="{FF2B5EF4-FFF2-40B4-BE49-F238E27FC236}">
                <a16:creationId xmlns:a16="http://schemas.microsoft.com/office/drawing/2014/main" id="{119EB6D3-2A41-3E8E-5D97-5557749264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E00A50-D144-562A-3568-A50CBC38319C}"/>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348679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81F2C-1297-ED46-BA44-D6D168DD371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50AE7F-AD1F-1C11-7347-125A882BC3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00263FA-A0B4-AE12-1A22-9C15E82206F0}"/>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5" name="Segnaposto piè di pagina 4">
            <a:extLst>
              <a:ext uri="{FF2B5EF4-FFF2-40B4-BE49-F238E27FC236}">
                <a16:creationId xmlns:a16="http://schemas.microsoft.com/office/drawing/2014/main" id="{A14A9E9E-3F5F-F647-E342-1251C7CB6D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C61815D-E498-AA9B-CC1C-509854086520}"/>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28758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696D9-12B5-0741-22CF-6BA38F9B7D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D7029E-D4BD-9D61-9F6C-E4971FDA07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EA7764B-64C9-70CF-C9E8-47C49E7CA24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0806121-7E44-CBD9-B9E5-3BD4A02E0108}"/>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6" name="Segnaposto piè di pagina 5">
            <a:extLst>
              <a:ext uri="{FF2B5EF4-FFF2-40B4-BE49-F238E27FC236}">
                <a16:creationId xmlns:a16="http://schemas.microsoft.com/office/drawing/2014/main" id="{7F53CF6E-FEF4-ADC1-F405-8344082767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94580A-DBBE-D71E-114B-00FB33CC5670}"/>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18532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9B16C-8E22-7A4D-9D5F-A5245713C1E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8C9BE2-128E-DCA7-A208-78371A55F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AD9FF27-D291-17FA-DF3A-C7E8780BC7A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C1E9E50-9EA2-0A4A-F8FD-40B6D43C6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9CC6D8F-6035-1886-FB78-62FFEAFE8C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4A29EA5-69D2-040E-0EA5-FCA02A0916DC}"/>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8" name="Segnaposto piè di pagina 7">
            <a:extLst>
              <a:ext uri="{FF2B5EF4-FFF2-40B4-BE49-F238E27FC236}">
                <a16:creationId xmlns:a16="http://schemas.microsoft.com/office/drawing/2014/main" id="{8720257C-AFC9-A6C7-64DD-E51F66E1FE1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ED4A7AB-F023-6025-6839-037B28DF9181}"/>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142033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100EA-3D8E-820C-9DDE-FA1B6ADE99E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1C87029-F831-89D8-97F2-7271A17FE827}"/>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4" name="Segnaposto piè di pagina 3">
            <a:extLst>
              <a:ext uri="{FF2B5EF4-FFF2-40B4-BE49-F238E27FC236}">
                <a16:creationId xmlns:a16="http://schemas.microsoft.com/office/drawing/2014/main" id="{9E6BFD69-7E3E-CDF0-76B4-E6093506FFF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6DE502A-7F47-D8A9-77A1-4B51113D5D0E}"/>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380743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F437BAA-D2B8-1F82-F4C1-76204F09F465}"/>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3" name="Segnaposto piè di pagina 2">
            <a:extLst>
              <a:ext uri="{FF2B5EF4-FFF2-40B4-BE49-F238E27FC236}">
                <a16:creationId xmlns:a16="http://schemas.microsoft.com/office/drawing/2014/main" id="{94B07CB8-B576-7F21-0AD5-949ED1B23B5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604A5D4-B070-0F02-5437-D2C03FAB674D}"/>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159408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B1CDD-BCF1-F40A-F59A-B66C20376B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140D27-772F-69E1-4A33-03AF5A7C2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EDCB5EA-D22E-852A-07C7-98D058A36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9B96D23-66FF-818C-7A4A-3629CB604D2E}"/>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6" name="Segnaposto piè di pagina 5">
            <a:extLst>
              <a:ext uri="{FF2B5EF4-FFF2-40B4-BE49-F238E27FC236}">
                <a16:creationId xmlns:a16="http://schemas.microsoft.com/office/drawing/2014/main" id="{E02A0617-828E-2782-B428-5AA5DD3266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57C0BFB-5721-E4E2-6FDD-22F879A01A2E}"/>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390882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47691-848E-6B9A-BA19-27D0181E159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BDDCCAB-2E90-1727-87BE-3B2A107B0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5CBBA91-8FBB-4BD2-0EAD-B79FB1AAA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CEFCC-3072-D85A-A086-CB6067ED03C6}"/>
              </a:ext>
            </a:extLst>
          </p:cNvPr>
          <p:cNvSpPr>
            <a:spLocks noGrp="1"/>
          </p:cNvSpPr>
          <p:nvPr>
            <p:ph type="dt" sz="half" idx="10"/>
          </p:nvPr>
        </p:nvSpPr>
        <p:spPr/>
        <p:txBody>
          <a:bodyPr/>
          <a:lstStyle/>
          <a:p>
            <a:fld id="{2E746555-D350-428B-8187-E6936F634E79}" type="datetimeFigureOut">
              <a:rPr lang="it-IT" smtClean="0"/>
              <a:t>24/05/2022</a:t>
            </a:fld>
            <a:endParaRPr lang="it-IT"/>
          </a:p>
        </p:txBody>
      </p:sp>
      <p:sp>
        <p:nvSpPr>
          <p:cNvPr id="6" name="Segnaposto piè di pagina 5">
            <a:extLst>
              <a:ext uri="{FF2B5EF4-FFF2-40B4-BE49-F238E27FC236}">
                <a16:creationId xmlns:a16="http://schemas.microsoft.com/office/drawing/2014/main" id="{6CDFD5A4-05F2-2BE9-2925-40344BF7C30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094515-64A2-B82E-3B45-AC581DF57748}"/>
              </a:ext>
            </a:extLst>
          </p:cNvPr>
          <p:cNvSpPr>
            <a:spLocks noGrp="1"/>
          </p:cNvSpPr>
          <p:nvPr>
            <p:ph type="sldNum" sz="quarter" idx="12"/>
          </p:nvPr>
        </p:nvSpPr>
        <p:spPr/>
        <p:txBody>
          <a:bodyPr/>
          <a:lstStyle/>
          <a:p>
            <a:fld id="{9FCB1588-25CA-46BB-AD6D-0A4468FF1EF2}" type="slidenum">
              <a:rPr lang="it-IT" smtClean="0"/>
              <a:t>‹N›</a:t>
            </a:fld>
            <a:endParaRPr lang="it-IT"/>
          </a:p>
        </p:txBody>
      </p:sp>
    </p:spTree>
    <p:extLst>
      <p:ext uri="{BB962C8B-B14F-4D97-AF65-F5344CB8AC3E}">
        <p14:creationId xmlns:p14="http://schemas.microsoft.com/office/powerpoint/2010/main" val="240873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44EEBB-50E7-DA0E-23BF-9A60E44E5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03E7AC6-12D8-C40A-D79A-BE08023AD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3B70C4-DBDF-722B-78FD-93E58CF8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46555-D350-428B-8187-E6936F634E79}" type="datetimeFigureOut">
              <a:rPr lang="it-IT" smtClean="0"/>
              <a:t>24/05/2022</a:t>
            </a:fld>
            <a:endParaRPr lang="it-IT"/>
          </a:p>
        </p:txBody>
      </p:sp>
      <p:sp>
        <p:nvSpPr>
          <p:cNvPr id="5" name="Segnaposto piè di pagina 4">
            <a:extLst>
              <a:ext uri="{FF2B5EF4-FFF2-40B4-BE49-F238E27FC236}">
                <a16:creationId xmlns:a16="http://schemas.microsoft.com/office/drawing/2014/main" id="{ADDD4701-AD23-3E8E-8A54-209B94986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3122862-A71C-BE3A-3F9D-7E7771ADC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B1588-25CA-46BB-AD6D-0A4468FF1EF2}" type="slidenum">
              <a:rPr lang="it-IT" smtClean="0"/>
              <a:t>‹N›</a:t>
            </a:fld>
            <a:endParaRPr lang="it-IT"/>
          </a:p>
        </p:txBody>
      </p:sp>
    </p:spTree>
    <p:extLst>
      <p:ext uri="{BB962C8B-B14F-4D97-AF65-F5344CB8AC3E}">
        <p14:creationId xmlns:p14="http://schemas.microsoft.com/office/powerpoint/2010/main" val="394301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webp"/><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0012223E-FE73-5BB8-C6F4-D806A9FC46F3}"/>
              </a:ext>
            </a:extLst>
          </p:cNvPr>
          <p:cNvSpPr txBox="1"/>
          <p:nvPr/>
        </p:nvSpPr>
        <p:spPr>
          <a:xfrm>
            <a:off x="4582158" y="80909"/>
            <a:ext cx="4055014" cy="830997"/>
          </a:xfrm>
          <a:prstGeom prst="rect">
            <a:avLst/>
          </a:prstGeom>
          <a:noFill/>
        </p:spPr>
        <p:txBody>
          <a:bodyPr wrap="square">
            <a:spAutoFit/>
          </a:bodyPr>
          <a:lstStyle/>
          <a:p>
            <a:pPr algn="ctr"/>
            <a:r>
              <a:rPr lang="it-IT" sz="2400" b="1" dirty="0">
                <a:solidFill>
                  <a:srgbClr val="FFFF00"/>
                </a:solidFill>
                <a:effectLst>
                  <a:glow rad="127000">
                    <a:schemeClr val="tx1"/>
                  </a:glow>
                  <a:outerShdw blurRad="38100" dist="38100" dir="2700000" algn="tl">
                    <a:srgbClr val="000000">
                      <a:alpha val="43137"/>
                    </a:srgbClr>
                  </a:outerShdw>
                </a:effectLst>
              </a:rPr>
              <a:t>Scuola Secondaria di 1° grado</a:t>
            </a:r>
          </a:p>
          <a:p>
            <a:pPr algn="ctr"/>
            <a:r>
              <a:rPr lang="it-IT" sz="2400" b="1" dirty="0">
                <a:solidFill>
                  <a:srgbClr val="FFFF00"/>
                </a:solidFill>
                <a:effectLst>
                  <a:glow rad="127000">
                    <a:schemeClr val="tx1"/>
                  </a:glow>
                  <a:outerShdw blurRad="38100" dist="38100" dir="2700000" algn="tl">
                    <a:srgbClr val="000000">
                      <a:alpha val="43137"/>
                    </a:srgbClr>
                  </a:outerShdw>
                </a:effectLst>
              </a:rPr>
              <a:t>‘’MARINO GUARANO’’</a:t>
            </a:r>
          </a:p>
        </p:txBody>
      </p:sp>
      <p:sp>
        <p:nvSpPr>
          <p:cNvPr id="10" name="CasellaDiTesto 9">
            <a:extLst>
              <a:ext uri="{FF2B5EF4-FFF2-40B4-BE49-F238E27FC236}">
                <a16:creationId xmlns:a16="http://schemas.microsoft.com/office/drawing/2014/main" id="{6A42612E-7F6B-B9B9-D94E-7983746BACFC}"/>
              </a:ext>
            </a:extLst>
          </p:cNvPr>
          <p:cNvSpPr txBox="1"/>
          <p:nvPr/>
        </p:nvSpPr>
        <p:spPr>
          <a:xfrm>
            <a:off x="3560493" y="5576762"/>
            <a:ext cx="6098344" cy="1200329"/>
          </a:xfrm>
          <a:prstGeom prst="rect">
            <a:avLst/>
          </a:prstGeom>
          <a:noFill/>
        </p:spPr>
        <p:txBody>
          <a:bodyPr wrap="square">
            <a:spAutoFit/>
          </a:bodyPr>
          <a:lstStyle/>
          <a:p>
            <a:pPr algn="ctr"/>
            <a:r>
              <a:rPr lang="it-IT" sz="2400" dirty="0">
                <a:solidFill>
                  <a:srgbClr val="FFFF00"/>
                </a:solidFill>
                <a:effectLst>
                  <a:glow rad="127000">
                    <a:schemeClr val="tx1"/>
                  </a:glow>
                  <a:outerShdw blurRad="38100" dist="38100" dir="2700000" algn="tl">
                    <a:srgbClr val="000000">
                      <a:alpha val="43137"/>
                    </a:srgbClr>
                  </a:outerShdw>
                </a:effectLst>
              </a:rPr>
              <a:t>Professoressa: </a:t>
            </a:r>
            <a:r>
              <a:rPr lang="it-IT" sz="2400" b="1" dirty="0">
                <a:solidFill>
                  <a:srgbClr val="FFFF00"/>
                </a:solidFill>
                <a:effectLst>
                  <a:glow rad="127000">
                    <a:schemeClr val="tx1"/>
                  </a:glow>
                  <a:outerShdw blurRad="38100" dist="38100" dir="2700000" algn="tl">
                    <a:srgbClr val="000000">
                      <a:alpha val="43137"/>
                    </a:srgbClr>
                  </a:outerShdw>
                </a:effectLst>
              </a:rPr>
              <a:t>Simeoli Vincenza</a:t>
            </a:r>
            <a:r>
              <a:rPr lang="it-IT" sz="2400" dirty="0">
                <a:solidFill>
                  <a:srgbClr val="FFFF00"/>
                </a:solidFill>
                <a:effectLst>
                  <a:glow rad="127000">
                    <a:schemeClr val="tx1"/>
                  </a:glow>
                  <a:outerShdw blurRad="38100" dist="38100" dir="2700000" algn="tl">
                    <a:srgbClr val="000000">
                      <a:alpha val="43137"/>
                    </a:srgbClr>
                  </a:outerShdw>
                </a:effectLst>
              </a:rPr>
              <a:t/>
            </a:r>
            <a:br>
              <a:rPr lang="it-IT" sz="2400" dirty="0">
                <a:solidFill>
                  <a:srgbClr val="FFFF00"/>
                </a:solidFill>
                <a:effectLst>
                  <a:glow rad="127000">
                    <a:schemeClr val="tx1"/>
                  </a:glow>
                  <a:outerShdw blurRad="38100" dist="38100" dir="2700000" algn="tl">
                    <a:srgbClr val="000000">
                      <a:alpha val="43137"/>
                    </a:srgbClr>
                  </a:outerShdw>
                </a:effectLst>
              </a:rPr>
            </a:br>
            <a:r>
              <a:rPr lang="it-IT" sz="2400" dirty="0">
                <a:solidFill>
                  <a:srgbClr val="FFFF00"/>
                </a:solidFill>
                <a:effectLst>
                  <a:glow rad="127000">
                    <a:schemeClr val="tx1"/>
                  </a:glow>
                  <a:outerShdw blurRad="38100" dist="38100" dir="2700000" algn="tl">
                    <a:srgbClr val="000000">
                      <a:alpha val="43137"/>
                    </a:srgbClr>
                  </a:outerShdw>
                </a:effectLst>
              </a:rPr>
              <a:t>Materia: </a:t>
            </a:r>
            <a:r>
              <a:rPr lang="it-IT" sz="2400" b="1" dirty="0">
                <a:solidFill>
                  <a:srgbClr val="FFFF00"/>
                </a:solidFill>
                <a:effectLst>
                  <a:glow rad="127000">
                    <a:schemeClr val="tx1"/>
                  </a:glow>
                  <a:outerShdw blurRad="38100" dist="38100" dir="2700000" algn="tl">
                    <a:srgbClr val="000000">
                      <a:alpha val="43137"/>
                    </a:srgbClr>
                  </a:outerShdw>
                </a:effectLst>
              </a:rPr>
              <a:t>Educazione Civica</a:t>
            </a:r>
            <a:r>
              <a:rPr lang="it-IT" sz="2400" dirty="0">
                <a:solidFill>
                  <a:srgbClr val="FFFF00"/>
                </a:solidFill>
                <a:effectLst>
                  <a:glow rad="127000">
                    <a:schemeClr val="tx1"/>
                  </a:glow>
                  <a:outerShdw blurRad="38100" dist="38100" dir="2700000" algn="tl">
                    <a:srgbClr val="000000">
                      <a:alpha val="43137"/>
                    </a:srgbClr>
                  </a:outerShdw>
                </a:effectLst>
              </a:rPr>
              <a:t/>
            </a:r>
            <a:br>
              <a:rPr lang="it-IT" sz="2400" dirty="0">
                <a:solidFill>
                  <a:srgbClr val="FFFF00"/>
                </a:solidFill>
                <a:effectLst>
                  <a:glow rad="127000">
                    <a:schemeClr val="tx1"/>
                  </a:glow>
                  <a:outerShdw blurRad="38100" dist="38100" dir="2700000" algn="tl">
                    <a:srgbClr val="000000">
                      <a:alpha val="43137"/>
                    </a:srgbClr>
                  </a:outerShdw>
                </a:effectLst>
              </a:rPr>
            </a:br>
            <a:r>
              <a:rPr lang="it-IT" sz="2400" dirty="0">
                <a:solidFill>
                  <a:srgbClr val="FFFF00"/>
                </a:solidFill>
                <a:effectLst>
                  <a:glow rad="127000">
                    <a:schemeClr val="tx1"/>
                  </a:glow>
                  <a:outerShdw blurRad="38100" dist="38100" dir="2700000" algn="tl">
                    <a:srgbClr val="000000">
                      <a:alpha val="43137"/>
                    </a:srgbClr>
                  </a:outerShdw>
                </a:effectLst>
              </a:rPr>
              <a:t>Alunno: </a:t>
            </a:r>
            <a:r>
              <a:rPr lang="it-IT" sz="2400" b="1" dirty="0">
                <a:solidFill>
                  <a:srgbClr val="FFFF00"/>
                </a:solidFill>
                <a:effectLst>
                  <a:glow rad="127000">
                    <a:schemeClr val="tx1"/>
                  </a:glow>
                  <a:outerShdw blurRad="38100" dist="38100" dir="2700000" algn="tl">
                    <a:srgbClr val="000000">
                      <a:alpha val="43137"/>
                    </a:srgbClr>
                  </a:outerShdw>
                </a:effectLst>
              </a:rPr>
              <a:t>Varriale Emanuel Francesco</a:t>
            </a:r>
            <a:r>
              <a:rPr lang="it-IT" sz="2400" dirty="0">
                <a:solidFill>
                  <a:srgbClr val="FFFF00"/>
                </a:solidFill>
                <a:effectLst>
                  <a:glow rad="127000">
                    <a:schemeClr val="tx1"/>
                  </a:glow>
                  <a:outerShdw blurRad="38100" dist="38100" dir="2700000" algn="tl">
                    <a:srgbClr val="000000">
                      <a:alpha val="43137"/>
                    </a:srgbClr>
                  </a:outerShdw>
                </a:effectLst>
              </a:rPr>
              <a:t>  Classe: </a:t>
            </a:r>
            <a:r>
              <a:rPr lang="it-IT" sz="2400" b="1" dirty="0">
                <a:solidFill>
                  <a:srgbClr val="FFFF00"/>
                </a:solidFill>
                <a:effectLst>
                  <a:glow rad="127000">
                    <a:schemeClr val="tx1"/>
                  </a:glow>
                  <a:outerShdw blurRad="38100" dist="38100" dir="2700000" algn="tl">
                    <a:srgbClr val="000000">
                      <a:alpha val="43137"/>
                    </a:srgbClr>
                  </a:outerShdw>
                </a:effectLst>
              </a:rPr>
              <a:t>I D</a:t>
            </a:r>
          </a:p>
        </p:txBody>
      </p:sp>
      <p:sp>
        <p:nvSpPr>
          <p:cNvPr id="12" name="CasellaDiTesto 11">
            <a:extLst>
              <a:ext uri="{FF2B5EF4-FFF2-40B4-BE49-F238E27FC236}">
                <a16:creationId xmlns:a16="http://schemas.microsoft.com/office/drawing/2014/main" id="{8A4674AE-76E5-10F2-2207-72383FF22E33}"/>
              </a:ext>
            </a:extLst>
          </p:cNvPr>
          <p:cNvSpPr txBox="1"/>
          <p:nvPr/>
        </p:nvSpPr>
        <p:spPr>
          <a:xfrm>
            <a:off x="2307073" y="2828835"/>
            <a:ext cx="8157727" cy="1200329"/>
          </a:xfrm>
          <a:prstGeom prst="rect">
            <a:avLst/>
          </a:prstGeom>
          <a:noFill/>
        </p:spPr>
        <p:txBody>
          <a:bodyPr wrap="square" rtlCol="0">
            <a:spAutoFit/>
          </a:bodyPr>
          <a:lstStyle/>
          <a:p>
            <a:r>
              <a:rPr lang="it-IT" sz="7200" dirty="0">
                <a:effectLst>
                  <a:glow rad="127000">
                    <a:schemeClr val="bg1"/>
                  </a:glow>
                </a:effectLst>
              </a:rPr>
              <a:t>LA STRAGE DI CAPACI</a:t>
            </a:r>
          </a:p>
        </p:txBody>
      </p:sp>
    </p:spTree>
    <p:extLst>
      <p:ext uri="{BB962C8B-B14F-4D97-AF65-F5344CB8AC3E}">
        <p14:creationId xmlns:p14="http://schemas.microsoft.com/office/powerpoint/2010/main" val="3085972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8E19C5E-AF22-5F32-1B78-AAAC2CDDEDCD}"/>
              </a:ext>
            </a:extLst>
          </p:cNvPr>
          <p:cNvSpPr txBox="1"/>
          <p:nvPr/>
        </p:nvSpPr>
        <p:spPr>
          <a:xfrm>
            <a:off x="309491" y="1166842"/>
            <a:ext cx="3052687" cy="4524315"/>
          </a:xfrm>
          <a:prstGeom prst="rect">
            <a:avLst/>
          </a:prstGeom>
          <a:noFill/>
        </p:spPr>
        <p:txBody>
          <a:bodyPr wrap="square">
            <a:spAutoFit/>
          </a:bodyPr>
          <a:lstStyle/>
          <a:p>
            <a:r>
              <a:rPr lang="it-IT" sz="2400" dirty="0"/>
              <a:t>La strage di Capaci fu un attentato di stampo terroristico - mafioso compiuto da </a:t>
            </a:r>
            <a:r>
              <a:rPr lang="it-IT" sz="2400" u="sng" dirty="0"/>
              <a:t>Cosa Nostra</a:t>
            </a:r>
            <a:r>
              <a:rPr lang="it-IT" sz="2400" dirty="0"/>
              <a:t> il 23 maggio 1992 nei pressi di Capaci per uccidere il magistrato antimafia Giovanni Falcone. Gli attentatori fecero esplodere un tratto dell’autostrada A29.</a:t>
            </a:r>
          </a:p>
        </p:txBody>
      </p:sp>
    </p:spTree>
    <p:extLst>
      <p:ext uri="{BB962C8B-B14F-4D97-AF65-F5344CB8AC3E}">
        <p14:creationId xmlns:p14="http://schemas.microsoft.com/office/powerpoint/2010/main" val="4015858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FF5B715-CEA4-CE77-F462-3F9BF8E33A1E}"/>
              </a:ext>
            </a:extLst>
          </p:cNvPr>
          <p:cNvSpPr txBox="1"/>
          <p:nvPr/>
        </p:nvSpPr>
        <p:spPr>
          <a:xfrm>
            <a:off x="540654" y="3779190"/>
            <a:ext cx="4978403" cy="2554545"/>
          </a:xfrm>
          <a:prstGeom prst="rect">
            <a:avLst/>
          </a:prstGeom>
          <a:noFill/>
        </p:spPr>
        <p:txBody>
          <a:bodyPr wrap="square">
            <a:spAutoFit/>
          </a:bodyPr>
          <a:lstStyle/>
          <a:p>
            <a:r>
              <a:rPr lang="it-IT" sz="2000" dirty="0"/>
              <a:t>Non è che non ci fossero state stragi e bombe nella storia della Repubblica Italiana, ma quella del  1992 fu qualcosa di diverso. Non era terrorismo di matrice politica, non era lo scontro nei cieli di Ustica. Era la mafia che attaccava lo Stato e lo avrebbe fatto più volte in quel 1992, uccidendo anche Paolo Borsellino e la sua scorsa nel mese di luglio.</a:t>
            </a:r>
          </a:p>
        </p:txBody>
      </p:sp>
      <p:sp>
        <p:nvSpPr>
          <p:cNvPr id="5" name="Rettangolo 4">
            <a:extLst>
              <a:ext uri="{FF2B5EF4-FFF2-40B4-BE49-F238E27FC236}">
                <a16:creationId xmlns:a16="http://schemas.microsoft.com/office/drawing/2014/main" id="{27CB4722-7F0F-DE4F-4128-7982BCD2FB3D}"/>
              </a:ext>
            </a:extLst>
          </p:cNvPr>
          <p:cNvSpPr/>
          <p:nvPr/>
        </p:nvSpPr>
        <p:spPr>
          <a:xfrm>
            <a:off x="6386286" y="3324078"/>
            <a:ext cx="5646057" cy="3464771"/>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0887C0FE-9906-6D2F-8105-7D8D9F88CDFF}"/>
              </a:ext>
            </a:extLst>
          </p:cNvPr>
          <p:cNvSpPr/>
          <p:nvPr/>
        </p:nvSpPr>
        <p:spPr>
          <a:xfrm>
            <a:off x="123370" y="69151"/>
            <a:ext cx="5812973" cy="3101782"/>
          </a:xfrm>
          <a:prstGeom prst="rect">
            <a:avLst/>
          </a:prstGeom>
          <a:blipFill dpi="0" rotWithShape="1">
            <a:blip r:embed="rId3"/>
            <a:srcRect/>
            <a:stretch>
              <a:fillRect l="-6000" t="-3000" r="-5000" b="-5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7769888-11C0-8853-9E43-1FEA43CEF548}"/>
              </a:ext>
            </a:extLst>
          </p:cNvPr>
          <p:cNvSpPr txBox="1"/>
          <p:nvPr/>
        </p:nvSpPr>
        <p:spPr>
          <a:xfrm>
            <a:off x="6600370" y="496657"/>
            <a:ext cx="5217887" cy="2246769"/>
          </a:xfrm>
          <a:prstGeom prst="rect">
            <a:avLst/>
          </a:prstGeom>
          <a:noFill/>
        </p:spPr>
        <p:txBody>
          <a:bodyPr wrap="square">
            <a:spAutoFit/>
          </a:bodyPr>
          <a:lstStyle/>
          <a:p>
            <a:r>
              <a:rPr lang="it-IT" sz="2000" dirty="0"/>
              <a:t>Resta un vero e proprio cratere di 14 metri sull'autostrada A29 che collega Palermo e l’aeroporto di Punta Raisi. Alle 17 e 58 la detonazione mentre passano l'auto di Falcone e quelle della sua scorta, poco prima del cartello che segnala lo svincolo per Capaci. Mancano 20 chilometri per arrivare a Palermo.</a:t>
            </a:r>
          </a:p>
        </p:txBody>
      </p:sp>
    </p:spTree>
    <p:extLst>
      <p:ext uri="{BB962C8B-B14F-4D97-AF65-F5344CB8AC3E}">
        <p14:creationId xmlns:p14="http://schemas.microsoft.com/office/powerpoint/2010/main" val="2446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r="37000" b="-9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3AC2BAD-254D-6BA2-8713-6E54E9B33813}"/>
              </a:ext>
            </a:extLst>
          </p:cNvPr>
          <p:cNvSpPr txBox="1"/>
          <p:nvPr/>
        </p:nvSpPr>
        <p:spPr>
          <a:xfrm>
            <a:off x="8285871" y="920621"/>
            <a:ext cx="3323491" cy="5016758"/>
          </a:xfrm>
          <a:prstGeom prst="rect">
            <a:avLst/>
          </a:prstGeom>
          <a:noFill/>
        </p:spPr>
        <p:txBody>
          <a:bodyPr wrap="square">
            <a:spAutoFit/>
          </a:bodyPr>
          <a:lstStyle/>
          <a:p>
            <a:r>
              <a:rPr lang="it-IT" sz="2000" dirty="0"/>
              <a:t>Mentre vi transitava sopra il corteo della scorta con a bordo il giudice, la moglie e gli agenti di Polizia, sistemati in tre Fiat Croma blindate. Oltre al giudice, morirono altre quattro persone: la moglie Francesca Morvillo, anche lei magistrato, e gli agenti della scorta Vito Schifani, Rocco </a:t>
            </a:r>
            <a:r>
              <a:rPr lang="it-IT" sz="2000" dirty="0" err="1"/>
              <a:t>Dicillo</a:t>
            </a:r>
            <a:r>
              <a:rPr lang="it-IT" sz="2000" dirty="0"/>
              <a:t> e Antonio Montinaro. Vi furono 23 feriti, fra i quali gli agenti Paolo </a:t>
            </a:r>
            <a:r>
              <a:rPr lang="it-IT" sz="2000" dirty="0" err="1"/>
              <a:t>Capuzza</a:t>
            </a:r>
            <a:r>
              <a:rPr lang="it-IT" sz="2000" dirty="0"/>
              <a:t>, Angelo Corbo, Gaspare Cervello e l'autista giudiziario Giuseppe Costanza.</a:t>
            </a:r>
          </a:p>
        </p:txBody>
      </p:sp>
    </p:spTree>
    <p:extLst>
      <p:ext uri="{BB962C8B-B14F-4D97-AF65-F5344CB8AC3E}">
        <p14:creationId xmlns:p14="http://schemas.microsoft.com/office/powerpoint/2010/main" val="212842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t="-10000" r="-15000" b="-9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A27C123-58CB-514F-0B90-C6CDD16FBE4C}"/>
              </a:ext>
            </a:extLst>
          </p:cNvPr>
          <p:cNvSpPr txBox="1"/>
          <p:nvPr/>
        </p:nvSpPr>
        <p:spPr>
          <a:xfrm>
            <a:off x="551543" y="644995"/>
            <a:ext cx="2975429" cy="5355312"/>
          </a:xfrm>
          <a:prstGeom prst="rect">
            <a:avLst/>
          </a:prstGeom>
          <a:noFill/>
        </p:spPr>
        <p:txBody>
          <a:bodyPr wrap="square">
            <a:spAutoFit/>
          </a:bodyPr>
          <a:lstStyle/>
          <a:p>
            <a:r>
              <a:rPr lang="it-IT" dirty="0"/>
              <a:t>L’esplosione è fatta partire da un detonatore a distanza. Il tritolo, 500 chili, era stato piazzato in un tunnel di drenaggio sotto l’autostrada da giorni. L'esplosione investe tre auto Fiat Croma. Quella marrone viene scaraventata a più di 60 metri di distanza, qui sono i tre agenti di scorta morti. Quella azzurra resta intatta. Quella bianca viene tagliata a metà sbattendo contro un muro di detriti. Il magistrato è alla guida. Lui e la moglie sono scaraventati sul parabrezza. Si salva l’autista seduto sul sedile posteriore.</a:t>
            </a:r>
          </a:p>
        </p:txBody>
      </p:sp>
    </p:spTree>
    <p:extLst>
      <p:ext uri="{BB962C8B-B14F-4D97-AF65-F5344CB8AC3E}">
        <p14:creationId xmlns:p14="http://schemas.microsoft.com/office/powerpoint/2010/main" val="3797204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10830DA-0767-50FB-CBB3-CD00C9D418EA}"/>
              </a:ext>
            </a:extLst>
          </p:cNvPr>
          <p:cNvSpPr txBox="1"/>
          <p:nvPr/>
        </p:nvSpPr>
        <p:spPr>
          <a:xfrm>
            <a:off x="316522" y="5369174"/>
            <a:ext cx="11556164" cy="1323439"/>
          </a:xfrm>
          <a:prstGeom prst="rect">
            <a:avLst/>
          </a:prstGeom>
          <a:noFill/>
        </p:spPr>
        <p:txBody>
          <a:bodyPr wrap="square">
            <a:spAutoFit/>
          </a:bodyPr>
          <a:lstStyle/>
          <a:p>
            <a:r>
              <a:rPr lang="it-IT" sz="2000" dirty="0">
                <a:solidFill>
                  <a:schemeClr val="bg1"/>
                </a:solidFill>
                <a:effectLst>
                  <a:glow rad="127000">
                    <a:schemeClr val="tx1"/>
                  </a:glow>
                </a:effectLst>
              </a:rPr>
              <a:t>Il 23 maggio Domenico Ganci avvertì telefonicamente prima Ferrante e poi La Barbera che le Fiat Croma erano partite ed avevano imboccato l'autostrada in direzione dell'aeroporto di Punta Raisi per andare a prendere Falcone. Ferrante e Biondo (che erano appostati in auto nei pressi dell'aeroporto) videro uscire il corteo delle blindate dall'aeroporto e avvertirono a loro volta La Barbera che il giudice Falcone era effettivamente arrivato. </a:t>
            </a:r>
          </a:p>
        </p:txBody>
      </p:sp>
      <p:sp>
        <p:nvSpPr>
          <p:cNvPr id="16" name="CasellaDiTesto 15">
            <a:extLst>
              <a:ext uri="{FF2B5EF4-FFF2-40B4-BE49-F238E27FC236}">
                <a16:creationId xmlns:a16="http://schemas.microsoft.com/office/drawing/2014/main" id="{C6BEEB11-189D-A098-1D3D-7CB9089ED38B}"/>
              </a:ext>
            </a:extLst>
          </p:cNvPr>
          <p:cNvSpPr txBox="1"/>
          <p:nvPr/>
        </p:nvSpPr>
        <p:spPr>
          <a:xfrm>
            <a:off x="316522" y="482377"/>
            <a:ext cx="5779478" cy="707886"/>
          </a:xfrm>
          <a:prstGeom prst="rect">
            <a:avLst/>
          </a:prstGeom>
          <a:noFill/>
        </p:spPr>
        <p:txBody>
          <a:bodyPr wrap="square">
            <a:spAutoFit/>
          </a:bodyPr>
          <a:lstStyle/>
          <a:p>
            <a:r>
              <a:rPr lang="it-IT" sz="2000" b="1" dirty="0">
                <a:solidFill>
                  <a:schemeClr val="bg1"/>
                </a:solidFill>
                <a:effectLst>
                  <a:glow rad="127000">
                    <a:schemeClr val="tx1"/>
                  </a:glow>
                  <a:outerShdw blurRad="38100" dist="38100" dir="2700000" algn="tl">
                    <a:srgbClr val="000000">
                      <a:alpha val="43137"/>
                    </a:srgbClr>
                  </a:outerShdw>
                </a:effectLst>
              </a:rPr>
              <a:t>Questo è il luogo dove Domenico Ganci azionò con un telecomando il tritolo posizionato sulla strada</a:t>
            </a:r>
          </a:p>
        </p:txBody>
      </p:sp>
    </p:spTree>
    <p:extLst>
      <p:ext uri="{BB962C8B-B14F-4D97-AF65-F5344CB8AC3E}">
        <p14:creationId xmlns:p14="http://schemas.microsoft.com/office/powerpoint/2010/main" val="4254782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D32C374-B07B-935A-7F19-38BCCE19F65A}"/>
              </a:ext>
            </a:extLst>
          </p:cNvPr>
          <p:cNvSpPr txBox="1"/>
          <p:nvPr/>
        </p:nvSpPr>
        <p:spPr>
          <a:xfrm>
            <a:off x="435428" y="695242"/>
            <a:ext cx="2801257" cy="5632311"/>
          </a:xfrm>
          <a:prstGeom prst="rect">
            <a:avLst/>
          </a:prstGeom>
          <a:noFill/>
        </p:spPr>
        <p:txBody>
          <a:bodyPr wrap="square">
            <a:spAutoFit/>
          </a:bodyPr>
          <a:lstStyle/>
          <a:p>
            <a:r>
              <a:rPr lang="it-IT" dirty="0"/>
              <a:t>Il 23 maggio è il giorno in cui si ricorda la legalità, ogni anno una nave da Civitavecchia va a Palermo con i ragazzi delle scuole. Sono molte altre le memorie tangibili di quella strage, statue, vie, biblioteche, palazzi che portano il nome di Falcone e Borsellino. Più di tutto la foto che li vede insieme e i resti dell’auto della scorta. «Quarto Savona 15» è il nome in codice della scorta e quello dell’auto. Ciò che ne è rimasto ha viaggiato per l’Italia per mostrare a tutti di cosa è capace la mafia.</a:t>
            </a:r>
          </a:p>
        </p:txBody>
      </p:sp>
      <p:sp>
        <p:nvSpPr>
          <p:cNvPr id="6" name="Rettangolo 5">
            <a:extLst>
              <a:ext uri="{FF2B5EF4-FFF2-40B4-BE49-F238E27FC236}">
                <a16:creationId xmlns:a16="http://schemas.microsoft.com/office/drawing/2014/main" id="{7C6FD971-C0B3-0592-5EBB-606C83FAC6DE}"/>
              </a:ext>
            </a:extLst>
          </p:cNvPr>
          <p:cNvSpPr/>
          <p:nvPr/>
        </p:nvSpPr>
        <p:spPr>
          <a:xfrm>
            <a:off x="3410860" y="217714"/>
            <a:ext cx="4934856" cy="33274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FDC5EF6-51D8-BCAD-9351-EB4F8A604304}"/>
              </a:ext>
            </a:extLst>
          </p:cNvPr>
          <p:cNvSpPr/>
          <p:nvPr/>
        </p:nvSpPr>
        <p:spPr>
          <a:xfrm>
            <a:off x="4339773" y="3661230"/>
            <a:ext cx="4310743" cy="2979056"/>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6BD8E56-FD7F-04FD-E46C-D6D11EA840DF}"/>
              </a:ext>
            </a:extLst>
          </p:cNvPr>
          <p:cNvSpPr/>
          <p:nvPr/>
        </p:nvSpPr>
        <p:spPr>
          <a:xfrm>
            <a:off x="8955316" y="695242"/>
            <a:ext cx="3058888" cy="479697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571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0488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561</Words>
  <Application>Microsoft Office PowerPoint</Application>
  <PresentationFormat>Widescreen</PresentationFormat>
  <Paragraphs>12</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Compaq</dc:creator>
  <cp:lastModifiedBy>Maia</cp:lastModifiedBy>
  <cp:revision>1</cp:revision>
  <dcterms:created xsi:type="dcterms:W3CDTF">2022-05-22T14:52:04Z</dcterms:created>
  <dcterms:modified xsi:type="dcterms:W3CDTF">2022-05-24T20:41:08Z</dcterms:modified>
</cp:coreProperties>
</file>