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57" r:id="rId5"/>
    <p:sldId id="263" r:id="rId6"/>
    <p:sldId id="267" r:id="rId7"/>
    <p:sldId id="265" r:id="rId8"/>
    <p:sldId id="261" r:id="rId9"/>
    <p:sldId id="262"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F740A-0B9B-BA54-4999-7A8BCB6E939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4C6D725-7385-2F6C-FA5C-599BF10F2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B0CC0AF-AAE7-EC41-FFD5-EC8ED456389D}"/>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5" name="Segnaposto piè di pagina 4">
            <a:extLst>
              <a:ext uri="{FF2B5EF4-FFF2-40B4-BE49-F238E27FC236}">
                <a16:creationId xmlns:a16="http://schemas.microsoft.com/office/drawing/2014/main" id="{F6801B95-251B-AF4B-59FA-C50EA029A3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D5F1B9-89CF-A77E-B5F8-7CA06C3DE235}"/>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104804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D5650-02EF-FC8F-6BB6-8D773C17D37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487EF8A-F174-F469-A3CC-CA47CF65A00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2F7D1B-4D22-D1AD-22F6-172FDA9FDA7C}"/>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5" name="Segnaposto piè di pagina 4">
            <a:extLst>
              <a:ext uri="{FF2B5EF4-FFF2-40B4-BE49-F238E27FC236}">
                <a16:creationId xmlns:a16="http://schemas.microsoft.com/office/drawing/2014/main" id="{468F4FC1-07A2-93BC-10D7-B01EFCD305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53A55E-53FB-767D-5A91-38F1951C36B2}"/>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296911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F194641-DBFD-1E91-F861-16D2D00F3B2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BA3FCE-5A7E-FDF0-2687-D91E852E3A3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5C658E-B338-D9AB-2F40-5C8D5B934A8F}"/>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5" name="Segnaposto piè di pagina 4">
            <a:extLst>
              <a:ext uri="{FF2B5EF4-FFF2-40B4-BE49-F238E27FC236}">
                <a16:creationId xmlns:a16="http://schemas.microsoft.com/office/drawing/2014/main" id="{E5CEACBD-0A51-1A08-8355-B42525F59E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A76514-B538-E47F-44AA-BC779970FF2A}"/>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345075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E3603E-8942-A7EE-5A5F-449A14B0E53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89E61F-B98A-BF39-0199-09D15F6E8F8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4339FEA-76A2-4CE3-D52D-5351756E3D58}"/>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5" name="Segnaposto piè di pagina 4">
            <a:extLst>
              <a:ext uri="{FF2B5EF4-FFF2-40B4-BE49-F238E27FC236}">
                <a16:creationId xmlns:a16="http://schemas.microsoft.com/office/drawing/2014/main" id="{447C4D30-1B70-8AF7-AA5E-F3EFF2E26A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9AA86D-C4DB-F333-72F3-607DC66E528B}"/>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321869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A095A9-5081-1A9D-067A-D6F5A06E466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792023D-1B5A-F918-FDE0-3F21E2467F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D0C9611-7CD9-F640-8CE2-A0C5184C449E}"/>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5" name="Segnaposto piè di pagina 4">
            <a:extLst>
              <a:ext uri="{FF2B5EF4-FFF2-40B4-BE49-F238E27FC236}">
                <a16:creationId xmlns:a16="http://schemas.microsoft.com/office/drawing/2014/main" id="{30618220-B8BC-A616-8879-DA8B523A3A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7802C6-0118-DF94-6824-60E0839E6C3E}"/>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113050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E23A8-B96A-D515-FD6F-F9633E3004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DEFF774-59F7-03C1-E8E4-58C6FEE424E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37B1E1B-1518-5F9E-2652-36B5B3FE8D6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C0B4FC2-8984-C7E0-054D-090EAF87B028}"/>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6" name="Segnaposto piè di pagina 5">
            <a:extLst>
              <a:ext uri="{FF2B5EF4-FFF2-40B4-BE49-F238E27FC236}">
                <a16:creationId xmlns:a16="http://schemas.microsoft.com/office/drawing/2014/main" id="{DBA57E85-3464-BA6F-D2B8-04AF1A13CA2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B838F7-B746-DA9C-3F39-357ECF3859CE}"/>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293831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EC7DE3-44B9-1531-C435-71A57F0D16F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050DA34-781B-D771-181F-2EDDC6FAC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204D1A6-A56D-25DC-0645-673F7EEA88D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EE09B62-04E0-0D90-394E-48D7DF2B2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D05F48D-422E-00B4-9012-F04306EC340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D6CDA5B-A4BB-5CEF-B8B7-A93DD5A4FB18}"/>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8" name="Segnaposto piè di pagina 7">
            <a:extLst>
              <a:ext uri="{FF2B5EF4-FFF2-40B4-BE49-F238E27FC236}">
                <a16:creationId xmlns:a16="http://schemas.microsoft.com/office/drawing/2014/main" id="{C0186282-CF7C-F023-4EA5-5D6768FE545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02C94E7-3445-E175-4C9E-086304EB1140}"/>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1161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D42B4B-CB34-4598-7348-76D7F1B23D7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316700B-78FD-577A-E8D0-D746ADDED094}"/>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4" name="Segnaposto piè di pagina 3">
            <a:extLst>
              <a:ext uri="{FF2B5EF4-FFF2-40B4-BE49-F238E27FC236}">
                <a16:creationId xmlns:a16="http://schemas.microsoft.com/office/drawing/2014/main" id="{C4E91AD5-DE89-420B-B634-0AA6717028C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C969388-67B6-4C46-7D3B-E953C9C7EEBC}"/>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387121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0EC618F-A615-6373-C8A2-204F4A545FB4}"/>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3" name="Segnaposto piè di pagina 2">
            <a:extLst>
              <a:ext uri="{FF2B5EF4-FFF2-40B4-BE49-F238E27FC236}">
                <a16:creationId xmlns:a16="http://schemas.microsoft.com/office/drawing/2014/main" id="{A43B32D4-4587-D296-29F3-21AFED1D387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0700636-EBA0-8429-C720-1872F581096B}"/>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274441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69CBF4-32FC-3133-01ED-80928CCE41A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5B7EEA-8A23-235D-D06F-2595F5520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3BDE40E-8A0D-5F1B-77E7-215525FFD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E8B30E2-E23C-08C9-E4BF-14BC667921F2}"/>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6" name="Segnaposto piè di pagina 5">
            <a:extLst>
              <a:ext uri="{FF2B5EF4-FFF2-40B4-BE49-F238E27FC236}">
                <a16:creationId xmlns:a16="http://schemas.microsoft.com/office/drawing/2014/main" id="{DF6D562D-6713-1015-69F0-D6E74776573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9280C96-B04E-C540-FF19-909177424BC7}"/>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168539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2A599D-8A45-D36A-3B4D-6D119D90C7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516406E-77A6-165C-FEC1-1288018B8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9F5B72D-05C3-B543-F3FB-3FB6B90A3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4EA17DA-30F0-CD44-18BC-F500EB3D670F}"/>
              </a:ext>
            </a:extLst>
          </p:cNvPr>
          <p:cNvSpPr>
            <a:spLocks noGrp="1"/>
          </p:cNvSpPr>
          <p:nvPr>
            <p:ph type="dt" sz="half" idx="10"/>
          </p:nvPr>
        </p:nvSpPr>
        <p:spPr/>
        <p:txBody>
          <a:bodyPr/>
          <a:lstStyle/>
          <a:p>
            <a:fld id="{932258EF-B5FB-44C1-9D30-63AD518C96B3}" type="datetimeFigureOut">
              <a:rPr lang="it-IT" smtClean="0"/>
              <a:t>10/05/2022</a:t>
            </a:fld>
            <a:endParaRPr lang="it-IT"/>
          </a:p>
        </p:txBody>
      </p:sp>
      <p:sp>
        <p:nvSpPr>
          <p:cNvPr id="6" name="Segnaposto piè di pagina 5">
            <a:extLst>
              <a:ext uri="{FF2B5EF4-FFF2-40B4-BE49-F238E27FC236}">
                <a16:creationId xmlns:a16="http://schemas.microsoft.com/office/drawing/2014/main" id="{A3690A8D-7316-F1B9-3F8F-40E0698527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C10667-9CC9-4FF0-DBD7-5FE3CF8E6544}"/>
              </a:ext>
            </a:extLst>
          </p:cNvPr>
          <p:cNvSpPr>
            <a:spLocks noGrp="1"/>
          </p:cNvSpPr>
          <p:nvPr>
            <p:ph type="sldNum" sz="quarter" idx="12"/>
          </p:nvPr>
        </p:nvSpPr>
        <p:spPr/>
        <p:txBody>
          <a:bodyPr/>
          <a:lstStyle/>
          <a:p>
            <a:fld id="{A083E21C-7FD9-496B-9703-EE17CE2CF5BF}" type="slidenum">
              <a:rPr lang="it-IT" smtClean="0"/>
              <a:t>‹N›</a:t>
            </a:fld>
            <a:endParaRPr lang="it-IT"/>
          </a:p>
        </p:txBody>
      </p:sp>
    </p:spTree>
    <p:extLst>
      <p:ext uri="{BB962C8B-B14F-4D97-AF65-F5344CB8AC3E}">
        <p14:creationId xmlns:p14="http://schemas.microsoft.com/office/powerpoint/2010/main" val="35622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D59FE21-3AB9-5F9A-870B-5EA144B963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A9643C7-5D1D-A251-EF54-17A93934E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971BCF-75DD-3256-4968-97D1AAF34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258EF-B5FB-44C1-9D30-63AD518C96B3}" type="datetimeFigureOut">
              <a:rPr lang="it-IT" smtClean="0"/>
              <a:t>10/05/2022</a:t>
            </a:fld>
            <a:endParaRPr lang="it-IT"/>
          </a:p>
        </p:txBody>
      </p:sp>
      <p:sp>
        <p:nvSpPr>
          <p:cNvPr id="5" name="Segnaposto piè di pagina 4">
            <a:extLst>
              <a:ext uri="{FF2B5EF4-FFF2-40B4-BE49-F238E27FC236}">
                <a16:creationId xmlns:a16="http://schemas.microsoft.com/office/drawing/2014/main" id="{F5463D13-E03D-5296-FE6E-A2B1DA61B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46D27CA-70D7-4A5A-C663-AC3F3DA22A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3E21C-7FD9-496B-9703-EE17CE2CF5BF}" type="slidenum">
              <a:rPr lang="it-IT" smtClean="0"/>
              <a:t>‹N›</a:t>
            </a:fld>
            <a:endParaRPr lang="it-IT"/>
          </a:p>
        </p:txBody>
      </p:sp>
    </p:spTree>
    <p:extLst>
      <p:ext uri="{BB962C8B-B14F-4D97-AF65-F5344CB8AC3E}">
        <p14:creationId xmlns:p14="http://schemas.microsoft.com/office/powerpoint/2010/main" val="170275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10">
            <a:extLst>
              <a:ext uri="{FF2B5EF4-FFF2-40B4-BE49-F238E27FC236}">
                <a16:creationId xmlns:a16="http://schemas.microsoft.com/office/drawing/2014/main" id="{AA5FD371-AFFF-658B-1C6F-F51728EEB434}"/>
              </a:ext>
            </a:extLst>
          </p:cNvPr>
          <p:cNvSpPr txBox="1">
            <a:spLocks/>
          </p:cNvSpPr>
          <p:nvPr/>
        </p:nvSpPr>
        <p:spPr>
          <a:xfrm>
            <a:off x="3356314" y="5655213"/>
            <a:ext cx="5479368" cy="11676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dirty="0">
                <a:solidFill>
                  <a:schemeClr val="bg1"/>
                </a:solidFill>
                <a:latin typeface="+mn-lt"/>
              </a:rPr>
              <a:t>Professoressa: </a:t>
            </a:r>
            <a:r>
              <a:rPr lang="it-IT" sz="2000" b="1" dirty="0">
                <a:solidFill>
                  <a:schemeClr val="bg1"/>
                </a:solidFill>
                <a:latin typeface="+mn-lt"/>
              </a:rPr>
              <a:t>Simeoli Vincenza</a:t>
            </a:r>
            <a:br>
              <a:rPr lang="it-IT" sz="2000" b="1" dirty="0">
                <a:solidFill>
                  <a:schemeClr val="bg1"/>
                </a:solidFill>
                <a:latin typeface="+mn-lt"/>
              </a:rPr>
            </a:br>
            <a:r>
              <a:rPr lang="it-IT" sz="2000" dirty="0">
                <a:solidFill>
                  <a:schemeClr val="bg1"/>
                </a:solidFill>
                <a:latin typeface="+mn-lt"/>
              </a:rPr>
              <a:t>Materia: </a:t>
            </a:r>
            <a:r>
              <a:rPr lang="it-IT" sz="2000" b="1" dirty="0">
                <a:solidFill>
                  <a:schemeClr val="bg1"/>
                </a:solidFill>
                <a:latin typeface="+mn-lt"/>
              </a:rPr>
              <a:t>Educazione Civica</a:t>
            </a:r>
            <a:br>
              <a:rPr lang="it-IT" sz="2000" dirty="0">
                <a:solidFill>
                  <a:schemeClr val="bg1"/>
                </a:solidFill>
                <a:latin typeface="+mn-lt"/>
              </a:rPr>
            </a:br>
            <a:r>
              <a:rPr lang="it-IT" sz="2200" dirty="0">
                <a:solidFill>
                  <a:schemeClr val="bg1"/>
                </a:solidFill>
                <a:latin typeface="+mn-lt"/>
              </a:rPr>
              <a:t>Alunno: </a:t>
            </a:r>
            <a:r>
              <a:rPr lang="it-IT" sz="2200" b="1" dirty="0">
                <a:solidFill>
                  <a:schemeClr val="bg1"/>
                </a:solidFill>
                <a:latin typeface="+mn-lt"/>
              </a:rPr>
              <a:t>Varriale Emanuel Francesco </a:t>
            </a:r>
            <a:r>
              <a:rPr lang="it-IT" sz="2200" dirty="0">
                <a:solidFill>
                  <a:schemeClr val="bg1"/>
                </a:solidFill>
                <a:latin typeface="+mn-lt"/>
              </a:rPr>
              <a:t>Classe: </a:t>
            </a:r>
            <a:r>
              <a:rPr lang="it-IT" sz="2200" b="1" dirty="0">
                <a:solidFill>
                  <a:schemeClr val="bg1"/>
                </a:solidFill>
                <a:latin typeface="+mn-lt"/>
              </a:rPr>
              <a:t>I D</a:t>
            </a:r>
          </a:p>
        </p:txBody>
      </p:sp>
      <p:sp>
        <p:nvSpPr>
          <p:cNvPr id="5" name="Sottotitolo 9">
            <a:extLst>
              <a:ext uri="{FF2B5EF4-FFF2-40B4-BE49-F238E27FC236}">
                <a16:creationId xmlns:a16="http://schemas.microsoft.com/office/drawing/2014/main" id="{4607F7D2-49ED-FF34-F555-0F84679C2B00}"/>
              </a:ext>
            </a:extLst>
          </p:cNvPr>
          <p:cNvSpPr txBox="1">
            <a:spLocks/>
          </p:cNvSpPr>
          <p:nvPr/>
        </p:nvSpPr>
        <p:spPr>
          <a:xfrm>
            <a:off x="8194429" y="136689"/>
            <a:ext cx="3652911" cy="8011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chemeClr val="bg1"/>
                </a:solidFill>
                <a:effectLst>
                  <a:outerShdw blurRad="38100" dist="38100" dir="2700000" algn="tl">
                    <a:srgbClr val="000000">
                      <a:alpha val="43137"/>
                    </a:srgbClr>
                  </a:outerShdw>
                </a:effectLst>
              </a:rPr>
              <a:t>Scuola Secondaria di 1° grado</a:t>
            </a:r>
          </a:p>
          <a:p>
            <a:r>
              <a:rPr lang="it-IT" b="1" dirty="0">
                <a:solidFill>
                  <a:schemeClr val="bg1"/>
                </a:solidFill>
                <a:effectLst>
                  <a:outerShdw blurRad="38100" dist="38100" dir="2700000" algn="tl">
                    <a:srgbClr val="000000">
                      <a:alpha val="43137"/>
                    </a:srgbClr>
                  </a:outerShdw>
                </a:effectLst>
              </a:rPr>
              <a:t>‘’MARINO GUARANO</a:t>
            </a:r>
            <a:r>
              <a:rPr lang="it-IT" b="1" dirty="0">
                <a:solidFill>
                  <a:schemeClr val="bg1"/>
                </a:solidFill>
                <a:effectLst>
                  <a:outerShdw blurRad="38100" dist="38100" dir="2700000" algn="tl">
                    <a:srgbClr val="000000">
                      <a:alpha val="43137"/>
                    </a:srgbClr>
                  </a:outerShdw>
                </a:effectLst>
                <a:ea typeface="Arimo" panose="020B0604020202020204" pitchFamily="34" charset="0"/>
                <a:cs typeface="Arimo" panose="020B0604020202020204" pitchFamily="34" charset="0"/>
              </a:rPr>
              <a:t>’’</a:t>
            </a:r>
          </a:p>
          <a:p>
            <a:pPr algn="l"/>
            <a:endParaRPr lang="it-IT" dirty="0"/>
          </a:p>
        </p:txBody>
      </p:sp>
      <p:sp>
        <p:nvSpPr>
          <p:cNvPr id="6" name="Sottotitolo 9">
            <a:extLst>
              <a:ext uri="{FF2B5EF4-FFF2-40B4-BE49-F238E27FC236}">
                <a16:creationId xmlns:a16="http://schemas.microsoft.com/office/drawing/2014/main" id="{1A1B94BE-7055-3074-8A8A-B14B5BFD6FF2}"/>
              </a:ext>
            </a:extLst>
          </p:cNvPr>
          <p:cNvSpPr txBox="1">
            <a:spLocks/>
          </p:cNvSpPr>
          <p:nvPr/>
        </p:nvSpPr>
        <p:spPr>
          <a:xfrm>
            <a:off x="752621" y="1976197"/>
            <a:ext cx="7957624" cy="8011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6000" b="1" dirty="0">
                <a:solidFill>
                  <a:schemeClr val="bg1"/>
                </a:solidFill>
                <a:effectLst>
                  <a:outerShdw blurRad="38100" dist="38100" dir="2700000" algn="tl">
                    <a:srgbClr val="000000">
                      <a:alpha val="43137"/>
                    </a:srgbClr>
                  </a:outerShdw>
                </a:effectLst>
              </a:rPr>
              <a:t>Lo sviluppo sostenibile</a:t>
            </a:r>
            <a:endParaRPr lang="it-IT" sz="6000" b="1" dirty="0">
              <a:solidFill>
                <a:schemeClr val="bg1"/>
              </a:solidFill>
              <a:effectLst>
                <a:outerShdw blurRad="38100" dist="38100" dir="2700000" algn="tl">
                  <a:srgbClr val="000000">
                    <a:alpha val="43137"/>
                  </a:srgbClr>
                </a:outerShdw>
              </a:effectLst>
              <a:ea typeface="Arimo" panose="020B0604020202020204" pitchFamily="34" charset="0"/>
              <a:cs typeface="Arimo" panose="020B0604020202020204" pitchFamily="34" charset="0"/>
            </a:endParaRPr>
          </a:p>
          <a:p>
            <a:pPr algn="l"/>
            <a:endParaRPr lang="it-IT" sz="6000" dirty="0"/>
          </a:p>
        </p:txBody>
      </p:sp>
    </p:spTree>
    <p:extLst>
      <p:ext uri="{BB962C8B-B14F-4D97-AF65-F5344CB8AC3E}">
        <p14:creationId xmlns:p14="http://schemas.microsoft.com/office/powerpoint/2010/main" val="170228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3000" r="-24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BEEDCED-07D8-8927-A902-43A951692F80}"/>
              </a:ext>
            </a:extLst>
          </p:cNvPr>
          <p:cNvSpPr txBox="1"/>
          <p:nvPr/>
        </p:nvSpPr>
        <p:spPr>
          <a:xfrm>
            <a:off x="7272998" y="612844"/>
            <a:ext cx="4445390" cy="5632311"/>
          </a:xfrm>
          <a:prstGeom prst="rect">
            <a:avLst/>
          </a:prstGeom>
          <a:noFill/>
        </p:spPr>
        <p:txBody>
          <a:bodyPr wrap="square">
            <a:spAutoFit/>
          </a:bodyPr>
          <a:lstStyle/>
          <a:p>
            <a:r>
              <a:rPr lang="it-IT" sz="2000" i="1" dirty="0">
                <a:solidFill>
                  <a:srgbClr val="000000"/>
                </a:solidFill>
                <a:latin typeface="Sitka Small" panose="02000505000000020004" pitchFamily="2" charset="0"/>
              </a:rPr>
              <a:t>Il concetto di </a:t>
            </a:r>
            <a:r>
              <a:rPr lang="it-IT" sz="2000" i="1" u="sng" dirty="0">
                <a:solidFill>
                  <a:srgbClr val="000000"/>
                </a:solidFill>
                <a:latin typeface="Sitka Small" panose="02000505000000020004" pitchFamily="2" charset="0"/>
              </a:rPr>
              <a:t>sviluppo sostenibile </a:t>
            </a:r>
            <a:r>
              <a:rPr lang="it-IT" sz="2000" i="1" dirty="0">
                <a:solidFill>
                  <a:srgbClr val="000000"/>
                </a:solidFill>
                <a:latin typeface="Sitka Small" panose="02000505000000020004" pitchFamily="2" charset="0"/>
              </a:rPr>
              <a:t>è nato tanti anni fa per sottolineare la necessità di puntare a una crescita economica che rispetti sia l’ambiente che il piano sociale, garantendo all’uomo condizioni di benessere e uguaglianza. Oggi abbiamo finalmente capito che lo sviluppo sostenibile è l’unica strada possibile se vogliamo preservare il pianeta per le prossime generazioni: per questo, dal 2015 i 193 Paesi membri dell’Onu hanno definito un programma chiamato </a:t>
            </a:r>
            <a:r>
              <a:rPr lang="it-IT" sz="2000" b="1" i="1" dirty="0">
                <a:solidFill>
                  <a:srgbClr val="000000"/>
                </a:solidFill>
                <a:latin typeface="Sitka Small" panose="02000505000000020004" pitchFamily="2" charset="0"/>
              </a:rPr>
              <a:t>Agenda 2030</a:t>
            </a:r>
            <a:r>
              <a:rPr lang="it-IT" sz="2000" i="1" dirty="0">
                <a:solidFill>
                  <a:srgbClr val="000000"/>
                </a:solidFill>
                <a:latin typeface="Sitka Small" panose="02000505000000020004" pitchFamily="2" charset="0"/>
              </a:rPr>
              <a:t>, che fissa degli obiettivi concreti per poter raggiungere la sostenibilità.</a:t>
            </a:r>
            <a:endParaRPr lang="it-IT" sz="2000" dirty="0">
              <a:latin typeface="Sitka Small" panose="02000505000000020004" pitchFamily="2" charset="0"/>
            </a:endParaRPr>
          </a:p>
        </p:txBody>
      </p:sp>
    </p:spTree>
    <p:extLst>
      <p:ext uri="{BB962C8B-B14F-4D97-AF65-F5344CB8AC3E}">
        <p14:creationId xmlns:p14="http://schemas.microsoft.com/office/powerpoint/2010/main" val="4900063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r="37000" b="-1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8B7B391-BF04-BBBF-6D8A-DF4B666FB229}"/>
              </a:ext>
            </a:extLst>
          </p:cNvPr>
          <p:cNvSpPr txBox="1"/>
          <p:nvPr/>
        </p:nvSpPr>
        <p:spPr>
          <a:xfrm>
            <a:off x="8102991" y="810459"/>
            <a:ext cx="3545058" cy="4801314"/>
          </a:xfrm>
          <a:prstGeom prst="rect">
            <a:avLst/>
          </a:prstGeom>
          <a:noFill/>
        </p:spPr>
        <p:txBody>
          <a:bodyPr wrap="square">
            <a:spAutoFit/>
          </a:bodyPr>
          <a:lstStyle/>
          <a:p>
            <a:r>
              <a:rPr lang="it-IT" dirty="0"/>
              <a:t> </a:t>
            </a:r>
            <a:r>
              <a:rPr lang="it-IT" u="sng" dirty="0"/>
              <a:t>l'Agenda 2030 </a:t>
            </a:r>
            <a:r>
              <a:rPr lang="it-IT" dirty="0"/>
              <a:t>è il risultato di un lavoro di molti anni e di continui confronti, che hanno portato la comunità mondiale a capire come la </a:t>
            </a:r>
            <a:r>
              <a:rPr lang="it-IT" b="1" dirty="0"/>
              <a:t>sostenibilità economica, ambientale e sociale </a:t>
            </a:r>
            <a:r>
              <a:rPr lang="it-IT" dirty="0"/>
              <a:t>siano tutte imprescindibili per uno sviluppo corretto, oltre ad essere inevitabilmente connesse tra loro. L'esempio più chiaro di questa visione è il fatto che per garantire a tutta la popolazione globale una condizione di salute e benessere sia necessario un pianeta sano, che non venga distrutto o sfruttato eccessivamente per ottenere le risorse di cui abbiamo bisogno.</a:t>
            </a:r>
          </a:p>
        </p:txBody>
      </p:sp>
    </p:spTree>
    <p:extLst>
      <p:ext uri="{BB962C8B-B14F-4D97-AF65-F5344CB8AC3E}">
        <p14:creationId xmlns:p14="http://schemas.microsoft.com/office/powerpoint/2010/main" val="24360516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4A010E5-A328-59A1-6962-7A8ECE507341}"/>
              </a:ext>
            </a:extLst>
          </p:cNvPr>
          <p:cNvSpPr txBox="1"/>
          <p:nvPr/>
        </p:nvSpPr>
        <p:spPr>
          <a:xfrm>
            <a:off x="7918352" y="914290"/>
            <a:ext cx="4055011" cy="2308324"/>
          </a:xfrm>
          <a:prstGeom prst="rect">
            <a:avLst/>
          </a:prstGeom>
          <a:noFill/>
        </p:spPr>
        <p:txBody>
          <a:bodyPr wrap="square">
            <a:spAutoFit/>
          </a:bodyPr>
          <a:lstStyle/>
          <a:p>
            <a:r>
              <a:rPr lang="it-IT" dirty="0"/>
              <a:t> Questo accordo sottoscritto il 25 settembre 2015 definisce un programma d'azione per i 193 Paesi membri dell'ONU, fissando 169 goals, ovvero traguardi, che toccano tutti i temi cruciali per il raggiungimento della sostenibilità e che si basano sulle cosiddette </a:t>
            </a:r>
            <a:r>
              <a:rPr lang="it-IT" b="1" dirty="0"/>
              <a:t>5 P</a:t>
            </a:r>
            <a:r>
              <a:rPr lang="it-IT" dirty="0"/>
              <a:t>, ovvero 5 concetti chiave:</a:t>
            </a:r>
          </a:p>
        </p:txBody>
      </p:sp>
      <p:sp>
        <p:nvSpPr>
          <p:cNvPr id="7" name="CasellaDiTesto 6">
            <a:extLst>
              <a:ext uri="{FF2B5EF4-FFF2-40B4-BE49-F238E27FC236}">
                <a16:creationId xmlns:a16="http://schemas.microsoft.com/office/drawing/2014/main" id="{05F6B156-2615-6FCD-6B77-D16ED9682A80}"/>
              </a:ext>
            </a:extLst>
          </p:cNvPr>
          <p:cNvSpPr txBox="1"/>
          <p:nvPr/>
        </p:nvSpPr>
        <p:spPr>
          <a:xfrm>
            <a:off x="7918352" y="3248527"/>
            <a:ext cx="1815041" cy="1477328"/>
          </a:xfrm>
          <a:prstGeom prst="rect">
            <a:avLst/>
          </a:prstGeom>
          <a:noFill/>
        </p:spPr>
        <p:txBody>
          <a:bodyPr wrap="square">
            <a:spAutoFit/>
          </a:bodyPr>
          <a:lstStyle/>
          <a:p>
            <a:pPr marL="285750" indent="-285750">
              <a:buFont typeface="Arial" panose="020B0604020202020204" pitchFamily="34" charset="0"/>
              <a:buChar char="•"/>
            </a:pPr>
            <a:r>
              <a:rPr lang="it-IT" dirty="0"/>
              <a:t>Persone</a:t>
            </a:r>
          </a:p>
          <a:p>
            <a:pPr marL="285750" indent="-285750">
              <a:buFont typeface="Arial" panose="020B0604020202020204" pitchFamily="34" charset="0"/>
              <a:buChar char="•"/>
            </a:pPr>
            <a:r>
              <a:rPr lang="it-IT" dirty="0"/>
              <a:t>Prosperità</a:t>
            </a:r>
          </a:p>
          <a:p>
            <a:pPr marL="285750" indent="-285750">
              <a:buFont typeface="Arial" panose="020B0604020202020204" pitchFamily="34" charset="0"/>
              <a:buChar char="•"/>
            </a:pPr>
            <a:r>
              <a:rPr lang="it-IT" dirty="0"/>
              <a:t>Pace</a:t>
            </a:r>
          </a:p>
          <a:p>
            <a:pPr marL="285750" indent="-285750">
              <a:buFont typeface="Arial" panose="020B0604020202020204" pitchFamily="34" charset="0"/>
              <a:buChar char="•"/>
            </a:pPr>
            <a:r>
              <a:rPr lang="it-IT" dirty="0"/>
              <a:t>Partnership</a:t>
            </a:r>
          </a:p>
          <a:p>
            <a:pPr marL="285750" indent="-285750">
              <a:buFont typeface="Arial" panose="020B0604020202020204" pitchFamily="34" charset="0"/>
              <a:buChar char="•"/>
            </a:pPr>
            <a:r>
              <a:rPr lang="it-IT" dirty="0"/>
              <a:t>Pianeta</a:t>
            </a:r>
          </a:p>
        </p:txBody>
      </p:sp>
    </p:spTree>
    <p:extLst>
      <p:ext uri="{BB962C8B-B14F-4D97-AF65-F5344CB8AC3E}">
        <p14:creationId xmlns:p14="http://schemas.microsoft.com/office/powerpoint/2010/main" val="1036218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0E1773A-C813-8AB4-3F43-CE241452F9FA}"/>
              </a:ext>
            </a:extLst>
          </p:cNvPr>
          <p:cNvSpPr txBox="1"/>
          <p:nvPr/>
        </p:nvSpPr>
        <p:spPr>
          <a:xfrm>
            <a:off x="250874" y="822350"/>
            <a:ext cx="11690252" cy="1200329"/>
          </a:xfrm>
          <a:prstGeom prst="rect">
            <a:avLst/>
          </a:prstGeom>
          <a:noFill/>
        </p:spPr>
        <p:txBody>
          <a:bodyPr wrap="square">
            <a:spAutoFit/>
          </a:bodyPr>
          <a:lstStyle/>
          <a:p>
            <a:r>
              <a:rPr lang="it-IT" dirty="0"/>
              <a:t>Per aiutare le nazioni ad agire concretamente, i 169 traguardi sono stati racchiusi in 17 obiettivi di sviluppo sostenibile (</a:t>
            </a:r>
            <a:r>
              <a:rPr lang="it-IT" u="sng" dirty="0" err="1"/>
              <a:t>Sustainable</a:t>
            </a:r>
            <a:r>
              <a:rPr lang="it-IT" u="sng" dirty="0"/>
              <a:t> Development Goals, o </a:t>
            </a:r>
            <a:r>
              <a:rPr lang="it-IT" u="sng" dirty="0" err="1"/>
              <a:t>SDGs</a:t>
            </a:r>
            <a:r>
              <a:rPr lang="it-IT" dirty="0"/>
              <a:t>), che in sostanza indicano la strada da percorrere fino al 2030. Tutti questi parametri servono anche all'ONU per valutare periodicamente ciascun Paese rispetto ai risultati raggiunti e agli aspetti ancora da migliorare.</a:t>
            </a:r>
          </a:p>
        </p:txBody>
      </p:sp>
      <p:sp>
        <p:nvSpPr>
          <p:cNvPr id="5" name="CasellaDiTesto 4">
            <a:extLst>
              <a:ext uri="{FF2B5EF4-FFF2-40B4-BE49-F238E27FC236}">
                <a16:creationId xmlns:a16="http://schemas.microsoft.com/office/drawing/2014/main" id="{9C5BF6DD-8EBB-0E1C-5BBD-6E28C1CF806A}"/>
              </a:ext>
            </a:extLst>
          </p:cNvPr>
          <p:cNvSpPr txBox="1"/>
          <p:nvPr/>
        </p:nvSpPr>
        <p:spPr>
          <a:xfrm>
            <a:off x="883920" y="190306"/>
            <a:ext cx="10424159" cy="523220"/>
          </a:xfrm>
          <a:prstGeom prst="rect">
            <a:avLst/>
          </a:prstGeom>
          <a:noFill/>
        </p:spPr>
        <p:txBody>
          <a:bodyPr wrap="square">
            <a:spAutoFit/>
          </a:bodyPr>
          <a:lstStyle/>
          <a:p>
            <a:r>
              <a:rPr lang="it-IT" sz="2800" b="1" dirty="0">
                <a:solidFill>
                  <a:srgbClr val="FF0000"/>
                </a:solidFill>
                <a:effectLst>
                  <a:outerShdw blurRad="38100" dist="38100" dir="2700000" algn="tl">
                    <a:srgbClr val="000000">
                      <a:alpha val="43137"/>
                    </a:srgbClr>
                  </a:outerShdw>
                </a:effectLst>
              </a:rPr>
              <a:t>Riassumendo in breve, gli obiettivi contenuti nell'Agenda 2030 sono:</a:t>
            </a:r>
          </a:p>
        </p:txBody>
      </p:sp>
    </p:spTree>
    <p:extLst>
      <p:ext uri="{BB962C8B-B14F-4D97-AF65-F5344CB8AC3E}">
        <p14:creationId xmlns:p14="http://schemas.microsoft.com/office/powerpoint/2010/main" val="22768328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98000"/>
          </a:stretch>
        </a:blip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37D3A5A-5C89-2FD5-4DDC-FE67C714F2B6}"/>
              </a:ext>
            </a:extLst>
          </p:cNvPr>
          <p:cNvSpPr txBox="1"/>
          <p:nvPr/>
        </p:nvSpPr>
        <p:spPr>
          <a:xfrm>
            <a:off x="703385" y="566678"/>
            <a:ext cx="3379762" cy="2862322"/>
          </a:xfrm>
          <a:prstGeom prst="rect">
            <a:avLst/>
          </a:prstGeom>
          <a:noFill/>
        </p:spPr>
        <p:txBody>
          <a:bodyPr wrap="square">
            <a:spAutoFit/>
          </a:bodyPr>
          <a:lstStyle/>
          <a:p>
            <a:r>
              <a:rPr lang="it-IT" dirty="0">
                <a:solidFill>
                  <a:schemeClr val="bg1"/>
                </a:solidFill>
              </a:rPr>
              <a:t>I Paesi sono chiamati a dare ai cittadini gli strumenti adatti per muoversi verso un futuro sostenibile, come ad esempio promuovere un'economia circolare basata in primis sul riciclo dei rifiuti, ma ci sono molti piccoli gesti quotidiani che possono giocare un ruolo importante.</a:t>
            </a:r>
          </a:p>
        </p:txBody>
      </p:sp>
    </p:spTree>
    <p:extLst>
      <p:ext uri="{BB962C8B-B14F-4D97-AF65-F5344CB8AC3E}">
        <p14:creationId xmlns:p14="http://schemas.microsoft.com/office/powerpoint/2010/main" val="40868402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3000"/>
          </a:stretch>
        </a:blip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D7148DC-D182-00D0-9DD9-EA7BC4524760}"/>
              </a:ext>
            </a:extLst>
          </p:cNvPr>
          <p:cNvSpPr txBox="1"/>
          <p:nvPr/>
        </p:nvSpPr>
        <p:spPr>
          <a:xfrm>
            <a:off x="400049" y="4845755"/>
            <a:ext cx="11391901" cy="1754326"/>
          </a:xfrm>
          <a:prstGeom prst="rect">
            <a:avLst/>
          </a:prstGeom>
          <a:noFill/>
        </p:spPr>
        <p:txBody>
          <a:bodyPr wrap="square">
            <a:spAutoFit/>
          </a:bodyPr>
          <a:lstStyle/>
          <a:p>
            <a:r>
              <a:rPr lang="it-IT" dirty="0"/>
              <a:t>Gli esempi sono tanti e riguardano aspetti della tua vita di tutti i giorni, dalla spesa alla mobilità. Puoi decidere di ridurre l'uso dell'auto a favore della bicicletta, puoi installare dei pannelli fotovoltaici per alimentare la tua abitazione con energia solare pulita e non inquinante, oppure puoi scegliere di acquistare al supermercato cibi più sostenibili, come quelli ottenuti dall'agricoltura biologica, a km0 o provenienti dal mercato equo solidale, ed evitare allo stesso tempo di comprare prodotti con l'imballaggio di plastica. O ancora: fai attenzione a rispettare la raccolta differenziata e riduci al minimo gli sprechi di cibo, ma anche coltivare un orto, specialmente se sinergico, si collega al concetto di sostenibilità.</a:t>
            </a:r>
          </a:p>
        </p:txBody>
      </p:sp>
    </p:spTree>
    <p:extLst>
      <p:ext uri="{BB962C8B-B14F-4D97-AF65-F5344CB8AC3E}">
        <p14:creationId xmlns:p14="http://schemas.microsoft.com/office/powerpoint/2010/main" val="18771300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9000"/>
          </a:stretch>
        </a:blip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D4B2FBF-B6BC-A9A9-5550-994E3C672CE2}"/>
              </a:ext>
            </a:extLst>
          </p:cNvPr>
          <p:cNvSpPr txBox="1"/>
          <p:nvPr/>
        </p:nvSpPr>
        <p:spPr>
          <a:xfrm>
            <a:off x="7680960" y="845298"/>
            <a:ext cx="4055010" cy="5078313"/>
          </a:xfrm>
          <a:prstGeom prst="rect">
            <a:avLst/>
          </a:prstGeom>
          <a:noFill/>
        </p:spPr>
        <p:txBody>
          <a:bodyPr wrap="square">
            <a:spAutoFit/>
          </a:bodyPr>
          <a:lstStyle/>
          <a:p>
            <a:endParaRPr lang="it-IT" dirty="0"/>
          </a:p>
          <a:p>
            <a:pPr algn="just"/>
            <a:r>
              <a:rPr lang="it-IT" dirty="0"/>
              <a:t>Ovviamente, anche imprese e istituzioni devono fare la propria (grandissima) parte per rendere possibile uno sviluppo sostenibile. In quale modo? Per esempio, promuovendo un utilizzo sempre maggiore delle fonti rinnovabili e prestando attenzione al benessere dei lavoratori, oppure con iniziative concrete volte a preservare la biodiversità di determinate zone del nostro pianeta.</a:t>
            </a:r>
          </a:p>
          <a:p>
            <a:pPr algn="just"/>
            <a:endParaRPr lang="it-IT" dirty="0"/>
          </a:p>
          <a:p>
            <a:pPr algn="just"/>
            <a:r>
              <a:rPr lang="it-IT" dirty="0"/>
              <a:t>Insomma, tutti noi possiamo contribuire a rendere la nostra presenza sulla Terra più sostenibile, sotto ogni aspetto: non resta che darsi da fare, e per qualsiasi dubbio ricordati che l'Agenda 2030 è lì a indicare la direzione verso cui muoverci.</a:t>
            </a:r>
          </a:p>
        </p:txBody>
      </p:sp>
    </p:spTree>
    <p:extLst>
      <p:ext uri="{BB962C8B-B14F-4D97-AF65-F5344CB8AC3E}">
        <p14:creationId xmlns:p14="http://schemas.microsoft.com/office/powerpoint/2010/main" val="133892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50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618</Words>
  <Application>Microsoft Office PowerPoint</Application>
  <PresentationFormat>Widescreen</PresentationFormat>
  <Paragraphs>20</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Sitka Small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Compaq</dc:creator>
  <cp:lastModifiedBy>Vincenza Simeoli</cp:lastModifiedBy>
  <cp:revision>5</cp:revision>
  <dcterms:created xsi:type="dcterms:W3CDTF">2022-05-02T10:36:55Z</dcterms:created>
  <dcterms:modified xsi:type="dcterms:W3CDTF">2022-05-10T10:36:53Z</dcterms:modified>
</cp:coreProperties>
</file>