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handoutMasterIdLst>
    <p:handoutMasterId r:id="rId10"/>
  </p:handoutMasterIdLst>
  <p:sldIdLst>
    <p:sldId id="257" r:id="rId2"/>
    <p:sldId id="258" r:id="rId3"/>
    <p:sldId id="260" r:id="rId4"/>
    <p:sldId id="259" r:id="rId5"/>
    <p:sldId id="261" r:id="rId6"/>
    <p:sldId id="262" r:id="rId7"/>
    <p:sldId id="263" r:id="rId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559" autoAdjust="0"/>
  </p:normalViewPr>
  <p:slideViewPr>
    <p:cSldViewPr snapToGrid="0">
      <p:cViewPr varScale="1">
        <p:scale>
          <a:sx n="53" d="100"/>
          <a:sy n="53" d="100"/>
        </p:scale>
        <p:origin x="1838" y="4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C057D6ED-8F49-42DC-B8A7-C07F68F0F734}">
      <dgm:prSet/>
      <dgm:spPr/>
      <dgm:t>
        <a:bodyPr rtlCol="0"/>
        <a:lstStyle/>
        <a:p>
          <a:pPr rtl="0"/>
          <a:r>
            <a:rPr lang="it-IT" dirty="0"/>
            <a:t>R</a:t>
          </a:r>
          <a:r>
            <a:rPr lang="it" dirty="0"/>
            <a:t>iforma  1517 Martin Lutero </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it" dirty="0"/>
            <a:t>Controriforma 1545 Chiesa</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it" dirty="0"/>
            <a:t>1Fase:La caccia alle streghe 1480 al 1520</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it" dirty="0"/>
            <a:t>1184 viene isituito il tribunale  della Santa Inquisizione</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it" dirty="0"/>
            <a:t>Il tribunale della Santa Inquisizione manda al rogo  un numero  non quantificabile di streghe </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A59AFFE0-0315-4EE4-95A7-0656C18F1CF0}">
      <dgm:prSet/>
      <dgm:spPr/>
      <dgm:t>
        <a:bodyPr rtlCol="0"/>
        <a:lstStyle/>
        <a:p>
          <a:pPr rtl="0"/>
          <a:r>
            <a:rPr lang="it" dirty="0"/>
            <a:t>2Fase:dal 1560 al 1650</a:t>
          </a:r>
        </a:p>
      </dgm:t>
    </dgm:pt>
    <dgm:pt modelId="{CFE3E874-0587-4645-B841-4B5AB075B970}" type="parTrans" cxnId="{83187E1B-FEE6-42F1-AF1D-854C8E4B4DB2}">
      <dgm:prSet/>
      <dgm:spPr/>
    </dgm:pt>
    <dgm:pt modelId="{99B3C316-B02C-4B9C-8EFD-B0E786E9B2BB}" type="sibTrans" cxnId="{83187E1B-FEE6-42F1-AF1D-854C8E4B4DB2}">
      <dgm:prSet/>
      <dgm:spPr/>
    </dgm:pt>
    <dgm:pt modelId="{D6614DDC-66DE-4E26-A0E6-8B5D4F611437}" type="pres">
      <dgm:prSet presAssocID="{08F627ED-A304-4697-8C44-18E45D3D2B1A}" presName="Name0" presStyleCnt="0">
        <dgm:presLayoutVars>
          <dgm:chMax/>
          <dgm:chPref/>
          <dgm:animLvl val="lvl"/>
        </dgm:presLayoutVars>
      </dgm:prSet>
      <dgm:spPr/>
    </dgm:pt>
    <dgm:pt modelId="{5A96B69E-9233-4001-9CED-1911204A2A99}" type="pres">
      <dgm:prSet presAssocID="{C057D6ED-8F49-42DC-B8A7-C07F68F0F734}" presName="composite" presStyleCnt="0"/>
      <dgm:spPr/>
    </dgm:pt>
    <dgm:pt modelId="{10E00807-0E01-4164-A13D-52C410483143}" type="pres">
      <dgm:prSet presAssocID="{C057D6ED-8F49-42DC-B8A7-C07F68F0F734}" presName="Parent1" presStyleLbl="alignNode1" presStyleIdx="0" presStyleCnt="3" custLinFactNeighborX="14484" custLinFactNeighborY="8703">
        <dgm:presLayoutVars>
          <dgm:chMax val="1"/>
          <dgm:chPref val="1"/>
          <dgm:bulletEnabled val="1"/>
        </dgm:presLayoutVars>
      </dgm:prSet>
      <dgm:spPr/>
    </dgm:pt>
    <dgm:pt modelId="{70660E04-ABFA-4D95-A768-599418A68E57}" type="pres">
      <dgm:prSet presAssocID="{C057D6ED-8F49-42DC-B8A7-C07F68F0F734}" presName="Childtext1" presStyleLbl="revTx" presStyleIdx="0" presStyleCnt="3">
        <dgm:presLayoutVars>
          <dgm:chMax val="0"/>
          <dgm:chPref val="0"/>
          <dgm:bulletEnabled/>
        </dgm:presLayoutVars>
      </dgm:prSet>
      <dgm:spPr/>
    </dgm:pt>
    <dgm:pt modelId="{021D9AD4-2DCC-4EE7-8E80-0D593A86B507}" type="pres">
      <dgm:prSet presAssocID="{C057D6ED-8F49-42DC-B8A7-C07F68F0F734}"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0232F2D9-DF5E-4B5F-B684-0C1A68432EDF}" type="pres">
      <dgm:prSet presAssocID="{C057D6ED-8F49-42DC-B8A7-C07F68F0F734}" presName="ConnectLineEnd" presStyleLbl="node1" presStyleIdx="0" presStyleCnt="3"/>
      <dgm:spPr/>
    </dgm:pt>
    <dgm:pt modelId="{1981FED0-47DB-480B-9D29-E50F914C6EBF}" type="pres">
      <dgm:prSet presAssocID="{C057D6ED-8F49-42DC-B8A7-C07F68F0F734}" presName="EmptyPane" presStyleCnt="0"/>
      <dgm:spPr/>
    </dgm:pt>
    <dgm:pt modelId="{6AD792D0-5C95-4695-94CA-A3E12B9F4659}" type="pres">
      <dgm:prSet presAssocID="{6E885013-4246-43E1-A818-2251A99C8FD2}"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ScaleX="161165" custScaleY="142719">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83187E1B-FEE6-42F1-AF1D-854C8E4B4DB2}" srcId="{9845D52A-E054-4EB0-A5A3-32AE7DC6D645}" destId="{A59AFFE0-0315-4EE4-95A7-0656C18F1CF0}" srcOrd="1" destOrd="0" parTransId="{CFE3E874-0587-4645-B841-4B5AB075B970}" sibTransId="{99B3C316-B02C-4B9C-8EFD-B0E786E9B2BB}"/>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C2B69C4C-3E7C-4784-9993-DC2BD1F2ABE8}" type="presOf" srcId="{A59AFFE0-0315-4EE4-95A7-0656C18F1CF0}" destId="{5E76ADAA-D3EE-462D-A737-9D3772B6C76F}" srcOrd="0" destOrd="1"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FB0FA082-3950-4822-951F-05A1A9548F18}" srcId="{08F627ED-A304-4697-8C44-18E45D3D2B1A}"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BD8AE4FF-B793-4D91-BCA2-35C37D78E3BF}" type="presOf" srcId="{C057D6ED-8F49-42DC-B8A7-C07F68F0F734}" destId="{10E00807-0E01-4164-A13D-52C410483143}" srcOrd="0" destOrd="0" presId="urn:microsoft.com/office/officeart/2016/7/layout/HexagonTimeline"/>
    <dgm:cxn modelId="{6C5D3C85-E79E-4AAC-96FF-44C85921F16E}" type="presParOf" srcId="{D6614DDC-66DE-4E26-A0E6-8B5D4F611437}" destId="{5A96B69E-9233-4001-9CED-1911204A2A99}" srcOrd="0" destOrd="0" presId="urn:microsoft.com/office/officeart/2016/7/layout/HexagonTimeline"/>
    <dgm:cxn modelId="{C63B2FED-3B10-480F-ADC1-E4E5DCD39402}" type="presParOf" srcId="{5A96B69E-9233-4001-9CED-1911204A2A99}" destId="{10E00807-0E01-4164-A13D-52C410483143}" srcOrd="0" destOrd="0" presId="urn:microsoft.com/office/officeart/2016/7/layout/HexagonTimeline"/>
    <dgm:cxn modelId="{AFCCDD90-1AE5-480F-BECD-4CA9B4411E52}" type="presParOf" srcId="{5A96B69E-9233-4001-9CED-1911204A2A99}" destId="{70660E04-ABFA-4D95-A768-599418A68E57}" srcOrd="1" destOrd="0" presId="urn:microsoft.com/office/officeart/2016/7/layout/HexagonTimeline"/>
    <dgm:cxn modelId="{B08E17C2-7C6B-4A23-A425-C8408D249F2C}" type="presParOf" srcId="{5A96B69E-9233-4001-9CED-1911204A2A99}" destId="{021D9AD4-2DCC-4EE7-8E80-0D593A86B507}" srcOrd="2" destOrd="0" presId="urn:microsoft.com/office/officeart/2016/7/layout/HexagonTimeline"/>
    <dgm:cxn modelId="{1235BC68-B439-44D8-A3BC-BD143B539705}" type="presParOf" srcId="{5A96B69E-9233-4001-9CED-1911204A2A99}" destId="{0232F2D9-DF5E-4B5F-B684-0C1A68432EDF}" srcOrd="3" destOrd="0" presId="urn:microsoft.com/office/officeart/2016/7/layout/HexagonTimeline"/>
    <dgm:cxn modelId="{F9B591D5-566C-44DD-9263-71660A25ED68}" type="presParOf" srcId="{5A96B69E-9233-4001-9CED-1911204A2A99}" destId="{1981FED0-47DB-480B-9D29-E50F914C6EBF}" srcOrd="4" destOrd="0" presId="urn:microsoft.com/office/officeart/2016/7/layout/HexagonTimeline"/>
    <dgm:cxn modelId="{70805C12-0067-489E-B256-3265A7D82B48}" type="presParOf" srcId="{D6614DDC-66DE-4E26-A0E6-8B5D4F611437}" destId="{6AD792D0-5C95-4695-94CA-A3E12B9F4659}"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00807-0E01-4164-A13D-52C410483143}">
      <dsp:nvSpPr>
        <dsp:cNvPr id="0" name=""/>
        <dsp:cNvSpPr/>
      </dsp:nvSpPr>
      <dsp:spPr>
        <a:xfrm>
          <a:off x="454697" y="1642291"/>
          <a:ext cx="1339225"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IT" sz="1100" kern="1200" dirty="0"/>
            <a:t>R</a:t>
          </a:r>
          <a:r>
            <a:rPr lang="it" sz="1100" kern="1200" dirty="0"/>
            <a:t>iforma  1517 Martin Lutero </a:t>
          </a:r>
        </a:p>
      </dsp:txBody>
      <dsp:txXfrm>
        <a:off x="454697" y="1642291"/>
        <a:ext cx="1251722" cy="437513"/>
      </dsp:txXfrm>
    </dsp:sp>
    <dsp:sp modelId="{70660E04-ABFA-4D95-A768-599418A68E57}">
      <dsp:nvSpPr>
        <dsp:cNvPr id="0" name=""/>
        <dsp:cNvSpPr/>
      </dsp:nvSpPr>
      <dsp:spPr>
        <a:xfrm>
          <a:off x="194292" y="38076"/>
          <a:ext cx="1860035" cy="1166701"/>
        </a:xfrm>
        <a:prstGeom prst="rect">
          <a:avLst/>
        </a:prstGeom>
        <a:noFill/>
        <a:ln>
          <a:noFill/>
        </a:ln>
        <a:effectLst/>
      </dsp:spPr>
      <dsp:style>
        <a:lnRef idx="0">
          <a:scrgbClr r="0" g="0" b="0"/>
        </a:lnRef>
        <a:fillRef idx="0">
          <a:scrgbClr r="0" g="0" b="0"/>
        </a:fillRef>
        <a:effectRef idx="0">
          <a:scrgbClr r="0" g="0" b="0"/>
        </a:effectRef>
        <a:fontRef idx="minor"/>
      </dsp:style>
    </dsp:sp>
    <dsp:sp modelId="{6AD792D0-5C95-4695-94CA-A3E12B9F4659}">
      <dsp:nvSpPr>
        <dsp:cNvPr id="0" name=""/>
        <dsp:cNvSpPr/>
      </dsp:nvSpPr>
      <dsp:spPr>
        <a:xfrm rot="61155">
          <a:off x="1793884" y="1865372"/>
          <a:ext cx="486190" cy="0"/>
        </a:xfrm>
        <a:custGeom>
          <a:avLst/>
          <a:gdLst/>
          <a:ahLst/>
          <a:cxnLst/>
          <a:rect l="0" t="0" r="0" b="0"/>
          <a:pathLst>
            <a:path>
              <a:moveTo>
                <a:pt x="0" y="0"/>
              </a:moveTo>
              <a:lnTo>
                <a:pt x="4861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D9AD4-2DCC-4EE7-8E80-0D593A86B507}">
      <dsp:nvSpPr>
        <dsp:cNvPr id="0" name=""/>
        <dsp:cNvSpPr/>
      </dsp:nvSpPr>
      <dsp:spPr>
        <a:xfrm>
          <a:off x="1124309" y="127769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232F2D9-DF5E-4B5F-B684-0C1A68432EDF}">
      <dsp:nvSpPr>
        <dsp:cNvPr id="0" name=""/>
        <dsp:cNvSpPr/>
      </dsp:nvSpPr>
      <dsp:spPr>
        <a:xfrm>
          <a:off x="1087850" y="1204778"/>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280035" y="1557489"/>
          <a:ext cx="2158362" cy="624414"/>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 sz="1100" kern="1200" dirty="0"/>
            <a:t>Controriforma 1545 Chiesa</a:t>
          </a:r>
        </a:p>
      </dsp:txBody>
      <dsp:txXfrm>
        <a:off x="2543154" y="1633609"/>
        <a:ext cx="1632124" cy="472174"/>
      </dsp:txXfrm>
    </dsp:sp>
    <dsp:sp modelId="{5E76ADAA-D3EE-462D-A737-9D3772B6C76F}">
      <dsp:nvSpPr>
        <dsp:cNvPr id="0" name=""/>
        <dsp:cNvSpPr/>
      </dsp:nvSpPr>
      <dsp:spPr>
        <a:xfrm>
          <a:off x="1860354" y="2276764"/>
          <a:ext cx="2997725" cy="166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it" sz="1100" kern="1200" dirty="0"/>
            <a:t>1Fase:La caccia alle streghe 1480 al 1520</a:t>
          </a:r>
        </a:p>
        <a:p>
          <a:pPr marL="0" lvl="0" indent="0" algn="ctr" defTabSz="488950" rtl="0">
            <a:lnSpc>
              <a:spcPct val="90000"/>
            </a:lnSpc>
            <a:spcBef>
              <a:spcPct val="0"/>
            </a:spcBef>
            <a:spcAft>
              <a:spcPct val="35000"/>
            </a:spcAft>
            <a:buNone/>
          </a:pPr>
          <a:r>
            <a:rPr lang="it" sz="1100" kern="1200" dirty="0"/>
            <a:t>2Fase:dal 1560 al 1650</a:t>
          </a:r>
        </a:p>
      </dsp:txBody>
      <dsp:txXfrm>
        <a:off x="1860354" y="2276764"/>
        <a:ext cx="2997725" cy="1665104"/>
      </dsp:txXfrm>
    </dsp:sp>
    <dsp:sp modelId="{6C1697D8-F9A2-4451-950E-C8D8168BBC75}">
      <dsp:nvSpPr>
        <dsp:cNvPr id="0" name=""/>
        <dsp:cNvSpPr/>
      </dsp:nvSpPr>
      <dsp:spPr>
        <a:xfrm rot="21364180">
          <a:off x="4437596" y="1846333"/>
          <a:ext cx="681689" cy="0"/>
        </a:xfrm>
        <a:custGeom>
          <a:avLst/>
          <a:gdLst/>
          <a:ahLst/>
          <a:cxnLst/>
          <a:rect l="0" t="0" r="0" b="0"/>
          <a:pathLst>
            <a:path>
              <a:moveTo>
                <a:pt x="0" y="0"/>
              </a:moveTo>
              <a:lnTo>
                <a:pt x="681689"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7" y="2010577"/>
          <a:ext cx="0" cy="52034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00457" y="2437471"/>
          <a:ext cx="117519" cy="104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5118484" y="1604214"/>
          <a:ext cx="1339225"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 sz="1100" kern="1200" dirty="0"/>
            <a:t>1184 viene isituito il tribunale  della Santa Inquisizione</a:t>
          </a:r>
        </a:p>
      </dsp:txBody>
      <dsp:txXfrm rot="10800000">
        <a:off x="5205987" y="1604214"/>
        <a:ext cx="1251722" cy="437513"/>
      </dsp:txXfrm>
    </dsp:sp>
    <dsp:sp modelId="{2E1F219F-885D-437D-9D95-1C496EBAD119}">
      <dsp:nvSpPr>
        <dsp:cNvPr id="0" name=""/>
        <dsp:cNvSpPr/>
      </dsp:nvSpPr>
      <dsp:spPr>
        <a:xfrm>
          <a:off x="4858079" y="0"/>
          <a:ext cx="1860035"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it" sz="1100" kern="1200" dirty="0"/>
            <a:t>Il tribunale della Santa Inquisizione manda al rogo  un numero  non quantificabile di streghe </a:t>
          </a:r>
        </a:p>
      </dsp:txBody>
      <dsp:txXfrm>
        <a:off x="4858079" y="0"/>
        <a:ext cx="1860035" cy="1166701"/>
      </dsp:txXfrm>
    </dsp:sp>
    <dsp:sp modelId="{8801BA21-B732-43C2-BD4E-EED526CA614C}">
      <dsp:nvSpPr>
        <dsp:cNvPr id="0" name=""/>
        <dsp:cNvSpPr/>
      </dsp:nvSpPr>
      <dsp:spPr>
        <a:xfrm>
          <a:off x="5788097"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75163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F60AFAF-CF54-453F-85A6-EE7AE76A6D38}" type="datetime1">
              <a:rPr lang="it-IT" smtClean="0"/>
              <a:t>04/05/2022</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1013D0E-6236-446F-904B-E774D9F98961}" type="datetime1">
              <a:rPr lang="it-IT" smtClean="0"/>
              <a:t>04/05/2022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
          </p:nvPr>
        </p:nvSpPr>
        <p:spPr/>
        <p:txBody>
          <a:bodyPr/>
          <a:lstStyle/>
          <a:p>
            <a:pPr rtl="0"/>
            <a:fld id="{41013D0E-6236-446F-904B-E774D9F98961}" type="datetime1">
              <a:rPr lang="it-IT" smtClean="0"/>
              <a:t>04/05/2022</a:t>
            </a:fld>
            <a:endParaRPr lang="en-US"/>
          </a:p>
        </p:txBody>
      </p:sp>
      <p:sp>
        <p:nvSpPr>
          <p:cNvPr id="5" name="Segnaposto numero diapositiva 4"/>
          <p:cNvSpPr>
            <a:spLocks noGrp="1"/>
          </p:cNvSpPr>
          <p:nvPr>
            <p:ph type="sldNum" sz="quarter" idx="5"/>
          </p:nvPr>
        </p:nvSpPr>
        <p:spPr/>
        <p:txBody>
          <a:bodyPr/>
          <a:lstStyle/>
          <a:p>
            <a:pPr rtl="0"/>
            <a:fld id="{98E40627-AA7D-471F-B5F2-0BF9E4C68EB6}" type="slidenum">
              <a:rPr lang="en-US" smtClean="0"/>
              <a:t>6</a:t>
            </a:fld>
            <a:endParaRPr lang="en-US"/>
          </a:p>
        </p:txBody>
      </p:sp>
    </p:spTree>
    <p:extLst>
      <p:ext uri="{BB962C8B-B14F-4D97-AF65-F5344CB8AC3E}">
        <p14:creationId xmlns:p14="http://schemas.microsoft.com/office/powerpoint/2010/main" val="74907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6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AB36474-6F91-425C-BA3E-6B12C4C4BB9A}" type="datetime1">
              <a:rPr lang="it-IT" smtClean="0"/>
              <a:t>04/05/2022</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E63F3710-490B-4740-B6D7-B9792C8AB872}" type="datetime1">
              <a:rPr lang="it-IT" smtClean="0"/>
              <a:t>04/05/2022</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AC318586-27FC-4E59-A573-09A0053DE2D5}" type="datetime1">
              <a:rPr lang="it-IT" smtClean="0"/>
              <a:t>04/05/2022</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0FFEEA0C-1FCD-40E6-A1D4-23BFBD0CE371}" type="datetime1">
              <a:rPr lang="it-IT" smtClean="0"/>
              <a:t>04/05/2022</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6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48F23ED-F6BB-4CDB-8CED-5F2E9AE92607}" type="datetime1">
              <a:rPr lang="it-IT" smtClean="0"/>
              <a:t>04/05/2022</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5BD466EC-ACF2-4AF5-A2DE-2C9D1A6828FD}" type="datetime1">
              <a:rPr lang="it-IT" smtClean="0"/>
              <a:t>04/05/2022</a:t>
            </a:fld>
            <a:endParaRPr lang="en-US"/>
          </a:p>
        </p:txBody>
      </p:sp>
      <p:sp>
        <p:nvSpPr>
          <p:cNvPr id="6" name="Segnaposto piè di pagina 5"/>
          <p:cNvSpPr>
            <a:spLocks noGrp="1"/>
          </p:cNvSpPr>
          <p:nvPr>
            <p:ph type="ftr" sz="quarter" idx="11"/>
          </p:nvPr>
        </p:nvSpPr>
        <p:spPr/>
        <p:txBody>
          <a:bodyPr rtlCol="0"/>
          <a:lstStyle/>
          <a:p>
            <a:pPr rtl="0"/>
            <a:endParaRPr lang="en-US"/>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9A48AAC1-8B74-4EE6-9B7A-D8C2183B6272}" type="datetime1">
              <a:rPr lang="it-IT" smtClean="0"/>
              <a:t>04/05/2022</a:t>
            </a:fld>
            <a:endParaRPr lang="en-US"/>
          </a:p>
        </p:txBody>
      </p:sp>
      <p:sp>
        <p:nvSpPr>
          <p:cNvPr id="8" name="Segnaposto piè di pagina 7"/>
          <p:cNvSpPr>
            <a:spLocks noGrp="1"/>
          </p:cNvSpPr>
          <p:nvPr>
            <p:ph type="ftr" sz="quarter" idx="11"/>
          </p:nvPr>
        </p:nvSpPr>
        <p:spPr/>
        <p:txBody>
          <a:bodyPr rtlCol="0"/>
          <a:lstStyle/>
          <a:p>
            <a:pPr rtl="0"/>
            <a:endParaRPr lang="en-US"/>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5D98DF3E-2C46-4BD0-9CFF-FBAEC93B7840}" type="datetime1">
              <a:rPr lang="it-IT" smtClean="0"/>
              <a:t>04/05/2022</a:t>
            </a:fld>
            <a:endParaRPr lang="en-US"/>
          </a:p>
        </p:txBody>
      </p:sp>
      <p:sp>
        <p:nvSpPr>
          <p:cNvPr id="4" name="Segnaposto piè di pagina 3"/>
          <p:cNvSpPr>
            <a:spLocks noGrp="1"/>
          </p:cNvSpPr>
          <p:nvPr>
            <p:ph type="ftr" sz="quarter" idx="11"/>
          </p:nvPr>
        </p:nvSpPr>
        <p:spPr/>
        <p:txBody>
          <a:bodyPr rtlCol="0"/>
          <a:lstStyle/>
          <a:p>
            <a:pPr rtl="0"/>
            <a:endParaRPr lang="en-US"/>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4D9F376C-F698-4333-9878-8CD80B2B39D3}" type="datetime1">
              <a:rPr lang="it-IT" smtClean="0"/>
              <a:t>04/05/2022</a:t>
            </a:fld>
            <a:endParaRPr lang="en-US"/>
          </a:p>
        </p:txBody>
      </p:sp>
      <p:sp>
        <p:nvSpPr>
          <p:cNvPr id="3" name="Segnaposto piè di pagina 2"/>
          <p:cNvSpPr>
            <a:spLocks noGrp="1"/>
          </p:cNvSpPr>
          <p:nvPr>
            <p:ph type="ftr" sz="quarter" idx="11"/>
          </p:nvPr>
        </p:nvSpPr>
        <p:spPr/>
        <p:txBody>
          <a:bodyPr rtlCol="0"/>
          <a:lstStyle/>
          <a:p>
            <a:pPr rtl="0"/>
            <a:endParaRPr lang="en-US"/>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 dirty="0"/>
              <a:t>Fare clic per modificare lo stile del titolo</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7579D569-2C97-4786-A562-991193493077}" type="datetime1">
              <a:rPr lang="it-IT" smtClean="0"/>
              <a:t>04/05/2022</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3D5E0B24-8B1C-463E-9C62-AF58AAE602D6}" type="datetime1">
              <a:rPr lang="it-IT" smtClean="0"/>
              <a:t>04/05/2022</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ttango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B7732347-0869-477C-BE48-3F9F51733ED7}" type="datetime1">
              <a:rPr lang="it-IT" smtClean="0"/>
              <a:t>04/05/2022</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idoloridellagiovanelibraia.blogspot.com/2016/07/la-ribellione-non-e-un-pranzo-di-gala.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www.suedostschweiz.ch/ereignisse/2018-10-15/hexe-anna-goeldi-die-zweifel-bleib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922049"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on tessuto, tabella, rosso, coperto&#10;&#10;Descrizione generat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ttangolo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ttangolo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fontScale="90000"/>
          </a:bodyPr>
          <a:lstStyle/>
          <a:p>
            <a:pPr rtl="0"/>
            <a:r>
              <a:rPr lang="it-IT" sz="4400" dirty="0" err="1">
                <a:solidFill>
                  <a:schemeClr val="tx1"/>
                </a:solidFill>
              </a:rPr>
              <a:t>Pon</a:t>
            </a:r>
            <a:r>
              <a:rPr lang="it-IT" sz="4400" dirty="0">
                <a:solidFill>
                  <a:schemeClr val="tx1"/>
                </a:solidFill>
              </a:rPr>
              <a:t> 2022</a:t>
            </a:r>
            <a:br>
              <a:rPr lang="it-IT" sz="4400" dirty="0">
                <a:solidFill>
                  <a:schemeClr val="tx1"/>
                </a:solidFill>
              </a:rPr>
            </a:br>
            <a:r>
              <a:rPr lang="it-IT" sz="4400" dirty="0">
                <a:solidFill>
                  <a:schemeClr val="tx1"/>
                </a:solidFill>
              </a:rPr>
              <a:t>Io e l’altro</a:t>
            </a:r>
            <a:br>
              <a:rPr lang="it-IT" sz="4400" dirty="0">
                <a:solidFill>
                  <a:schemeClr val="tx1"/>
                </a:solidFill>
              </a:rPr>
            </a:br>
            <a:endParaRPr lang="it" sz="4400" dirty="0">
              <a:solidFill>
                <a:schemeClr val="tx1"/>
              </a:solidFill>
            </a:endParaRP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it" dirty="0">
                <a:solidFill>
                  <a:schemeClr val="tx1"/>
                </a:solidFill>
              </a:rPr>
              <a:t>INTERVISTA  ALLE STREGHE</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pPr rtl="0"/>
            <a:r>
              <a:rPr lang="en-US" dirty="0" err="1">
                <a:solidFill>
                  <a:schemeClr val="tx1">
                    <a:lumMod val="75000"/>
                    <a:lumOff val="25000"/>
                  </a:schemeClr>
                </a:solidFill>
              </a:rPr>
              <a:t>Riforma</a:t>
            </a:r>
            <a:r>
              <a:rPr lang="en-US" dirty="0">
                <a:solidFill>
                  <a:schemeClr val="tx1">
                    <a:lumMod val="75000"/>
                    <a:lumOff val="25000"/>
                  </a:schemeClr>
                </a:solidFill>
              </a:rPr>
              <a:t> e </a:t>
            </a:r>
            <a:r>
              <a:rPr lang="en-US" dirty="0" err="1">
                <a:solidFill>
                  <a:schemeClr val="tx1">
                    <a:lumMod val="75000"/>
                    <a:lumOff val="25000"/>
                  </a:schemeClr>
                </a:solidFill>
              </a:rPr>
              <a:t>Controriforma</a:t>
            </a:r>
            <a:endParaRPr lang="en-US" dirty="0">
              <a:solidFill>
                <a:schemeClr val="tx1">
                  <a:lumMod val="75000"/>
                  <a:lumOff val="25000"/>
                </a:schemeClr>
              </a:solidFill>
            </a:endParaRPr>
          </a:p>
        </p:txBody>
      </p:sp>
      <p:graphicFrame>
        <p:nvGraphicFramePr>
          <p:cNvPr id="31" name="Segnaposto contenuto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703924281"/>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3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17FE0-B4FD-4268-8901-6D40961836E6}"/>
              </a:ext>
            </a:extLst>
          </p:cNvPr>
          <p:cNvSpPr>
            <a:spLocks noGrp="1"/>
          </p:cNvSpPr>
          <p:nvPr>
            <p:ph type="title"/>
          </p:nvPr>
        </p:nvSpPr>
        <p:spPr>
          <a:xfrm>
            <a:off x="1066800" y="642594"/>
            <a:ext cx="10058400" cy="969390"/>
          </a:xfrm>
        </p:spPr>
        <p:txBody>
          <a:bodyPr/>
          <a:lstStyle/>
          <a:p>
            <a:r>
              <a:rPr lang="it-IT" dirty="0">
                <a:solidFill>
                  <a:srgbClr val="C00000"/>
                </a:solidFill>
                <a:latin typeface="Algerian" panose="04020705040A02060702" pitchFamily="82" charset="0"/>
              </a:rPr>
              <a:t>Capi d’accusa</a:t>
            </a:r>
          </a:p>
        </p:txBody>
      </p:sp>
      <p:sp>
        <p:nvSpPr>
          <p:cNvPr id="3" name="Segnaposto contenuto 2">
            <a:extLst>
              <a:ext uri="{FF2B5EF4-FFF2-40B4-BE49-F238E27FC236}">
                <a16:creationId xmlns:a16="http://schemas.microsoft.com/office/drawing/2014/main" id="{6E3BFB38-5FC2-4FD2-9B38-68D8AAE2E806}"/>
              </a:ext>
            </a:extLst>
          </p:cNvPr>
          <p:cNvSpPr>
            <a:spLocks noGrp="1"/>
          </p:cNvSpPr>
          <p:nvPr>
            <p:ph idx="1"/>
          </p:nvPr>
        </p:nvSpPr>
        <p:spPr>
          <a:xfrm>
            <a:off x="1066800" y="1715678"/>
            <a:ext cx="4080235" cy="4499728"/>
          </a:xfrm>
        </p:spPr>
        <p:txBody>
          <a:bodyPr/>
          <a:lstStyle/>
          <a:p>
            <a:pPr marL="342900" indent="-342900">
              <a:buFont typeface="+mj-lt"/>
              <a:buAutoNum type="arabicPeriod"/>
            </a:pPr>
            <a:r>
              <a:rPr lang="it-IT" dirty="0">
                <a:solidFill>
                  <a:srgbClr val="C00000"/>
                </a:solidFill>
              </a:rPr>
              <a:t>Perché sei stata accusata di stregoneria? Sono stata accusata di stregoneria solamente perché avevo l’abitudine di tenere erbe in </a:t>
            </a:r>
            <a:r>
              <a:rPr lang="it-IT" dirty="0" err="1">
                <a:solidFill>
                  <a:srgbClr val="C00000"/>
                </a:solidFill>
              </a:rPr>
              <a:t>casa.Ero</a:t>
            </a:r>
            <a:r>
              <a:rPr lang="it-IT" dirty="0">
                <a:solidFill>
                  <a:srgbClr val="C00000"/>
                </a:solidFill>
              </a:rPr>
              <a:t> stressata spesso e mi preparavo tisane.</a:t>
            </a:r>
          </a:p>
          <a:p>
            <a:pPr marL="342900" indent="-342900">
              <a:buFont typeface="+mj-lt"/>
              <a:buAutoNum type="arabicPeriod"/>
            </a:pPr>
            <a:r>
              <a:rPr lang="it-IT" dirty="0">
                <a:solidFill>
                  <a:srgbClr val="C00000"/>
                </a:solidFill>
              </a:rPr>
              <a:t>Perché ti consideravano una </a:t>
            </a:r>
            <a:r>
              <a:rPr lang="it-IT" dirty="0" err="1">
                <a:solidFill>
                  <a:srgbClr val="C00000"/>
                </a:solidFill>
              </a:rPr>
              <a:t>strega?Ci</a:t>
            </a:r>
            <a:r>
              <a:rPr lang="it-IT" dirty="0">
                <a:solidFill>
                  <a:srgbClr val="C00000"/>
                </a:solidFill>
              </a:rPr>
              <a:t> sono varie risposte a questa a domanda. Nel Medioevo le streghe si consideravano così per motivi abbastanza stupidi; come avere del latte o del burro scaduto in casa.</a:t>
            </a:r>
          </a:p>
          <a:p>
            <a:pPr marL="342900" indent="-342900">
              <a:buFont typeface="+mj-lt"/>
              <a:buAutoNum type="arabicPeriod"/>
            </a:pPr>
            <a:r>
              <a:rPr lang="it-IT" dirty="0">
                <a:solidFill>
                  <a:srgbClr val="C00000"/>
                </a:solidFill>
              </a:rPr>
              <a:t>Si può riconoscere una strega  nei tratti </a:t>
            </a:r>
            <a:r>
              <a:rPr lang="it-IT" dirty="0" err="1">
                <a:solidFill>
                  <a:srgbClr val="C00000"/>
                </a:solidFill>
              </a:rPr>
              <a:t>fisici?Quando</a:t>
            </a:r>
            <a:r>
              <a:rPr lang="it-IT" dirty="0">
                <a:solidFill>
                  <a:srgbClr val="C00000"/>
                </a:solidFill>
              </a:rPr>
              <a:t> le donne avevano molti nei o voglie perché indicavano il marchio del diavolo.</a:t>
            </a:r>
          </a:p>
          <a:p>
            <a:pPr marL="342900" indent="-342900">
              <a:buFont typeface="+mj-lt"/>
              <a:buAutoNum type="arabicPeriod"/>
            </a:pPr>
            <a:endParaRPr lang="it-IT" dirty="0">
              <a:solidFill>
                <a:srgbClr val="C00000"/>
              </a:solidFill>
            </a:endParaRPr>
          </a:p>
          <a:p>
            <a:pPr marL="342900" indent="-342900">
              <a:buFont typeface="+mj-lt"/>
              <a:buAutoNum type="arabicPeriod"/>
            </a:pPr>
            <a:endParaRPr lang="it-IT" dirty="0">
              <a:solidFill>
                <a:srgbClr val="C00000"/>
              </a:solidFill>
            </a:endParaRPr>
          </a:p>
          <a:p>
            <a:pPr marL="0" indent="0">
              <a:buNone/>
            </a:pPr>
            <a:endParaRPr lang="it-IT" dirty="0">
              <a:solidFill>
                <a:srgbClr val="C00000"/>
              </a:solidFill>
            </a:endParaRPr>
          </a:p>
        </p:txBody>
      </p:sp>
      <p:sp>
        <p:nvSpPr>
          <p:cNvPr id="4" name="Segnaposto data 3">
            <a:extLst>
              <a:ext uri="{FF2B5EF4-FFF2-40B4-BE49-F238E27FC236}">
                <a16:creationId xmlns:a16="http://schemas.microsoft.com/office/drawing/2014/main" id="{4FB6BAEA-2C8E-4062-B703-A66D124C0E61}"/>
              </a:ext>
            </a:extLst>
          </p:cNvPr>
          <p:cNvSpPr>
            <a:spLocks noGrp="1"/>
          </p:cNvSpPr>
          <p:nvPr>
            <p:ph type="dt" sz="half" idx="10"/>
          </p:nvPr>
        </p:nvSpPr>
        <p:spPr/>
        <p:txBody>
          <a:bodyPr/>
          <a:lstStyle/>
          <a:p>
            <a:pPr rtl="0"/>
            <a:fld id="{0FFEEA0C-1FCD-40E6-A1D4-23BFBD0CE371}" type="datetime1">
              <a:rPr lang="it-IT" smtClean="0"/>
              <a:t>04/05/2022</a:t>
            </a:fld>
            <a:endParaRPr lang="en-US"/>
          </a:p>
        </p:txBody>
      </p:sp>
      <p:pic>
        <p:nvPicPr>
          <p:cNvPr id="6" name="Immagine 5">
            <a:extLst>
              <a:ext uri="{FF2B5EF4-FFF2-40B4-BE49-F238E27FC236}">
                <a16:creationId xmlns:a16="http://schemas.microsoft.com/office/drawing/2014/main" id="{B94CA396-3E0B-402C-BF72-A02E090CF4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6670" y="886120"/>
            <a:ext cx="5978165" cy="4609707"/>
          </a:xfrm>
          <a:prstGeom prst="rect">
            <a:avLst/>
          </a:prstGeom>
        </p:spPr>
      </p:pic>
    </p:spTree>
    <p:extLst>
      <p:ext uri="{BB962C8B-B14F-4D97-AF65-F5344CB8AC3E}">
        <p14:creationId xmlns:p14="http://schemas.microsoft.com/office/powerpoint/2010/main" val="320564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904F04-D51B-410B-BD1A-509BD8C17317}"/>
              </a:ext>
            </a:extLst>
          </p:cNvPr>
          <p:cNvSpPr>
            <a:spLocks noGrp="1"/>
          </p:cNvSpPr>
          <p:nvPr>
            <p:ph type="title"/>
          </p:nvPr>
        </p:nvSpPr>
        <p:spPr>
          <a:xfrm>
            <a:off x="604887" y="188537"/>
            <a:ext cx="6267254" cy="5459690"/>
          </a:xfrm>
        </p:spPr>
        <p:txBody>
          <a:bodyPr>
            <a:normAutofit/>
          </a:bodyPr>
          <a:lstStyle/>
          <a:p>
            <a:r>
              <a:rPr lang="it-IT" sz="2800" dirty="0">
                <a:solidFill>
                  <a:schemeClr val="accent1">
                    <a:lumMod val="75000"/>
                  </a:schemeClr>
                </a:solidFill>
                <a:latin typeface="Brush Script MT" panose="03060802040406070304" pitchFamily="66" charset="0"/>
              </a:rPr>
              <a:t>Giovanna d’Arco conosciuta come &lt;&lt;la pulzella d’Orleans&gt;&gt; fu processata e contro di lei  aveva ben 70 capi di accusa.</a:t>
            </a:r>
            <a:br>
              <a:rPr lang="it-IT" sz="2800" dirty="0">
                <a:solidFill>
                  <a:schemeClr val="accent1">
                    <a:lumMod val="75000"/>
                  </a:schemeClr>
                </a:solidFill>
                <a:latin typeface="Brush Script MT" panose="03060802040406070304" pitchFamily="66" charset="0"/>
              </a:rPr>
            </a:br>
            <a:r>
              <a:rPr lang="it-IT" sz="2800" dirty="0">
                <a:solidFill>
                  <a:schemeClr val="accent1">
                    <a:lumMod val="75000"/>
                  </a:schemeClr>
                </a:solidFill>
                <a:latin typeface="Brush Script MT" panose="03060802040406070304" pitchFamily="66" charset="0"/>
              </a:rPr>
              <a:t>La mattina del 30 maggio , all’età di 19 anni , nella piazza del mercato di Rouen Giovanna  d’Arco venne pubblicamente bruciata su una pira</a:t>
            </a:r>
            <a:r>
              <a:rPr lang="it-IT" sz="2800" dirty="0">
                <a:solidFill>
                  <a:schemeClr val="accent1">
                    <a:lumMod val="75000"/>
                  </a:schemeClr>
                </a:solidFill>
              </a:rPr>
              <a:t>.</a:t>
            </a:r>
          </a:p>
        </p:txBody>
      </p:sp>
      <p:pic>
        <p:nvPicPr>
          <p:cNvPr id="6" name="Segnaposto contenuto 5">
            <a:extLst>
              <a:ext uri="{FF2B5EF4-FFF2-40B4-BE49-F238E27FC236}">
                <a16:creationId xmlns:a16="http://schemas.microsoft.com/office/drawing/2014/main" id="{89DF8CBD-61AE-4071-A62A-C5283FB40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7175" y="457201"/>
            <a:ext cx="4326903" cy="5943600"/>
          </a:xfrm>
        </p:spPr>
      </p:pic>
      <p:sp>
        <p:nvSpPr>
          <p:cNvPr id="4" name="Segnaposto data 3">
            <a:extLst>
              <a:ext uri="{FF2B5EF4-FFF2-40B4-BE49-F238E27FC236}">
                <a16:creationId xmlns:a16="http://schemas.microsoft.com/office/drawing/2014/main" id="{82DEC210-5813-45ED-969C-CF878EE9CF1F}"/>
              </a:ext>
            </a:extLst>
          </p:cNvPr>
          <p:cNvSpPr>
            <a:spLocks noGrp="1"/>
          </p:cNvSpPr>
          <p:nvPr>
            <p:ph type="dt" sz="half" idx="10"/>
          </p:nvPr>
        </p:nvSpPr>
        <p:spPr/>
        <p:txBody>
          <a:bodyPr/>
          <a:lstStyle/>
          <a:p>
            <a:pPr rtl="0"/>
            <a:fld id="{0FFEEA0C-1FCD-40E6-A1D4-23BFBD0CE371}" type="datetime1">
              <a:rPr lang="it-IT" smtClean="0"/>
              <a:t>04/05/2022</a:t>
            </a:fld>
            <a:endParaRPr lang="en-US"/>
          </a:p>
        </p:txBody>
      </p:sp>
    </p:spTree>
    <p:extLst>
      <p:ext uri="{BB962C8B-B14F-4D97-AF65-F5344CB8AC3E}">
        <p14:creationId xmlns:p14="http://schemas.microsoft.com/office/powerpoint/2010/main" val="400881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617F1-EB5D-4824-968C-E117AEDBC9DC}"/>
              </a:ext>
            </a:extLst>
          </p:cNvPr>
          <p:cNvSpPr>
            <a:spLocks noGrp="1"/>
          </p:cNvSpPr>
          <p:nvPr>
            <p:ph type="title"/>
          </p:nvPr>
        </p:nvSpPr>
        <p:spPr/>
        <p:txBody>
          <a:bodyPr>
            <a:normAutofit fontScale="90000"/>
          </a:bodyPr>
          <a:lstStyle/>
          <a:p>
            <a:r>
              <a:rPr lang="it-IT" dirty="0">
                <a:solidFill>
                  <a:srgbClr val="0070C0"/>
                </a:solidFill>
                <a:latin typeface="Algerian" panose="04020705040A02060702" pitchFamily="82" charset="0"/>
              </a:rPr>
              <a:t>ANNA GOLDI  ACCUSATA DI INFANTICIDIO E, DEL RITROVAMENTO DEGLI SPILLI …</a:t>
            </a:r>
            <a:br>
              <a:rPr lang="it-IT" dirty="0">
                <a:solidFill>
                  <a:srgbClr val="0070C0"/>
                </a:solidFill>
                <a:latin typeface="Algerian" panose="04020705040A02060702" pitchFamily="82" charset="0"/>
              </a:rPr>
            </a:br>
            <a:endParaRPr lang="it-IT" dirty="0">
              <a:solidFill>
                <a:srgbClr val="0070C0"/>
              </a:solidFill>
              <a:latin typeface="Algerian" panose="04020705040A02060702" pitchFamily="82" charset="0"/>
            </a:endParaRPr>
          </a:p>
        </p:txBody>
      </p:sp>
      <p:pic>
        <p:nvPicPr>
          <p:cNvPr id="6" name="Segnaposto contenuto 5">
            <a:extLst>
              <a:ext uri="{FF2B5EF4-FFF2-40B4-BE49-F238E27FC236}">
                <a16:creationId xmlns:a16="http://schemas.microsoft.com/office/drawing/2014/main" id="{A91D05CE-4C8D-484F-8E9C-47D577C08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385599" y="1596897"/>
            <a:ext cx="3849687" cy="4487284"/>
          </a:xfrm>
        </p:spPr>
      </p:pic>
      <p:sp>
        <p:nvSpPr>
          <p:cNvPr id="4" name="Segnaposto data 3">
            <a:extLst>
              <a:ext uri="{FF2B5EF4-FFF2-40B4-BE49-F238E27FC236}">
                <a16:creationId xmlns:a16="http://schemas.microsoft.com/office/drawing/2014/main" id="{0DDB8871-9BBE-4249-BB3C-D6453FA3B43D}"/>
              </a:ext>
            </a:extLst>
          </p:cNvPr>
          <p:cNvSpPr>
            <a:spLocks noGrp="1"/>
          </p:cNvSpPr>
          <p:nvPr>
            <p:ph type="dt" sz="half" idx="10"/>
          </p:nvPr>
        </p:nvSpPr>
        <p:spPr/>
        <p:txBody>
          <a:bodyPr/>
          <a:lstStyle/>
          <a:p>
            <a:pPr rtl="0"/>
            <a:fld id="{0FFEEA0C-1FCD-40E6-A1D4-23BFBD0CE371}" type="datetime1">
              <a:rPr lang="it-IT" smtClean="0"/>
              <a:t>04/05/2022</a:t>
            </a:fld>
            <a:endParaRPr lang="en-US"/>
          </a:p>
        </p:txBody>
      </p:sp>
      <p:pic>
        <p:nvPicPr>
          <p:cNvPr id="8" name="Immagine 7">
            <a:extLst>
              <a:ext uri="{FF2B5EF4-FFF2-40B4-BE49-F238E27FC236}">
                <a16:creationId xmlns:a16="http://schemas.microsoft.com/office/drawing/2014/main" id="{742743C5-04EA-4B82-92EC-801FEA0DF6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6214" y="1847655"/>
            <a:ext cx="4769963" cy="4187386"/>
          </a:xfrm>
          <a:prstGeom prst="rect">
            <a:avLst/>
          </a:prstGeom>
        </p:spPr>
      </p:pic>
    </p:spTree>
    <p:extLst>
      <p:ext uri="{BB962C8B-B14F-4D97-AF65-F5344CB8AC3E}">
        <p14:creationId xmlns:p14="http://schemas.microsoft.com/office/powerpoint/2010/main" val="160594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158AD9-43AA-48B5-956F-C49B39816144}"/>
              </a:ext>
            </a:extLst>
          </p:cNvPr>
          <p:cNvSpPr>
            <a:spLocks noGrp="1"/>
          </p:cNvSpPr>
          <p:nvPr>
            <p:ph type="title"/>
          </p:nvPr>
        </p:nvSpPr>
        <p:spPr/>
        <p:txBody>
          <a:bodyPr/>
          <a:lstStyle/>
          <a:p>
            <a:r>
              <a:rPr lang="it-IT" dirty="0">
                <a:solidFill>
                  <a:srgbClr val="C00000"/>
                </a:solidFill>
                <a:latin typeface="Algerian" panose="04020705040A02060702" pitchFamily="82" charset="0"/>
              </a:rPr>
              <a:t>Riforma e Controriforma</a:t>
            </a:r>
          </a:p>
        </p:txBody>
      </p:sp>
      <p:pic>
        <p:nvPicPr>
          <p:cNvPr id="6" name="Segnaposto contenuto 5">
            <a:extLst>
              <a:ext uri="{FF2B5EF4-FFF2-40B4-BE49-F238E27FC236}">
                <a16:creationId xmlns:a16="http://schemas.microsoft.com/office/drawing/2014/main" id="{47DEB8B7-992C-4BCF-BA3A-285250A702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706" y="1754701"/>
            <a:ext cx="2322376" cy="3849687"/>
          </a:xfrm>
        </p:spPr>
      </p:pic>
      <p:sp>
        <p:nvSpPr>
          <p:cNvPr id="4" name="Segnaposto data 3">
            <a:extLst>
              <a:ext uri="{FF2B5EF4-FFF2-40B4-BE49-F238E27FC236}">
                <a16:creationId xmlns:a16="http://schemas.microsoft.com/office/drawing/2014/main" id="{B2045A54-298F-4A5B-AC89-A72FC48F91D0}"/>
              </a:ext>
            </a:extLst>
          </p:cNvPr>
          <p:cNvSpPr>
            <a:spLocks noGrp="1"/>
          </p:cNvSpPr>
          <p:nvPr>
            <p:ph type="dt" sz="half" idx="10"/>
          </p:nvPr>
        </p:nvSpPr>
        <p:spPr/>
        <p:txBody>
          <a:bodyPr/>
          <a:lstStyle/>
          <a:p>
            <a:pPr rtl="0"/>
            <a:fld id="{0FFEEA0C-1FCD-40E6-A1D4-23BFBD0CE371}" type="datetime1">
              <a:rPr lang="it-IT" smtClean="0"/>
              <a:t>04/05/2022</a:t>
            </a:fld>
            <a:endParaRPr lang="en-US"/>
          </a:p>
        </p:txBody>
      </p:sp>
      <p:pic>
        <p:nvPicPr>
          <p:cNvPr id="8" name="Immagine 7">
            <a:extLst>
              <a:ext uri="{FF2B5EF4-FFF2-40B4-BE49-F238E27FC236}">
                <a16:creationId xmlns:a16="http://schemas.microsoft.com/office/drawing/2014/main" id="{BB34C60B-576B-4FCC-959E-887357A7D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082" y="1754702"/>
            <a:ext cx="7060676" cy="3849687"/>
          </a:xfrm>
          <a:prstGeom prst="rect">
            <a:avLst/>
          </a:prstGeom>
        </p:spPr>
      </p:pic>
    </p:spTree>
    <p:extLst>
      <p:ext uri="{BB962C8B-B14F-4D97-AF65-F5344CB8AC3E}">
        <p14:creationId xmlns:p14="http://schemas.microsoft.com/office/powerpoint/2010/main" val="168481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0"/>
          </a:srgb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8A692F-4500-4061-82A6-BE0FECF18C1D}"/>
              </a:ext>
            </a:extLst>
          </p:cNvPr>
          <p:cNvSpPr>
            <a:spLocks noGrp="1"/>
          </p:cNvSpPr>
          <p:nvPr>
            <p:ph type="title"/>
          </p:nvPr>
        </p:nvSpPr>
        <p:spPr/>
        <p:txBody>
          <a:bodyPr/>
          <a:lstStyle/>
          <a:p>
            <a:r>
              <a:rPr lang="it-IT" dirty="0">
                <a:solidFill>
                  <a:srgbClr val="C00000"/>
                </a:solidFill>
                <a:latin typeface="Algerian" panose="04020705040A02060702" pitchFamily="82" charset="0"/>
              </a:rPr>
              <a:t>Realizzato dagli alunni del corso </a:t>
            </a:r>
          </a:p>
        </p:txBody>
      </p:sp>
      <p:pic>
        <p:nvPicPr>
          <p:cNvPr id="8" name="Segnaposto contenuto 7">
            <a:extLst>
              <a:ext uri="{FF2B5EF4-FFF2-40B4-BE49-F238E27FC236}">
                <a16:creationId xmlns:a16="http://schemas.microsoft.com/office/drawing/2014/main" id="{C6FE4EF5-F6B6-4098-AB92-041DB18191D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0032" y="1840524"/>
            <a:ext cx="5322276" cy="4112602"/>
          </a:xfrm>
        </p:spPr>
      </p:pic>
      <p:sp>
        <p:nvSpPr>
          <p:cNvPr id="4" name="Segnaposto data 3">
            <a:extLst>
              <a:ext uri="{FF2B5EF4-FFF2-40B4-BE49-F238E27FC236}">
                <a16:creationId xmlns:a16="http://schemas.microsoft.com/office/drawing/2014/main" id="{7A923C09-AF63-40BF-B71F-4D793EF589CB}"/>
              </a:ext>
            </a:extLst>
          </p:cNvPr>
          <p:cNvSpPr>
            <a:spLocks noGrp="1"/>
          </p:cNvSpPr>
          <p:nvPr>
            <p:ph type="dt" sz="half" idx="10"/>
          </p:nvPr>
        </p:nvSpPr>
        <p:spPr/>
        <p:txBody>
          <a:bodyPr/>
          <a:lstStyle/>
          <a:p>
            <a:pPr rtl="0"/>
            <a:fld id="{0FFEEA0C-1FCD-40E6-A1D4-23BFBD0CE371}" type="datetime1">
              <a:rPr lang="it-IT" smtClean="0"/>
              <a:t>04/05/2022</a:t>
            </a:fld>
            <a:endParaRPr lang="en-US"/>
          </a:p>
        </p:txBody>
      </p:sp>
    </p:spTree>
    <p:extLst>
      <p:ext uri="{BB962C8B-B14F-4D97-AF65-F5344CB8AC3E}">
        <p14:creationId xmlns:p14="http://schemas.microsoft.com/office/powerpoint/2010/main" val="3069808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57_TF56410444" id="{9E32E7D9-E4D4-4E34-9CBF-5EF99946F492}" vid="{4EB8DC7B-672E-465F-9749-D0C21D91E9B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106</TotalTime>
  <Words>229</Words>
  <Application>Microsoft Office PowerPoint</Application>
  <PresentationFormat>Widescreen</PresentationFormat>
  <Paragraphs>25</Paragraphs>
  <Slides>7</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Algerian</vt:lpstr>
      <vt:lpstr>Avenir Next LT Pro</vt:lpstr>
      <vt:lpstr>Avenir Next LT Pro Light</vt:lpstr>
      <vt:lpstr>Brush Script MT</vt:lpstr>
      <vt:lpstr>Calibri</vt:lpstr>
      <vt:lpstr>Garamond</vt:lpstr>
      <vt:lpstr>SavonVTI</vt:lpstr>
      <vt:lpstr>Pon 2022 Io e l’altro </vt:lpstr>
      <vt:lpstr>Riforma e Controriforma</vt:lpstr>
      <vt:lpstr>Capi d’accusa</vt:lpstr>
      <vt:lpstr>Giovanna d’Arco conosciuta come &lt;&lt;la pulzella d’Orleans&gt;&gt; fu processata e contro di lei  aveva ben 70 capi di accusa. La mattina del 30 maggio , all’età di 19 anni , nella piazza del mercato di Rouen Giovanna  d’Arco venne pubblicamente bruciata su una pira.</vt:lpstr>
      <vt:lpstr>ANNA GOLDI  ACCUSATA DI INFANTICIDIO E, DEL RITROVAMENTO DEGLI SPILLI … </vt:lpstr>
      <vt:lpstr>Riforma e Controriforma</vt:lpstr>
      <vt:lpstr>Realizzato dagli alunni del corso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 2022 Io e l’altro</dc:title>
  <dc:creator>Alunni del PON 2022;Studenti</dc:creator>
  <cp:lastModifiedBy>maria rosaria pierro</cp:lastModifiedBy>
  <cp:revision>3</cp:revision>
  <dcterms:created xsi:type="dcterms:W3CDTF">2022-04-26T13:54:26Z</dcterms:created>
  <dcterms:modified xsi:type="dcterms:W3CDTF">2022-05-04T07:41:45Z</dcterms:modified>
</cp:coreProperties>
</file>