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76D6"/>
    <a:srgbClr val="B5B5ED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9976E-F9E7-4C71-A93F-4E96FB33BED9}" type="datetimeFigureOut">
              <a:rPr lang="it-IT" smtClean="0"/>
              <a:t>23/09/2022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6419-A1A4-45E4-884A-3D6C5CEE5F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1402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9976E-F9E7-4C71-A93F-4E96FB33BED9}" type="datetimeFigureOut">
              <a:rPr lang="it-IT" smtClean="0"/>
              <a:t>23/09/2022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6419-A1A4-45E4-884A-3D6C5CEE5F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2734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9976E-F9E7-4C71-A93F-4E96FB33BED9}" type="datetimeFigureOut">
              <a:rPr lang="it-IT" smtClean="0"/>
              <a:t>23/09/2022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6419-A1A4-45E4-884A-3D6C5CEE5F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5885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9976E-F9E7-4C71-A93F-4E96FB33BED9}" type="datetimeFigureOut">
              <a:rPr lang="it-IT" smtClean="0"/>
              <a:t>23/09/2022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6419-A1A4-45E4-884A-3D6C5CEE5F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7518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9976E-F9E7-4C71-A93F-4E96FB33BED9}" type="datetimeFigureOut">
              <a:rPr lang="it-IT" smtClean="0"/>
              <a:t>23/09/2022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6419-A1A4-45E4-884A-3D6C5CEE5F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3720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9976E-F9E7-4C71-A93F-4E96FB33BED9}" type="datetimeFigureOut">
              <a:rPr lang="it-IT" smtClean="0"/>
              <a:t>23/09/2022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6419-A1A4-45E4-884A-3D6C5CEE5F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6839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9976E-F9E7-4C71-A93F-4E96FB33BED9}" type="datetimeFigureOut">
              <a:rPr lang="it-IT" smtClean="0"/>
              <a:t>23/09/2022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6419-A1A4-45E4-884A-3D6C5CEE5F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2297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9976E-F9E7-4C71-A93F-4E96FB33BED9}" type="datetimeFigureOut">
              <a:rPr lang="it-IT" smtClean="0"/>
              <a:t>23/09/2022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6419-A1A4-45E4-884A-3D6C5CEE5F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191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9976E-F9E7-4C71-A93F-4E96FB33BED9}" type="datetimeFigureOut">
              <a:rPr lang="it-IT" smtClean="0"/>
              <a:t>23/09/2022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6419-A1A4-45E4-884A-3D6C5CEE5F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7531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9976E-F9E7-4C71-A93F-4E96FB33BED9}" type="datetimeFigureOut">
              <a:rPr lang="it-IT" smtClean="0"/>
              <a:t>23/09/2022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6419-A1A4-45E4-884A-3D6C5CEE5F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2323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9976E-F9E7-4C71-A93F-4E96FB33BED9}" type="datetimeFigureOut">
              <a:rPr lang="it-IT" smtClean="0"/>
              <a:t>23/09/2022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6419-A1A4-45E4-884A-3D6C5CEE5F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562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9976E-F9E7-4C71-A93F-4E96FB33BED9}" type="datetimeFigureOut">
              <a:rPr lang="it-IT" smtClean="0"/>
              <a:t>23/09/2022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6419-A1A4-45E4-884A-3D6C5CEE5F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3345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939" y="2005624"/>
            <a:ext cx="3420152" cy="1774090"/>
          </a:xfrm>
          <a:prstGeom prst="rect">
            <a:avLst/>
          </a:prstGeom>
        </p:spPr>
      </p:pic>
      <p:sp>
        <p:nvSpPr>
          <p:cNvPr id="6" name="Ovale 5"/>
          <p:cNvSpPr/>
          <p:nvPr/>
        </p:nvSpPr>
        <p:spPr>
          <a:xfrm>
            <a:off x="8699988" y="1215535"/>
            <a:ext cx="2839915" cy="3006970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Ovale 6"/>
          <p:cNvSpPr/>
          <p:nvPr/>
        </p:nvSpPr>
        <p:spPr>
          <a:xfrm>
            <a:off x="8878031" y="1382589"/>
            <a:ext cx="2483828" cy="2672861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" name="Connettore diritto 8"/>
          <p:cNvCxnSpPr/>
          <p:nvPr/>
        </p:nvCxnSpPr>
        <p:spPr>
          <a:xfrm>
            <a:off x="10313377" y="1391930"/>
            <a:ext cx="8792" cy="265417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Connettore diritto 11"/>
          <p:cNvCxnSpPr/>
          <p:nvPr/>
        </p:nvCxnSpPr>
        <p:spPr>
          <a:xfrm>
            <a:off x="9891346" y="1382589"/>
            <a:ext cx="17585" cy="265884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Connettore diritto 14"/>
          <p:cNvCxnSpPr/>
          <p:nvPr/>
        </p:nvCxnSpPr>
        <p:spPr>
          <a:xfrm>
            <a:off x="10322169" y="2585427"/>
            <a:ext cx="967154" cy="61448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Connettore diritto 16"/>
          <p:cNvCxnSpPr/>
          <p:nvPr/>
        </p:nvCxnSpPr>
        <p:spPr>
          <a:xfrm flipH="1">
            <a:off x="8950569" y="2585427"/>
            <a:ext cx="949569" cy="53633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Connettore diritto 18"/>
          <p:cNvCxnSpPr/>
          <p:nvPr/>
        </p:nvCxnSpPr>
        <p:spPr>
          <a:xfrm>
            <a:off x="10322169" y="2861740"/>
            <a:ext cx="852854" cy="58029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Connettore diritto 21"/>
          <p:cNvCxnSpPr/>
          <p:nvPr/>
        </p:nvCxnSpPr>
        <p:spPr>
          <a:xfrm flipH="1">
            <a:off x="9020908" y="2861740"/>
            <a:ext cx="870438" cy="50116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CasellaDiTesto 27"/>
          <p:cNvSpPr txBox="1"/>
          <p:nvPr/>
        </p:nvSpPr>
        <p:spPr>
          <a:xfrm>
            <a:off x="2435469" y="3164741"/>
            <a:ext cx="1995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Alessia Arienzo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67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4026">
              <a:schemeClr val="bg1"/>
            </a:gs>
            <a:gs pos="64000">
              <a:schemeClr val="bg1">
                <a:lumMod val="95000"/>
              </a:schemeClr>
            </a:gs>
            <a:gs pos="83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966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0169" y="1149890"/>
            <a:ext cx="5645385" cy="329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291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641838" y="606669"/>
            <a:ext cx="642717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Baskerville Old Face" panose="02020602080505020303" pitchFamily="18" charset="0"/>
              </a:rPr>
              <a:t>Quello di Nelson Mandela, Premio Nobel per la Pace nel 1993, è infatti un invito a perseguire la pace con tenacia e dedizione, senza arrendersi di fronte agli ostacoli che si incontrano lungo il cammino. Nelson Mandela è stato il primo presidente nero del </a:t>
            </a:r>
            <a:r>
              <a:rPr lang="it-IT" sz="2400" dirty="0" smtClean="0">
                <a:latin typeface="Baskerville Old Face" panose="02020602080505020303" pitchFamily="18" charset="0"/>
              </a:rPr>
              <a:t>Sudafrica. </a:t>
            </a:r>
            <a:r>
              <a:rPr lang="it-IT" sz="2400" dirty="0">
                <a:latin typeface="Baskerville Old Face" panose="02020602080505020303" pitchFamily="18" charset="0"/>
              </a:rPr>
              <a:t>La pace è il contrario della guerra con una grossa differenza: per ottenere la pace occorre la buona volontà e l’impegno di tutti; per scatenare una guerra è sufficiente che sia uno solo a desiderarla. Perché la pace si </a:t>
            </a:r>
            <a:r>
              <a:rPr lang="it-IT" sz="2400" dirty="0" smtClean="0">
                <a:latin typeface="Baskerville Old Face" panose="02020602080505020303" pitchFamily="18" charset="0"/>
              </a:rPr>
              <a:t>realizzi, </a:t>
            </a:r>
            <a:r>
              <a:rPr lang="it-IT" sz="2400" dirty="0">
                <a:latin typeface="Baskerville Old Face" panose="02020602080505020303" pitchFamily="18" charset="0"/>
              </a:rPr>
              <a:t>occorre lottare per </a:t>
            </a:r>
            <a:r>
              <a:rPr lang="it-IT" sz="2400" dirty="0" smtClean="0">
                <a:latin typeface="Baskerville Old Face" panose="02020602080505020303" pitchFamily="18" charset="0"/>
              </a:rPr>
              <a:t>essa, è anche </a:t>
            </a:r>
            <a:r>
              <a:rPr lang="it-IT" sz="2400" dirty="0">
                <a:latin typeface="Baskerville Old Face" panose="02020602080505020303" pitchFamily="18" charset="0"/>
              </a:rPr>
              <a:t>quando il buio sembra trionfare sulla luce, non dobbiamo smettere di sognare.</a:t>
            </a:r>
          </a:p>
        </p:txBody>
      </p:sp>
      <p:cxnSp>
        <p:nvCxnSpPr>
          <p:cNvPr id="5" name="Connettore diritto 4"/>
          <p:cNvCxnSpPr/>
          <p:nvPr/>
        </p:nvCxnSpPr>
        <p:spPr>
          <a:xfrm>
            <a:off x="10921246" y="0"/>
            <a:ext cx="26377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2"/>
          <a:stretch/>
        </p:blipFill>
        <p:spPr>
          <a:xfrm>
            <a:off x="6894370" y="1270369"/>
            <a:ext cx="3744321" cy="2892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92818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76" y="3700622"/>
            <a:ext cx="4862798" cy="3053495"/>
          </a:xfrm>
          <a:prstGeom prst="rect">
            <a:avLst/>
          </a:prstGeom>
          <a:ln>
            <a:solidFill>
              <a:schemeClr val="tx1"/>
            </a:solidFill>
          </a:ln>
          <a:effectLst>
            <a:softEdge rad="112500"/>
          </a:effec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93" y="316522"/>
            <a:ext cx="4454770" cy="3341077"/>
          </a:xfrm>
          <a:prstGeom prst="rect">
            <a:avLst/>
          </a:prstGeom>
          <a:ln>
            <a:solidFill>
              <a:schemeClr val="tx1"/>
            </a:solidFill>
          </a:ln>
          <a:effectLst>
            <a:softEdge rad="112500"/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323" y="1938042"/>
            <a:ext cx="3480768" cy="3103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7" name="Connettore diritto 6"/>
          <p:cNvCxnSpPr/>
          <p:nvPr/>
        </p:nvCxnSpPr>
        <p:spPr>
          <a:xfrm flipH="1">
            <a:off x="4602773" y="2105095"/>
            <a:ext cx="2980592" cy="27695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Connettore diritto 9"/>
          <p:cNvCxnSpPr/>
          <p:nvPr/>
        </p:nvCxnSpPr>
        <p:spPr>
          <a:xfrm>
            <a:off x="4509961" y="2105095"/>
            <a:ext cx="3323492" cy="27695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1" name="Immagin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82" y="100470"/>
            <a:ext cx="3943708" cy="3456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523" y="4180743"/>
            <a:ext cx="4196862" cy="2360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546301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594"/>
            <a:ext cx="12193057" cy="6858594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235773" y="1485791"/>
            <a:ext cx="44664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La gente che soffre, migliaia di persone uccise tra cui anche innocenti, persone che non avevano fatto nulla, che vivevano la loro vita </a:t>
            </a:r>
            <a:r>
              <a:rPr lang="it-IT" sz="2400" dirty="0"/>
              <a:t>tranquilla, </a:t>
            </a:r>
            <a:r>
              <a:rPr lang="it-IT" sz="2400" dirty="0" smtClean="0"/>
              <a:t>bambini </a:t>
            </a:r>
            <a:r>
              <a:rPr lang="it-IT" sz="2400" dirty="0"/>
              <a:t>di anche 10 mesi che vengono abbandonati o uccisi, tutto </a:t>
            </a:r>
            <a:r>
              <a:rPr lang="it-IT" sz="2400" dirty="0" smtClean="0"/>
              <a:t>ormai distrutto per delle stupide guerre…</a:t>
            </a:r>
            <a:endParaRPr lang="it-IT" sz="24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094" y="1141002"/>
            <a:ext cx="3111053" cy="37611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51063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435468" y="87477"/>
            <a:ext cx="642717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Abbiamo già avuto tante guerre come </a:t>
            </a:r>
            <a:r>
              <a:rPr lang="it-IT" sz="2000" dirty="0"/>
              <a:t>L</a:t>
            </a:r>
            <a:r>
              <a:rPr lang="it-IT" sz="2000" dirty="0" smtClean="0"/>
              <a:t>a Prima </a:t>
            </a:r>
            <a:r>
              <a:rPr lang="it-IT" sz="2000" dirty="0"/>
              <a:t>G</a:t>
            </a:r>
            <a:r>
              <a:rPr lang="it-IT" sz="2000" dirty="0" smtClean="0"/>
              <a:t>uerra </a:t>
            </a:r>
            <a:r>
              <a:rPr lang="it-IT" sz="2000" dirty="0"/>
              <a:t>M</a:t>
            </a:r>
            <a:r>
              <a:rPr lang="it-IT" sz="2000" dirty="0" smtClean="0"/>
              <a:t>ondiale iniziata </a:t>
            </a:r>
            <a:r>
              <a:rPr lang="it-IT" sz="2000" dirty="0"/>
              <a:t>il </a:t>
            </a:r>
            <a:r>
              <a:rPr lang="it-IT" sz="2000" dirty="0" smtClean="0"/>
              <a:t>28 </a:t>
            </a:r>
            <a:r>
              <a:rPr lang="it-IT" sz="2000" dirty="0"/>
              <a:t>luglio 1914 </a:t>
            </a:r>
            <a:r>
              <a:rPr lang="it-IT" sz="2000" dirty="0" smtClean="0"/>
              <a:t>e finita </a:t>
            </a:r>
            <a:r>
              <a:rPr lang="it-IT" sz="2000" dirty="0"/>
              <a:t>l'11 novembre </a:t>
            </a:r>
            <a:r>
              <a:rPr lang="it-IT" sz="2000" dirty="0" smtClean="0"/>
              <a:t>1918.</a:t>
            </a:r>
          </a:p>
          <a:p>
            <a:r>
              <a:rPr lang="it-IT" sz="2000" dirty="0" smtClean="0"/>
              <a:t>Oppure La </a:t>
            </a:r>
            <a:r>
              <a:rPr lang="it-IT" sz="2000" dirty="0"/>
              <a:t>S</a:t>
            </a:r>
            <a:r>
              <a:rPr lang="it-IT" sz="2000" dirty="0" smtClean="0"/>
              <a:t>econda </a:t>
            </a:r>
            <a:r>
              <a:rPr lang="it-IT" sz="2000" dirty="0"/>
              <a:t>G</a:t>
            </a:r>
            <a:r>
              <a:rPr lang="it-IT" sz="2000" dirty="0" smtClean="0"/>
              <a:t>uerra </a:t>
            </a:r>
            <a:r>
              <a:rPr lang="it-IT" sz="2000" dirty="0"/>
              <a:t>M</a:t>
            </a:r>
            <a:r>
              <a:rPr lang="it-IT" sz="2000" dirty="0" smtClean="0"/>
              <a:t>ondiale iniziata il 1 settembre 1939 </a:t>
            </a:r>
            <a:r>
              <a:rPr lang="it-IT" sz="2000" dirty="0"/>
              <a:t>e finita l'8 maggio </a:t>
            </a:r>
            <a:r>
              <a:rPr lang="it-IT" sz="2000" dirty="0" smtClean="0"/>
              <a:t>1945. </a:t>
            </a:r>
          </a:p>
          <a:p>
            <a:r>
              <a:rPr lang="it-IT" sz="2000" dirty="0" smtClean="0"/>
              <a:t>Ora anche la guerra tra Russia e </a:t>
            </a:r>
            <a:r>
              <a:rPr lang="it-IT" sz="2000" dirty="0"/>
              <a:t>Ucraina </a:t>
            </a:r>
            <a:r>
              <a:rPr lang="it-IT" sz="2000" dirty="0" smtClean="0"/>
              <a:t>iniziata il </a:t>
            </a:r>
            <a:r>
              <a:rPr lang="it-IT" sz="2000" dirty="0"/>
              <a:t>24 febbraio </a:t>
            </a:r>
            <a:r>
              <a:rPr lang="it-IT" sz="2000" dirty="0" smtClean="0"/>
              <a:t>2022 quando </a:t>
            </a:r>
            <a:r>
              <a:rPr lang="it-IT" sz="2000" dirty="0"/>
              <a:t>P</a:t>
            </a:r>
            <a:r>
              <a:rPr lang="it-IT" sz="2000" dirty="0" smtClean="0"/>
              <a:t>utin invase l’ucraina solo perché voleva espandersi con il suo territorio, alla fine le guerre si fanno perché i presidenti voglio tutto il potere per loro e non capiscono che fanno solo del male al popolo.</a:t>
            </a:r>
            <a:endParaRPr lang="it-IT" sz="2000" dirty="0"/>
          </a:p>
        </p:txBody>
      </p:sp>
      <p:cxnSp>
        <p:nvCxnSpPr>
          <p:cNvPr id="5" name="Connettore diritto 4"/>
          <p:cNvCxnSpPr/>
          <p:nvPr/>
        </p:nvCxnSpPr>
        <p:spPr>
          <a:xfrm flipH="1">
            <a:off x="10858500" y="-297"/>
            <a:ext cx="8793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181" y="3709504"/>
            <a:ext cx="4057681" cy="268662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2378" y="3604942"/>
            <a:ext cx="4103606" cy="279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4967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4"/>
            <a:ext cx="12229653" cy="6858594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120823" y="210655"/>
            <a:ext cx="5029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Forse c’è una cosa che non abbiamo pensato, anche i soldati che vanno in guerra sono essere umani,</a:t>
            </a:r>
          </a:p>
          <a:p>
            <a:r>
              <a:rPr lang="it-IT" dirty="0" smtClean="0"/>
              <a:t>mariti, padri, nonni, zii…</a:t>
            </a:r>
          </a:p>
          <a:p>
            <a:r>
              <a:rPr lang="it-IT" dirty="0" smtClean="0"/>
              <a:t>È potrebbero anche non tornare più.</a:t>
            </a:r>
          </a:p>
          <a:p>
            <a:r>
              <a:rPr lang="it-IT" dirty="0" smtClean="0"/>
              <a:t>Proprio inerente a questo c’è una canzone di un film su </a:t>
            </a:r>
            <a:r>
              <a:rPr lang="it-IT" dirty="0" err="1" smtClean="0"/>
              <a:t>netflix</a:t>
            </a:r>
            <a:r>
              <a:rPr lang="it-IT" dirty="0" smtClean="0"/>
              <a:t> il film si chiama </a:t>
            </a:r>
            <a:r>
              <a:rPr lang="it-IT" dirty="0" err="1" smtClean="0"/>
              <a:t>Purple</a:t>
            </a:r>
            <a:r>
              <a:rPr lang="it-IT" dirty="0" smtClean="0"/>
              <a:t> </a:t>
            </a:r>
            <a:r>
              <a:rPr lang="it-IT" dirty="0" err="1" smtClean="0"/>
              <a:t>Hurts</a:t>
            </a:r>
            <a:r>
              <a:rPr lang="it-IT" dirty="0" smtClean="0"/>
              <a:t>, molto bella.</a:t>
            </a:r>
          </a:p>
          <a:p>
            <a:r>
              <a:rPr lang="it-IT" dirty="0" smtClean="0"/>
              <a:t>La protagonista scrive questa canzone in onore dei soldati e soprattutto di suo marito, che vanno in guerra perché ha paura per loro è vuole che tornino nelle loro case. </a:t>
            </a:r>
          </a:p>
          <a:p>
            <a:r>
              <a:rPr lang="it-IT" dirty="0" smtClean="0"/>
              <a:t>Una parte di questa canzone dice…</a:t>
            </a:r>
          </a:p>
          <a:p>
            <a:endParaRPr lang="it-IT" dirty="0" smtClean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9908" y="3401319"/>
            <a:ext cx="6572058" cy="2414225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171993" y="5636010"/>
            <a:ext cx="4077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Torna a casa.</a:t>
            </a:r>
            <a:endParaRPr lang="it-IT" dirty="0"/>
          </a:p>
        </p:txBody>
      </p:sp>
      <p:sp>
        <p:nvSpPr>
          <p:cNvPr id="7" name="Stella a 5 punte 6"/>
          <p:cNvSpPr/>
          <p:nvPr/>
        </p:nvSpPr>
        <p:spPr>
          <a:xfrm>
            <a:off x="10142812" y="395654"/>
            <a:ext cx="545123" cy="580292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4231" y="2106625"/>
            <a:ext cx="670618" cy="701101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8668" y="3816437"/>
            <a:ext cx="670618" cy="701101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52133" y="5889899"/>
            <a:ext cx="670618" cy="701101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1937" y="6000210"/>
            <a:ext cx="670618" cy="701101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9397" y="6027891"/>
            <a:ext cx="670618" cy="701101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5244" y="6075042"/>
            <a:ext cx="670618" cy="701101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630" y="335249"/>
            <a:ext cx="670618" cy="701101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856" y="1903284"/>
            <a:ext cx="670618" cy="701101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292" y="3626975"/>
            <a:ext cx="670618" cy="701101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1709" y="5492674"/>
            <a:ext cx="670618" cy="7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366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4"/>
            <a:ext cx="12193057" cy="685859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44" t="14890" b="14890"/>
          <a:stretch/>
        </p:blipFill>
        <p:spPr>
          <a:xfrm>
            <a:off x="2403229" y="1899137"/>
            <a:ext cx="6875585" cy="39389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CasellaDiTesto 3"/>
          <p:cNvSpPr txBox="1"/>
          <p:nvPr/>
        </p:nvSpPr>
        <p:spPr>
          <a:xfrm>
            <a:off x="3613638" y="225988"/>
            <a:ext cx="54600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Frank Ruehl CLM" panose="02000603000000000000" pitchFamily="2" charset="-79"/>
                <a:cs typeface="Frank Ruehl CLM" panose="02000603000000000000" pitchFamily="2" charset="-79"/>
              </a:rPr>
              <a:t>Se vogliamo costruire la pace nel mondo, costruiamola in primo luogo in ciascuno di noi.</a:t>
            </a:r>
          </a:p>
          <a:p>
            <a:r>
              <a:rPr lang="it-IT" sz="2400" dirty="0">
                <a:latin typeface="Frank Ruehl CLM" panose="02000603000000000000" pitchFamily="2" charset="-79"/>
                <a:cs typeface="Frank Ruehl CLM" panose="02000603000000000000" pitchFamily="2" charset="-79"/>
              </a:rPr>
              <a:t> </a:t>
            </a:r>
            <a:r>
              <a:rPr lang="it-IT" sz="2400" dirty="0" smtClean="0">
                <a:latin typeface="Frank Ruehl CLM" panose="02000603000000000000" pitchFamily="2" charset="-79"/>
                <a:cs typeface="Frank Ruehl CLM" panose="02000603000000000000" pitchFamily="2" charset="-79"/>
              </a:rPr>
              <a:t>    Dalai Lama  </a:t>
            </a:r>
            <a:endParaRPr lang="it-IT" sz="2400" dirty="0">
              <a:latin typeface="Frank Ruehl CLM" panose="02000603000000000000" pitchFamily="2" charset="-79"/>
              <a:cs typeface="Frank Ruehl CLM" panose="02000603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7101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314</TotalTime>
  <Words>373</Words>
  <Application>Microsoft Office PowerPoint</Application>
  <PresentationFormat>Widescreen</PresentationFormat>
  <Paragraphs>15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4" baseType="lpstr">
      <vt:lpstr>Arial</vt:lpstr>
      <vt:lpstr>Baskerville Old Face</vt:lpstr>
      <vt:lpstr>Calibri</vt:lpstr>
      <vt:lpstr>Calibri Light</vt:lpstr>
      <vt:lpstr>Frank Ruehl CLM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giuseppe arienzo</dc:creator>
  <cp:lastModifiedBy>Maia</cp:lastModifiedBy>
  <cp:revision>24</cp:revision>
  <dcterms:created xsi:type="dcterms:W3CDTF">2022-09-21T18:18:05Z</dcterms:created>
  <dcterms:modified xsi:type="dcterms:W3CDTF">2022-09-23T13:18:06Z</dcterms:modified>
</cp:coreProperties>
</file>