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96C7B-33D8-CB4E-BBBF-055635D5E2AF}" type="datetimeFigureOut">
              <a:rPr lang="it-IT" smtClean="0"/>
              <a:t>19/09/2022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5EE05-8B1C-4D47-8EDC-36B4FA4D69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937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F5EE05-8B1C-4D47-8EDC-36B4FA4D695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1542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75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7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50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46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0055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63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667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83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11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162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022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22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 /><Relationship Id="rId3" Type="http://schemas.openxmlformats.org/officeDocument/2006/relationships/image" Target="../media/image2.svg" /><Relationship Id="rId7" Type="http://schemas.openxmlformats.org/officeDocument/2006/relationships/image" Target="../media/image6.sv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5.png" /><Relationship Id="rId5" Type="http://schemas.openxmlformats.org/officeDocument/2006/relationships/image" Target="../media/image4.svg" /><Relationship Id="rId4" Type="http://schemas.openxmlformats.org/officeDocument/2006/relationships/image" Target="../media/image3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E3C5560-7A9C-489F-9148-18C5E1D0F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578043" y="590062"/>
            <a:ext cx="5309140" cy="2838938"/>
          </a:xfrm>
        </p:spPr>
        <p:txBody>
          <a:bodyPr>
            <a:normAutofit/>
          </a:bodyPr>
          <a:lstStyle/>
          <a:p>
            <a:r>
              <a:rPr lang="it-IT" sz="5400">
                <a:solidFill>
                  <a:schemeClr val="bg1"/>
                </a:solidFill>
              </a:rPr>
              <a:t>La Pace</a:t>
            </a:r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1578044" y="3739764"/>
            <a:ext cx="4517954" cy="1198120"/>
          </a:xfrm>
        </p:spPr>
        <p:txBody>
          <a:bodyPr>
            <a:normAutofit/>
          </a:bodyPr>
          <a:lstStyle/>
          <a:p>
            <a:r>
              <a:rPr lang="it-IT" sz="2000">
                <a:solidFill>
                  <a:schemeClr val="bg1"/>
                </a:solidFill>
              </a:rPr>
              <a:t>Vincenzo Fiume 3° I
</a:t>
            </a:r>
          </a:p>
        </p:txBody>
      </p:sp>
      <p:sp>
        <p:nvSpPr>
          <p:cNvPr id="12" name="!!plus graphic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236" y="1606411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!!dot graphic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014" y="183570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!!circle graphic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696" y="2060130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!!Straight Connector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505200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phic 19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0836425" y="5436655"/>
            <a:ext cx="151536" cy="151536"/>
          </a:xfrm>
          <a:prstGeom prst="rect">
            <a:avLst/>
          </a:prstGeom>
        </p:spPr>
      </p:pic>
      <p:pic>
        <p:nvPicPr>
          <p:cNvPr id="22" name="Graphic 21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11245175" y="5896734"/>
            <a:ext cx="108625" cy="108625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10554288" y="6038004"/>
            <a:ext cx="95759" cy="95759"/>
          </a:xfrm>
          <a:prstGeom prst="rect">
            <a:avLst/>
          </a:prstGeom>
        </p:spPr>
      </p:pic>
      <p:pic>
        <p:nvPicPr>
          <p:cNvPr id="7" name="Immagine 7">
            <a:extLst>
              <a:ext uri="{FF2B5EF4-FFF2-40B4-BE49-F238E27FC236}">
                <a16:creationId xmlns:a16="http://schemas.microsoft.com/office/drawing/2014/main" id="{F965335C-33DD-F620-39FD-7267AFE9282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182" y="2635098"/>
            <a:ext cx="6341213" cy="420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723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0C0765-5A38-4A34-880C-9CC4C2E14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raphic 15">
            <a:extLst>
              <a:ext uri="{FF2B5EF4-FFF2-40B4-BE49-F238E27FC236}">
                <a16:creationId xmlns:a16="http://schemas.microsoft.com/office/drawing/2014/main" id="{B7DA268A-F88C-4936-8401-97C8C98610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1217" y="74031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4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4">
            <a:extLst>
              <a:ext uri="{FF2B5EF4-FFF2-40B4-BE49-F238E27FC236}">
                <a16:creationId xmlns:a16="http://schemas.microsoft.com/office/drawing/2014/main" id="{2E48EAB8-CD1C-4BF5-A92C-BA11919E6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29997" y="969611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4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6">
            <a:extLst>
              <a:ext uri="{FF2B5EF4-FFF2-40B4-BE49-F238E27FC236}">
                <a16:creationId xmlns:a16="http://schemas.microsoft.com/office/drawing/2014/main" id="{F66F957D-AE64-4187-90D7-B24F1CC27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5677" y="1484755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4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0162" y="3610394"/>
            <a:ext cx="0" cy="3238728"/>
          </a:xfrm>
          <a:prstGeom prst="line">
            <a:avLst/>
          </a:prstGeom>
          <a:ln w="25400" cap="sq">
            <a:gradFill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magine 6">
            <a:extLst>
              <a:ext uri="{FF2B5EF4-FFF2-40B4-BE49-F238E27FC236}">
                <a16:creationId xmlns:a16="http://schemas.microsoft.com/office/drawing/2014/main" id="{8DC8AD71-24B5-C573-F0DF-0360C9C3F3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605516" cy="5472225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B8D60B87-1F68-4E05-DDDD-8FB800EDF5E0}"/>
              </a:ext>
            </a:extLst>
          </p:cNvPr>
          <p:cNvSpPr txBox="1"/>
          <p:nvPr/>
        </p:nvSpPr>
        <p:spPr>
          <a:xfrm>
            <a:off x="5181600" y="254508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20767E5-94BC-E146-CFB2-2929995DBD0E}"/>
              </a:ext>
            </a:extLst>
          </p:cNvPr>
          <p:cNvSpPr txBox="1"/>
          <p:nvPr/>
        </p:nvSpPr>
        <p:spPr>
          <a:xfrm>
            <a:off x="5181600" y="254508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it-IT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386A6C1F-885C-F94D-B693-FBC440B40F66}"/>
              </a:ext>
            </a:extLst>
          </p:cNvPr>
          <p:cNvSpPr txBox="1"/>
          <p:nvPr/>
        </p:nvSpPr>
        <p:spPr>
          <a:xfrm>
            <a:off x="7614691" y="319807"/>
            <a:ext cx="42470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La Pace è una condizione sociale, politica </a:t>
            </a:r>
          </a:p>
          <a:p>
            <a:pPr algn="l"/>
            <a:r>
              <a:rPr lang="it-IT" dirty="0"/>
              <a:t>(per estensione anche personale ovvero </a:t>
            </a:r>
            <a:r>
              <a:rPr lang="it-IT" dirty="0" err="1"/>
              <a:t>intraindividuale</a:t>
            </a:r>
            <a:r>
              <a:rPr lang="it-IT" dirty="0"/>
              <a:t>,</a:t>
            </a:r>
          </a:p>
          <a:p>
            <a:pPr algn="l"/>
            <a:r>
              <a:rPr lang="it-IT" dirty="0"/>
              <a:t> o eventualmente legata ad altri contesti),caratterizzata dalla presenza  di condivisa armonia contemporanea assenza di tensioni  e conflitti.</a:t>
            </a:r>
          </a:p>
          <a:p>
            <a:pPr algn="l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2604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0C0765-5A38-4A34-880C-9CC4C2E14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raphic 15">
            <a:extLst>
              <a:ext uri="{FF2B5EF4-FFF2-40B4-BE49-F238E27FC236}">
                <a16:creationId xmlns:a16="http://schemas.microsoft.com/office/drawing/2014/main" id="{B7DA268A-F88C-4936-8401-97C8C98610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1217" y="74031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4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4">
            <a:extLst>
              <a:ext uri="{FF2B5EF4-FFF2-40B4-BE49-F238E27FC236}">
                <a16:creationId xmlns:a16="http://schemas.microsoft.com/office/drawing/2014/main" id="{2E48EAB8-CD1C-4BF5-A92C-BA11919E6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29997" y="969611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4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6">
            <a:extLst>
              <a:ext uri="{FF2B5EF4-FFF2-40B4-BE49-F238E27FC236}">
                <a16:creationId xmlns:a16="http://schemas.microsoft.com/office/drawing/2014/main" id="{F66F957D-AE64-4187-90D7-B24F1CC27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5677" y="1484755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4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0162" y="3610394"/>
            <a:ext cx="0" cy="3238728"/>
          </a:xfrm>
          <a:prstGeom prst="line">
            <a:avLst/>
          </a:prstGeom>
          <a:ln w="25400" cap="sq">
            <a:gradFill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magine 6">
            <a:extLst>
              <a:ext uri="{FF2B5EF4-FFF2-40B4-BE49-F238E27FC236}">
                <a16:creationId xmlns:a16="http://schemas.microsoft.com/office/drawing/2014/main" id="{A49145FA-5355-DB1E-5F79-D50237E308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135" y="435528"/>
            <a:ext cx="8575524" cy="5682156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087C62ED-1E59-11B0-7E0E-5AE9DB388493}"/>
              </a:ext>
            </a:extLst>
          </p:cNvPr>
          <p:cNvSpPr txBox="1"/>
          <p:nvPr/>
        </p:nvSpPr>
        <p:spPr>
          <a:xfrm>
            <a:off x="-747059" y="-1237129"/>
            <a:ext cx="2540000" cy="272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3B72E22-D2DD-CC98-985F-9694A8F666A4}"/>
              </a:ext>
            </a:extLst>
          </p:cNvPr>
          <p:cNvSpPr txBox="1"/>
          <p:nvPr/>
        </p:nvSpPr>
        <p:spPr>
          <a:xfrm>
            <a:off x="-37872" y="0"/>
            <a:ext cx="1828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Il simbolo della pace creato nel 1958 da un artista è designer britannico, Gerardo </a:t>
            </a:r>
            <a:r>
              <a:rPr lang="it-IT" dirty="0" err="1"/>
              <a:t>Holtom</a:t>
            </a:r>
            <a:r>
              <a:rPr lang="it-IT" dirty="0"/>
              <a:t>, come simbolo della campagna per il Disarmo Nucleare per diventare poi simbolo dell'antimilitarismo negli anni sessanta.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A7A3298-D316-FB85-DE3B-A0EDCDB9309C}"/>
              </a:ext>
            </a:extLst>
          </p:cNvPr>
          <p:cNvSpPr txBox="1"/>
          <p:nvPr/>
        </p:nvSpPr>
        <p:spPr>
          <a:xfrm>
            <a:off x="4805082" y="4312023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5B2CBF8-D6C7-2E36-0EFE-36A1A1BE844B}"/>
              </a:ext>
            </a:extLst>
          </p:cNvPr>
          <p:cNvSpPr txBox="1"/>
          <p:nvPr/>
        </p:nvSpPr>
        <p:spPr>
          <a:xfrm>
            <a:off x="1759420" y="2056686"/>
            <a:ext cx="1828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Rappresenta la sovrapposizione delle lettere N e D dell'alfabeto semaforo. La fontana del tempo onora i primi 100 anni di pace tra il regno Unito e gli Stati Uniti d'America risultanti dalla firma del trattato di </a:t>
            </a:r>
            <a:r>
              <a:rPr lang="it-IT" dirty="0" err="1"/>
              <a:t>Gand</a:t>
            </a:r>
            <a:r>
              <a:rPr lang="it-IT" dirty="0"/>
              <a:t> nel 1814</a:t>
            </a:r>
          </a:p>
        </p:txBody>
      </p:sp>
    </p:spTree>
    <p:extLst>
      <p:ext uri="{BB962C8B-B14F-4D97-AF65-F5344CB8AC3E}">
        <p14:creationId xmlns:p14="http://schemas.microsoft.com/office/powerpoint/2010/main" val="15129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0C0765-5A38-4A34-880C-9CC4C2E14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raphic 15">
            <a:extLst>
              <a:ext uri="{FF2B5EF4-FFF2-40B4-BE49-F238E27FC236}">
                <a16:creationId xmlns:a16="http://schemas.microsoft.com/office/drawing/2014/main" id="{B7DA268A-F88C-4936-8401-97C8C98610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1217" y="74031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4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4">
            <a:extLst>
              <a:ext uri="{FF2B5EF4-FFF2-40B4-BE49-F238E27FC236}">
                <a16:creationId xmlns:a16="http://schemas.microsoft.com/office/drawing/2014/main" id="{2E48EAB8-CD1C-4BF5-A92C-BA11919E6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29997" y="969611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4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6">
            <a:extLst>
              <a:ext uri="{FF2B5EF4-FFF2-40B4-BE49-F238E27FC236}">
                <a16:creationId xmlns:a16="http://schemas.microsoft.com/office/drawing/2014/main" id="{F66F957D-AE64-4187-90D7-B24F1CC27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5677" y="1484755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4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0162" y="3610394"/>
            <a:ext cx="0" cy="3238728"/>
          </a:xfrm>
          <a:prstGeom prst="line">
            <a:avLst/>
          </a:prstGeom>
          <a:ln w="25400" cap="sq">
            <a:gradFill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magine 6">
            <a:extLst>
              <a:ext uri="{FF2B5EF4-FFF2-40B4-BE49-F238E27FC236}">
                <a16:creationId xmlns:a16="http://schemas.microsoft.com/office/drawing/2014/main" id="{08B7E718-087B-F557-CEBE-6B74996CE9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128000" cy="4626708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2B10D373-1CF3-AE1F-06FB-F3F126A032F6}"/>
              </a:ext>
            </a:extLst>
          </p:cNvPr>
          <p:cNvSpPr txBox="1"/>
          <p:nvPr/>
        </p:nvSpPr>
        <p:spPr>
          <a:xfrm>
            <a:off x="5181600" y="2528047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it-IT" dirty="0"/>
          </a:p>
        </p:txBody>
      </p:sp>
      <p:sp>
        <p:nvSpPr>
          <p:cNvPr id="10" name="Content Placeholder">
            <a:extLst>
              <a:ext uri="{FF2B5EF4-FFF2-40B4-BE49-F238E27FC236}">
                <a16:creationId xmlns:a16="http://schemas.microsoft.com/office/drawing/2014/main" id="{FE7EA070-3DF5-BEA4-DF3D-9474F6CF9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04524" y="376410"/>
            <a:ext cx="2975638" cy="4626708"/>
          </a:xfrm>
        </p:spPr>
        <p:txBody>
          <a:bodyPr anchor="t">
            <a:normAutofit fontScale="85000" lnSpcReduction="20000"/>
          </a:bodyPr>
          <a:lstStyle/>
          <a:p>
            <a:pPr marL="0" indent="0">
              <a:buNone/>
            </a:pPr>
            <a:r>
              <a:rPr lang="it-IT" sz="1800" dirty="0"/>
              <a:t>La pace che si instaura tra due nazioni in seguito a una guerra può trarre  origine della cessazione del conflitto per comune accordo fra le nazioni coinvolte oppure essere imposta quando il suo mantenimento è possibile sotto il rispetto di condizioni dettate dalla nazione che ha vinto il conflitto o quando la superiorità di una delle parti è tale da scongiurare qualsiasi azione di rivolta da parte della nazione in condizione di inferiorità. </a:t>
            </a:r>
          </a:p>
          <a:p>
            <a:pPr marL="0" indent="0">
              <a:buNone/>
            </a:pPr>
            <a:r>
              <a:rPr lang="it-IT" sz="1800" dirty="0"/>
              <a:t>La pace viene considerata (o dovrebbe essere considerata , secondo l'opinione corrente) un valore universalmente riconosciuto che sia in grado di superare qualsiasi barriera sociale e/o religiosa e ogni pregiudizio ideologico, in modo da evitare situazioni di conflitto fra due o più persone, due o più religioni.</a:t>
            </a:r>
          </a:p>
          <a:p>
            <a:pPr marL="0" indent="0">
              <a:buNone/>
            </a:pP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222312338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1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GradientVTI</vt:lpstr>
      <vt:lpstr>La Pace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Pace</dc:title>
  <dc:creator>antonio boh</dc:creator>
  <cp:lastModifiedBy>antonio boh</cp:lastModifiedBy>
  <cp:revision>1</cp:revision>
  <dcterms:created xsi:type="dcterms:W3CDTF">2022-09-19T13:28:41Z</dcterms:created>
  <dcterms:modified xsi:type="dcterms:W3CDTF">2022-09-19T14:16:43Z</dcterms:modified>
</cp:coreProperties>
</file>