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</dgm:ptLst>
  <dgm:cxnLst>
    <dgm:cxn modelId="{7F3B5912-CE3A-4F69-B6A0-82162798FA63}" type="presOf" srcId="{00C18FBF-3FF5-4C16-97CF-AF03740D7AB6}" destId="{0DC7A063-583D-4B0F-88B2-BD54F95D95AF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/>
              <a:t>​</a:t>
            </a:r>
            <a:fld id="{0D8742EA-96E8-4119-9E72-91D63DB4C6D4}" type="datetime1">
              <a:rPr lang="it-IT" smtClean="0"/>
              <a:t>21/09/2022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21/09/2022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88DA2626-EB79-4D40-8DD1-555BED05B3C0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C681C7C-6639-4D2E-928A-C2226BCBB7AE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2289B057-FE3E-4297-86E4-524E5B4C4EA4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901D9FD7-BECD-4BE6-A740-363393FEA6A9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21/09/2022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1B5B84BD-C738-4193-B426-11DBFAEC3B0A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FF3D9C6F-44CE-44AE-B189-57E10132D6CF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55B8012-B7FA-4C61-A0EB-C485F055AA2D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08DBBCB2-4B70-4357-AB5C-E060867535C5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76371F20-0268-448B-AFB7-300F3C817564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BAE1EB03-BE9B-435F-AF92-24636D07E5BB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 livello</a:t>
            </a:r>
          </a:p>
          <a:p>
            <a:pPr lvl="6" rtl="0"/>
            <a:r>
              <a:rPr lang="it-IT" noProof="0" dirty="0"/>
              <a:t>Settimo livello</a:t>
            </a:r>
          </a:p>
          <a:p>
            <a:pPr lvl="7" rtl="0"/>
            <a:r>
              <a:rPr lang="it-IT" noProof="0" dirty="0"/>
              <a:t>Ottavo livello</a:t>
            </a:r>
          </a:p>
          <a:p>
            <a:pPr lvl="8" rtl="0"/>
            <a:r>
              <a:rPr lang="it-IT" noProof="0" dirty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​</a:t>
            </a:r>
            <a:fld id="{87034BDA-9F79-4AB9-9F75-289F981917B9}" type="datetime1">
              <a:rPr lang="it-IT" smtClean="0"/>
              <a:pPr/>
              <a:t>21/09/2022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n-US" dirty="0" err="1">
                <a:solidFill>
                  <a:srgbClr val="FF0000"/>
                </a:solidFill>
              </a:rPr>
              <a:t>Giornata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internazionale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pace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"/>
              <a:t>Sottotitolo</a:t>
            </a:r>
            <a:endParaRPr lang="en-US" dirty="0"/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74" r="35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dirty="0"/>
              <a:t>La </a:t>
            </a:r>
            <a:r>
              <a:rPr lang="en-US" dirty="0" err="1"/>
              <a:t>giornata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pace e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decisa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30 </a:t>
            </a:r>
            <a:r>
              <a:rPr lang="en-US" dirty="0" err="1"/>
              <a:t>Novembre</a:t>
            </a:r>
            <a:r>
              <a:rPr lang="en-US" dirty="0"/>
              <a:t> 1981,dall’assemblea </a:t>
            </a:r>
            <a:r>
              <a:rPr lang="it-IT" dirty="0"/>
              <a:t>generale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nazioni</a:t>
            </a:r>
            <a:r>
              <a:rPr lang="en-US" dirty="0"/>
              <a:t> unite.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FFEA20D-272E-FFE7-4863-9D8CDADA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7319"/>
            <a:ext cx="9980682" cy="109696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Quando è stata creata la giornata internazionale della pace?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>
                <a:solidFill>
                  <a:srgbClr val="FF0000"/>
                </a:solidFill>
              </a:rPr>
              <a:t>Perchè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festeggia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giornata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internazionale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pace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È una giornata fondamentale in un mondo afflitto dalle guerre, ai conflitti meno veicolati mediaticamente come quelli che interessano tantissime minoranze nel mondo; questa giornata ha lo scopo di far luce sulle guerre perché il primo passo per la fine delle ostilità risiede nella consapevolezza comune che la guerra è sempre ingiusta.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Il </a:t>
            </a:r>
            <a:r>
              <a:rPr lang="en-US" dirty="0" err="1">
                <a:solidFill>
                  <a:srgbClr val="FF0000"/>
                </a:solidFill>
              </a:rPr>
              <a:t>termine</a:t>
            </a:r>
            <a:r>
              <a:rPr lang="en-US" dirty="0">
                <a:solidFill>
                  <a:srgbClr val="FF0000"/>
                </a:solidFill>
              </a:rPr>
              <a:t> Pace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it-IT" dirty="0"/>
              <a:t>Il termine pace già nella sua radice indoeuropea esprime i concetti di legame ed unione, valori alla base della convivenza civile tra i popoli.</a:t>
            </a:r>
          </a:p>
          <a:p>
            <a:pPr marL="0" indent="0">
              <a:buNone/>
            </a:pPr>
            <a:r>
              <a:rPr lang="it-IT" dirty="0"/>
              <a:t>L'osservanza della giornata mondiale per la pace sta cominciando ad essere sempre più diffusa, soprattutto nelle scuole con attività volte alla Pace.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6" name="Segnaposto contenuto 15" descr="Tabella di esempio con 3 colonne e 4 righe" title="Tabel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1953692"/>
              </p:ext>
            </p:extLst>
          </p:nvPr>
        </p:nvGraphicFramePr>
        <p:xfrm>
          <a:off x="6172200" y="3383280"/>
          <a:ext cx="49149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499533"/>
          </a:xfrm>
        </p:spPr>
        <p:txBody>
          <a:bodyPr rtlCol="0"/>
          <a:lstStyle/>
          <a:p>
            <a:r>
              <a:rPr lang="en-US" dirty="0" err="1">
                <a:solidFill>
                  <a:srgbClr val="FF0000"/>
                </a:solidFill>
              </a:rPr>
              <a:t>Foto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sulla</a:t>
            </a:r>
            <a:r>
              <a:rPr lang="en-US" dirty="0">
                <a:solidFill>
                  <a:srgbClr val="FF0000"/>
                </a:solidFill>
              </a:rPr>
              <a:t> Pace</a:t>
            </a:r>
          </a:p>
        </p:txBody>
      </p:sp>
      <p:graphicFrame>
        <p:nvGraphicFramePr>
          <p:cNvPr id="4" name="Segnaposto contenuto 3" descr="Elenco impilato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75153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4177" y="745067"/>
            <a:ext cx="11717866" cy="58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83A9D-0B4F-55AC-3B0E-49E6AC7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D58FE7-0D1E-7CD4-A968-251F541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Lavoro fatto da SCICCHITANO EVA GIOIA</a:t>
            </a:r>
          </a:p>
          <a:p>
            <a:r>
              <a:rPr lang="it-IT" dirty="0">
                <a:solidFill>
                  <a:srgbClr val="FF0000"/>
                </a:solidFill>
              </a:rPr>
              <a:t>ESPOSITO SOFIA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schemas.microsoft.com/office/2006/documentManagement/types"/>
    <ds:schemaRef ds:uri="4873beb7-5857-4685-be1f-d57550cc96cc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159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Documentazione accademica 16x9</vt:lpstr>
      <vt:lpstr>Giornata internazionale della pace</vt:lpstr>
      <vt:lpstr>Quando è stata creata la giornata internazionale della pace?</vt:lpstr>
      <vt:lpstr>Perchè si festeggia la giornata internazionale della pace</vt:lpstr>
      <vt:lpstr>Il termine Pace</vt:lpstr>
      <vt:lpstr>Foto sulla Pace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internazionale della pace</dc:title>
  <dc:creator/>
  <cp:lastModifiedBy/>
  <cp:revision>3</cp:revision>
  <dcterms:created xsi:type="dcterms:W3CDTF">2022-09-19T16:27:56Z</dcterms:created>
  <dcterms:modified xsi:type="dcterms:W3CDTF">2022-09-21T19:33:45Z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